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03" r:id="rId2"/>
  </p:sldMasterIdLst>
  <p:notesMasterIdLst>
    <p:notesMasterId r:id="rId21"/>
  </p:notesMasterIdLst>
  <p:sldIdLst>
    <p:sldId id="260" r:id="rId3"/>
    <p:sldId id="270" r:id="rId4"/>
    <p:sldId id="271" r:id="rId5"/>
    <p:sldId id="272" r:id="rId6"/>
    <p:sldId id="273" r:id="rId7"/>
    <p:sldId id="274" r:id="rId8"/>
    <p:sldId id="276" r:id="rId9"/>
    <p:sldId id="280" r:id="rId10"/>
    <p:sldId id="281" r:id="rId11"/>
    <p:sldId id="282" r:id="rId12"/>
    <p:sldId id="283" r:id="rId13"/>
    <p:sldId id="286" r:id="rId14"/>
    <p:sldId id="287" r:id="rId15"/>
    <p:sldId id="288" r:id="rId16"/>
    <p:sldId id="289" r:id="rId17"/>
    <p:sldId id="290" r:id="rId18"/>
    <p:sldId id="291" r:id="rId19"/>
    <p:sldId id="292"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0">
          <p15:clr>
            <a:srgbClr val="A4A3A4"/>
          </p15:clr>
        </p15:guide>
        <p15:guide id="3" pos="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76" autoAdjust="0"/>
  </p:normalViewPr>
  <p:slideViewPr>
    <p:cSldViewPr snapToGrid="0">
      <p:cViewPr varScale="1">
        <p:scale>
          <a:sx n="103" d="100"/>
          <a:sy n="103" d="100"/>
        </p:scale>
        <p:origin x="1164" y="36"/>
      </p:cViewPr>
      <p:guideLst>
        <p:guide orient="horz" pos="2160"/>
        <p:guide pos="2860"/>
        <p:guide pos="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C61ECB1-DFC9-4A60-BACE-C63A010CB8CF}" type="slidenum">
              <a:rPr lang="en-US" altLang="en-US"/>
              <a:pPr>
                <a:defRPr/>
              </a:pPr>
              <a:t>‹#›</a:t>
            </a:fld>
            <a:endParaRPr lang="en-US" altLang="en-US"/>
          </a:p>
        </p:txBody>
      </p:sp>
    </p:spTree>
    <p:extLst>
      <p:ext uri="{BB962C8B-B14F-4D97-AF65-F5344CB8AC3E}">
        <p14:creationId xmlns:p14="http://schemas.microsoft.com/office/powerpoint/2010/main" val="1038859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noTextEdit="1"/>
          </p:cNvSpPr>
          <p:nvPr>
            <p:ph type="sldImg"/>
          </p:nvPr>
        </p:nvSpPr>
        <p:spPr>
          <a:ln/>
        </p:spPr>
      </p:sp>
      <p:sp>
        <p:nvSpPr>
          <p:cNvPr id="112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7293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73650" y="895350"/>
            <a:ext cx="364648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6" name="Picture 16" descr="Pearson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dirty="0" smtClean="0">
                <a:solidFill>
                  <a:srgbClr val="FBF5EA"/>
                </a:solidFill>
                <a:cs typeface="Arial" panose="020B0604020202020204" pitchFamily="34" charset="0"/>
              </a:rPr>
              <a:t>Copyright © 2016, 2012, and 2008 Pearson Education, Inc. </a:t>
            </a:r>
          </a:p>
        </p:txBody>
      </p:sp>
      <p:sp>
        <p:nvSpPr>
          <p:cNvPr id="9"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6CFE655A-F45A-4A82-855D-B607ADAC636A}" type="slidenum">
              <a:rPr lang="en-US" altLang="en-US" sz="1000" smtClean="0">
                <a:solidFill>
                  <a:srgbClr val="FBF5EA"/>
                </a:solidFill>
                <a:cs typeface="Arial" panose="020B0604020202020204" pitchFamily="34" charset="0"/>
              </a:rPr>
              <a:pPr algn="r">
                <a:defRPr/>
              </a:pPr>
              <a:t>‹#›</a:t>
            </a:fld>
            <a:endParaRPr lang="en-US" altLang="en-US" sz="1000" smtClean="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382588" y="263525"/>
            <a:ext cx="8375650" cy="1033463"/>
          </a:xfrm>
        </p:spPr>
        <p:txBody>
          <a:bodyPr/>
          <a:lstStyle>
            <a:lvl1pPr>
              <a:defRPr sz="4700" smtClean="0"/>
            </a:lvl1pPr>
          </a:lstStyle>
          <a:p>
            <a:pPr lvl="0"/>
            <a:r>
              <a:rPr lang="en-US" altLang="en-US" noProof="0" dirty="0" smtClean="0"/>
              <a:t>Click to edit Master title style</a:t>
            </a:r>
          </a:p>
        </p:txBody>
      </p:sp>
      <p:sp>
        <p:nvSpPr>
          <p:cNvPr id="44035" name="Rectangle 3"/>
          <p:cNvSpPr>
            <a:spLocks noGrp="1" noChangeArrowheads="1"/>
          </p:cNvSpPr>
          <p:nvPr>
            <p:ph type="subTitle" idx="1"/>
          </p:nvPr>
        </p:nvSpPr>
        <p:spPr>
          <a:xfrm>
            <a:off x="382588" y="1452563"/>
            <a:ext cx="455295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smtClean="0"/>
              <a:t>Click to edit Master subtitle style</a:t>
            </a:r>
          </a:p>
        </p:txBody>
      </p:sp>
    </p:spTree>
    <p:extLst>
      <p:ext uri="{BB962C8B-B14F-4D97-AF65-F5344CB8AC3E}">
        <p14:creationId xmlns:p14="http://schemas.microsoft.com/office/powerpoint/2010/main" val="52450044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18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79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24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88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58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31D2FF3-123E-4995-9C2A-A875308E253F}"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9" name="Footer Placeholder 9"/>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000000"/>
                </a:solidFill>
              </a:defRPr>
            </a:lvl1pPr>
          </a:lstStyle>
          <a:p>
            <a:pPr>
              <a:defRPr/>
            </a:pPr>
            <a:r>
              <a:rPr lang="en-US" altLang="en-US"/>
              <a:t>Slide 1-1-</a:t>
            </a:r>
            <a:fld id="{07734B98-BAAC-462C-9C06-5E4DD68EF342}" type="slidenum">
              <a:rPr lang="en-US" altLang="en-US"/>
              <a:pPr>
                <a:defRPr/>
              </a:pPr>
              <a:t>‹#›</a:t>
            </a:fld>
            <a:endParaRPr lang="en-CA" altLang="en-US"/>
          </a:p>
        </p:txBody>
      </p:sp>
    </p:spTree>
    <p:extLst>
      <p:ext uri="{BB962C8B-B14F-4D97-AF65-F5344CB8AC3E}">
        <p14:creationId xmlns:p14="http://schemas.microsoft.com/office/powerpoint/2010/main" val="10770853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5" name="Picture 16" descr="Pearson_B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Pearson_Strap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8"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DE4983B4-26CE-4227-A08B-293CDBC0ABF0}"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9"/>
          <p:cNvSpPr>
            <a:spLocks noGrp="1"/>
          </p:cNvSpPr>
          <p:nvPr>
            <p:ph type="ftr" sz="quarter" idx="10"/>
          </p:nvPr>
        </p:nvSpPr>
        <p:spPr>
          <a:xfrm>
            <a:off x="457200" y="6305550"/>
            <a:ext cx="6324600" cy="476250"/>
          </a:xfrm>
          <a:prstGeom prst="rect">
            <a:avLst/>
          </a:prstGeom>
        </p:spPr>
        <p:txBody>
          <a:bodyPr/>
          <a:lstStyle>
            <a:lvl1pPr>
              <a:defRPr>
                <a:solidFill>
                  <a:srgbClr val="000000"/>
                </a:solidFill>
                <a:latin typeface="Arial" panose="020B0604020202020204" pitchFamily="34" charset="0"/>
              </a:defRPr>
            </a:lvl1pPr>
          </a:lstStyle>
          <a:p>
            <a:pPr>
              <a:defRPr/>
            </a:pPr>
            <a:r>
              <a:rPr lang="en-US" altLang="en-US"/>
              <a:t> 2012 Pearson Education, Inc.</a:t>
            </a:r>
          </a:p>
        </p:txBody>
      </p:sp>
      <p:sp>
        <p:nvSpPr>
          <p:cNvPr id="10" name="Rectangle 8"/>
          <p:cNvSpPr>
            <a:spLocks noGrp="1" noChangeArrowheads="1"/>
          </p:cNvSpPr>
          <p:nvPr>
            <p:ph type="sldNum" sz="quarter" idx="11"/>
          </p:nvPr>
        </p:nvSpPr>
        <p:spPr>
          <a:xfrm>
            <a:off x="6781800" y="6307138"/>
            <a:ext cx="1728788" cy="474662"/>
          </a:xfrm>
          <a:prstGeom prst="rect">
            <a:avLst/>
          </a:prstGeom>
        </p:spPr>
        <p:txBody>
          <a:bodyPr vert="horz" wrap="square" lIns="91440" tIns="45720" rIns="91440" bIns="45720" numCol="1" anchor="t" anchorCtr="0" compatLnSpc="1">
            <a:prstTxWarp prst="textNoShape">
              <a:avLst/>
            </a:prstTxWarp>
          </a:bodyPr>
          <a:lstStyle>
            <a:lvl1pPr>
              <a:defRPr smtClean="0">
                <a:solidFill>
                  <a:srgbClr val="000000"/>
                </a:solidFill>
              </a:defRPr>
            </a:lvl1pPr>
          </a:lstStyle>
          <a:p>
            <a:pPr>
              <a:defRPr/>
            </a:pPr>
            <a:r>
              <a:rPr lang="en-US" altLang="en-US"/>
              <a:t>Slide 1-1-</a:t>
            </a:r>
            <a:fld id="{3F3D043F-C74C-4070-BF1E-5CDADFE8BBD2}" type="slidenum">
              <a:rPr lang="en-US" altLang="en-US"/>
              <a:pPr>
                <a:defRPr/>
              </a:pPr>
              <a:t>‹#›</a:t>
            </a:fld>
            <a:endParaRPr lang="en-CA" altLang="en-US"/>
          </a:p>
        </p:txBody>
      </p:sp>
    </p:spTree>
    <p:extLst>
      <p:ext uri="{BB962C8B-B14F-4D97-AF65-F5344CB8AC3E}">
        <p14:creationId xmlns:p14="http://schemas.microsoft.com/office/powerpoint/2010/main" val="3976100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9" descr="banne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69888" y="1303338"/>
            <a:ext cx="8774112"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165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1030" name="Picture 16" descr="Pearson_Bound_White"/>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103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F255474D-CE71-49E4-8767-FD103BB1B0AC}"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0" r:id="rId1"/>
    <p:sldLayoutId id="2147483775" r:id="rId2"/>
    <p:sldLayoutId id="2147483776" r:id="rId3"/>
    <p:sldLayoutId id="2147483777" r:id="rId4"/>
    <p:sldLayoutId id="2147483778" r:id="rId5"/>
    <p:sldLayoutId id="2147483779" r:id="rId6"/>
  </p:sldLayoutIdLst>
  <p:timing>
    <p:tnLst>
      <p:par>
        <p:cTn id="1" dur="indefinite" restart="never" nodeType="tmRoot"/>
      </p:par>
    </p:tnLst>
  </p:timing>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2971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3429000"/>
            <a:ext cx="8229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8" name="Rectangle 2"/>
          <p:cNvSpPr>
            <a:spLocks noChangeArrowheads="1"/>
          </p:cNvSpPr>
          <p:nvPr userDrawn="1"/>
        </p:nvSpPr>
        <p:spPr bwMode="gray">
          <a:xfrm>
            <a:off x="0" y="6407150"/>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solidFill>
                <a:srgbClr val="000000"/>
              </a:solidFill>
              <a:cs typeface="Arial" panose="020B0604020202020204" pitchFamily="34" charset="0"/>
            </a:endParaRPr>
          </a:p>
        </p:txBody>
      </p:sp>
      <p:pic>
        <p:nvPicPr>
          <p:cNvPr id="2053" name="Picture 16" descr="Pearson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3238"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5"/>
          <p:cNvSpPr txBox="1">
            <a:spLocks/>
          </p:cNvSpPr>
          <p:nvPr userDrawn="1"/>
        </p:nvSpPr>
        <p:spPr bwMode="auto">
          <a:xfrm>
            <a:off x="2611438" y="652621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smtClean="0">
                <a:solidFill>
                  <a:srgbClr val="FBF5EA"/>
                </a:solidFill>
                <a:cs typeface="Arial" panose="020B0604020202020204" pitchFamily="34" charset="0"/>
              </a:rPr>
              <a:t>Copyright © 2016, 2012, and 2008 Pearson Education, Inc. </a:t>
            </a:r>
          </a:p>
        </p:txBody>
      </p:sp>
      <p:sp>
        <p:nvSpPr>
          <p:cNvPr id="13" name="Rectangle 10"/>
          <p:cNvSpPr>
            <a:spLocks noChangeArrowheads="1"/>
          </p:cNvSpPr>
          <p:nvPr userDrawn="1"/>
        </p:nvSpPr>
        <p:spPr bwMode="auto">
          <a:xfrm>
            <a:off x="8135938" y="6303963"/>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73BD7647-0E77-4BDA-BCAB-32A8D656D05C}" type="slidenum">
              <a:rPr lang="en-US" altLang="en-US" sz="1000" b="1" smtClean="0">
                <a:solidFill>
                  <a:srgbClr val="FBF5EA"/>
                </a:solidFill>
                <a:cs typeface="Arial" panose="020B0604020202020204" pitchFamily="34" charset="0"/>
              </a:rPr>
              <a:pPr algn="r">
                <a:defRPr/>
              </a:pPr>
              <a:t>‹#›</a:t>
            </a:fld>
            <a:endParaRPr lang="en-US" altLang="en-US" sz="1000" b="1" smtClean="0">
              <a:solidFill>
                <a:srgbClr val="FBF5EA"/>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Lst>
  <p:hf hdr="0" dt="0"/>
  <p:txStyles>
    <p:titleStyle>
      <a:lvl1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8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800" b="1">
          <a:solidFill>
            <a:schemeClr val="tx2"/>
          </a:solidFill>
          <a:effectLst>
            <a:outerShdw blurRad="38100" dist="38100" dir="2700000" algn="tl">
              <a:srgbClr val="C0C0C0"/>
            </a:outerShdw>
          </a:effectLst>
          <a:latin typeface="Arial" charset="0"/>
        </a:defRPr>
      </a:lvl9pPr>
    </p:titleStyle>
    <p:bodyStyle>
      <a:lvl1pPr algn="ctr" rtl="0" eaLnBrk="0" fontAlgn="base" hangingPunct="0">
        <a:spcBef>
          <a:spcPct val="20000"/>
        </a:spcBef>
        <a:spcAft>
          <a:spcPct val="0"/>
        </a:spcAft>
        <a:defRPr sz="3600">
          <a:solidFill>
            <a:schemeClr val="tx1"/>
          </a:solidFill>
          <a:latin typeface="+mn-lt"/>
          <a:ea typeface="+mn-ea"/>
          <a:cs typeface="+mn-cs"/>
        </a:defRPr>
      </a:lvl1pPr>
      <a:lvl2pPr marL="742950" indent="-285750" algn="ctr" rtl="0" eaLnBrk="0" fontAlgn="base" hangingPunct="0">
        <a:spcBef>
          <a:spcPct val="20000"/>
        </a:spcBef>
        <a:spcAft>
          <a:spcPct val="0"/>
        </a:spcAft>
        <a:defRPr sz="2800">
          <a:solidFill>
            <a:schemeClr val="tx1"/>
          </a:solidFill>
          <a:latin typeface="+mn-lt"/>
        </a:defRPr>
      </a:lvl2pPr>
      <a:lvl3pPr marL="1143000" indent="-228600" algn="ctr" rtl="0" eaLnBrk="0" fontAlgn="base" hangingPunct="0">
        <a:spcBef>
          <a:spcPct val="20000"/>
        </a:spcBef>
        <a:spcAft>
          <a:spcPct val="0"/>
        </a:spcAft>
        <a:defRPr sz="2400">
          <a:solidFill>
            <a:schemeClr val="tx1"/>
          </a:solidFill>
          <a:latin typeface="+mn-lt"/>
        </a:defRPr>
      </a:lvl3pPr>
      <a:lvl4pPr marL="1600200" indent="-228600" algn="ctr" rtl="0" eaLnBrk="0" fontAlgn="base" hangingPunct="0">
        <a:spcBef>
          <a:spcPct val="20000"/>
        </a:spcBef>
        <a:spcAft>
          <a:spcPct val="0"/>
        </a:spcAft>
        <a:defRPr sz="2000">
          <a:solidFill>
            <a:schemeClr val="tx1"/>
          </a:solidFill>
          <a:latin typeface="+mn-lt"/>
        </a:defRPr>
      </a:lvl4pPr>
      <a:lvl5pPr marL="2057400" indent="-228600" algn="ctr" rtl="0" eaLnBrk="0" fontAlgn="base" hangingPunct="0">
        <a:spcBef>
          <a:spcPct val="20000"/>
        </a:spcBef>
        <a:spcAft>
          <a:spcPct val="0"/>
        </a:spcAft>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Section 12-1:  Visual </a:t>
            </a:r>
            <a:r>
              <a:rPr lang="en-US" altLang="en-US" dirty="0" smtClean="0"/>
              <a:t>Displays of Data</a:t>
            </a:r>
          </a:p>
        </p:txBody>
      </p:sp>
      <p:sp>
        <p:nvSpPr>
          <p:cNvPr id="459780" name="Rectangle 4"/>
          <p:cNvSpPr>
            <a:spLocks noGrp="1" noChangeArrowheads="1"/>
          </p:cNvSpPr>
          <p:nvPr>
            <p:ph type="body" idx="1"/>
          </p:nvPr>
        </p:nvSpPr>
        <p:spPr>
          <a:xfrm>
            <a:off x="425450" y="1536700"/>
            <a:ext cx="8229600" cy="4525963"/>
          </a:xfrm>
        </p:spPr>
        <p:txBody>
          <a:bodyPr/>
          <a:lstStyle/>
          <a:p>
            <a:pPr marL="457200" indent="-457200" eaLnBrk="1" hangingPunct="1">
              <a:buFontTx/>
              <a:buChar char="•"/>
            </a:pPr>
            <a:r>
              <a:rPr lang="en-US" altLang="en-US" dirty="0" smtClean="0"/>
              <a:t>Understand the basic concepts of data displays.</a:t>
            </a:r>
            <a:endParaRPr lang="en-US" altLang="en-US" sz="3200" i="1" baseline="-25000" dirty="0" smtClean="0"/>
          </a:p>
          <a:p>
            <a:pPr marL="457200" indent="-457200" eaLnBrk="1" hangingPunct="1">
              <a:buFontTx/>
              <a:buChar char="•"/>
            </a:pPr>
            <a:r>
              <a:rPr lang="en-US" altLang="en-US" dirty="0" smtClean="0"/>
              <a:t>Work with frequency distributions.</a:t>
            </a:r>
          </a:p>
          <a:p>
            <a:pPr marL="457200" indent="-457200" eaLnBrk="1" hangingPunct="1">
              <a:buFontTx/>
              <a:buChar char="•"/>
            </a:pPr>
            <a:r>
              <a:rPr lang="en-US" altLang="en-US" dirty="0" smtClean="0"/>
              <a:t>Work with grouped frequency distributions.</a:t>
            </a:r>
          </a:p>
          <a:p>
            <a:pPr marL="457200" indent="-457200" eaLnBrk="1" hangingPunct="1">
              <a:buFontTx/>
              <a:buChar char="•"/>
            </a:pPr>
            <a:r>
              <a:rPr lang="en-US" altLang="en-US" dirty="0" smtClean="0"/>
              <a:t>Construct and interpret stem-and-leaf displays.</a:t>
            </a:r>
          </a:p>
          <a:p>
            <a:pPr marL="457200" indent="-457200" eaLnBrk="1" hangingPunct="1">
              <a:buFontTx/>
              <a:buChar char="•"/>
            </a:pPr>
            <a:r>
              <a:rPr lang="en-US" altLang="en-US" dirty="0" smtClean="0"/>
              <a:t>Work with bar graphs, circle graphs, and line graphs.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978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9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0" y="1308100"/>
            <a:ext cx="171842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dirty="0">
                <a:solidFill>
                  <a:srgbClr val="BC2C3A"/>
                </a:solidFill>
                <a:latin typeface="Times New Roman" panose="02020603050405020304" pitchFamily="18" charset="0"/>
              </a:rPr>
              <a:t>Solution</a:t>
            </a:r>
          </a:p>
        </p:txBody>
      </p:sp>
      <p:graphicFrame>
        <p:nvGraphicFramePr>
          <p:cNvPr id="68612" name="Group 4"/>
          <p:cNvGraphicFramePr>
            <a:graphicFrameLocks noGrp="1"/>
          </p:cNvGraphicFramePr>
          <p:nvPr>
            <p:extLst>
              <p:ext uri="{D42A27DB-BD31-4B8C-83A1-F6EECF244321}">
                <p14:modId xmlns:p14="http://schemas.microsoft.com/office/powerpoint/2010/main" val="4045971320"/>
              </p:ext>
            </p:extLst>
          </p:nvPr>
        </p:nvGraphicFramePr>
        <p:xfrm>
          <a:off x="3489616" y="2976465"/>
          <a:ext cx="5290489" cy="3322639"/>
        </p:xfrm>
        <a:graphic>
          <a:graphicData uri="http://schemas.openxmlformats.org/drawingml/2006/table">
            <a:tbl>
              <a:tblPr/>
              <a:tblGrid>
                <a:gridCol w="1524000"/>
                <a:gridCol w="1615751"/>
                <a:gridCol w="2150738"/>
              </a:tblGrid>
              <a:tr h="884004">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Hours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Frequency </a:t>
                      </a:r>
                      <a:r>
                        <a:rPr kumimoji="0" lang="en-US" altLang="en-US" sz="2600" b="0" i="1" u="none" strike="noStrike" cap="none" normalizeH="0" baseline="0" smtClean="0">
                          <a:ln>
                            <a:noFill/>
                          </a:ln>
                          <a:solidFill>
                            <a:schemeClr val="tx1"/>
                          </a:solidFill>
                          <a:effectLst/>
                          <a:latin typeface="Times New Roman" pitchFamily="18" charset="0"/>
                        </a:rPr>
                        <a:t>f</a:t>
                      </a:r>
                      <a:endParaRPr kumimoji="0" lang="en-US" altLang="en-US" sz="2600" b="0" i="0" u="none" strike="noStrike" cap="none" normalizeH="0" baseline="0" smtClean="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Relative Frequency </a:t>
                      </a:r>
                      <a:r>
                        <a:rPr kumimoji="0" lang="en-US" altLang="en-US" sz="2600" b="0" i="1" u="none" strike="noStrike" cap="none" normalizeH="0" baseline="0" smtClean="0">
                          <a:ln>
                            <a:noFill/>
                          </a:ln>
                          <a:solidFill>
                            <a:schemeClr val="tx1"/>
                          </a:solidFill>
                          <a:effectLst/>
                          <a:latin typeface="Times New Roman" pitchFamily="18" charset="0"/>
                        </a:rPr>
                        <a:t>f /n</a:t>
                      </a:r>
                      <a:endParaRPr kumimoji="0" lang="en-US" altLang="en-US" sz="2600" b="0" i="0" u="none" strike="noStrike" cap="none" normalizeH="0" baseline="0" smtClean="0">
                        <a:ln>
                          <a:noFill/>
                        </a:ln>
                        <a:solidFill>
                          <a:schemeClr val="tx1"/>
                        </a:solidFill>
                        <a:effectLst/>
                        <a:latin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2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10 - 19</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2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20 - 29</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2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30 - 39</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2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40 - 49</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27">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50 - 59</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30%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9" name="Rectangle 34"/>
          <p:cNvSpPr>
            <a:spLocks noGrp="1" noChangeArrowheads="1"/>
          </p:cNvSpPr>
          <p:nvPr>
            <p:ph type="title"/>
          </p:nvPr>
        </p:nvSpPr>
        <p:spPr/>
        <p:txBody>
          <a:bodyPr/>
          <a:lstStyle/>
          <a:p>
            <a:r>
              <a:rPr lang="en-US" altLang="en-US" smtClean="0"/>
              <a:t>Example: Constructing a Histogram</a:t>
            </a:r>
          </a:p>
        </p:txBody>
      </p:sp>
      <p:grpSp>
        <p:nvGrpSpPr>
          <p:cNvPr id="7" name="Group 6"/>
          <p:cNvGrpSpPr/>
          <p:nvPr/>
        </p:nvGrpSpPr>
        <p:grpSpPr>
          <a:xfrm>
            <a:off x="1631269" y="1480563"/>
            <a:ext cx="2679474" cy="4780280"/>
            <a:chOff x="1631269" y="1480563"/>
            <a:chExt cx="2679474" cy="4780280"/>
          </a:xfrm>
        </p:grpSpPr>
        <p:sp>
          <p:nvSpPr>
            <p:cNvPr id="2" name="TextBox 1"/>
            <p:cNvSpPr txBox="1"/>
            <p:nvPr/>
          </p:nvSpPr>
          <p:spPr>
            <a:xfrm>
              <a:off x="1631269" y="1480563"/>
              <a:ext cx="2679474" cy="1323439"/>
            </a:xfrm>
            <a:prstGeom prst="rect">
              <a:avLst/>
            </a:prstGeom>
            <a:noFill/>
            <a:ln w="25400">
              <a:solidFill>
                <a:srgbClr val="0070C0"/>
              </a:solidFill>
            </a:ln>
          </p:spPr>
          <p:txBody>
            <a:bodyPr wrap="square" rtlCol="0">
              <a:spAutoFit/>
            </a:bodyPr>
            <a:lstStyle/>
            <a:p>
              <a:r>
                <a:rPr lang="en-US" sz="1600" dirty="0" smtClean="0">
                  <a:solidFill>
                    <a:srgbClr val="0070C0"/>
                  </a:solidFill>
                  <a:latin typeface="+mn-lt"/>
                </a:rPr>
                <a:t>The numbers 10, 20, 30, 40, and 50 are called the </a:t>
              </a:r>
              <a:r>
                <a:rPr lang="en-US" sz="1600" b="1" dirty="0" smtClean="0">
                  <a:solidFill>
                    <a:srgbClr val="0070C0"/>
                  </a:solidFill>
                  <a:latin typeface="+mn-lt"/>
                </a:rPr>
                <a:t>lower class limits</a:t>
              </a:r>
              <a:r>
                <a:rPr lang="en-US" sz="1600" dirty="0" smtClean="0">
                  <a:solidFill>
                    <a:srgbClr val="0070C0"/>
                  </a:solidFill>
                  <a:latin typeface="+mn-lt"/>
                </a:rPr>
                <a:t>. They are the smallest possible data values within their respective classes.</a:t>
              </a:r>
              <a:endParaRPr lang="en-US" sz="1600" dirty="0">
                <a:solidFill>
                  <a:srgbClr val="0070C0"/>
                </a:solidFill>
                <a:latin typeface="+mn-lt"/>
              </a:endParaRPr>
            </a:p>
          </p:txBody>
        </p:sp>
        <p:sp>
          <p:nvSpPr>
            <p:cNvPr id="3" name="Rounded Rectangle 2"/>
            <p:cNvSpPr/>
            <p:nvPr/>
          </p:nvSpPr>
          <p:spPr>
            <a:xfrm>
              <a:off x="3778894" y="3928190"/>
              <a:ext cx="335903" cy="23326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080727" y="2804002"/>
              <a:ext cx="1623526" cy="1292137"/>
            </a:xfrm>
            <a:prstGeom prst="straightConnector1">
              <a:avLst/>
            </a:prstGeom>
            <a:ln w="25400">
              <a:solidFill>
                <a:srgbClr val="0070C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388510" y="1480563"/>
            <a:ext cx="2814723" cy="4783384"/>
            <a:chOff x="4388510" y="1480563"/>
            <a:chExt cx="2814723" cy="4783384"/>
          </a:xfrm>
        </p:grpSpPr>
        <p:sp>
          <p:nvSpPr>
            <p:cNvPr id="6" name="TextBox 5"/>
            <p:cNvSpPr txBox="1"/>
            <p:nvPr/>
          </p:nvSpPr>
          <p:spPr>
            <a:xfrm>
              <a:off x="4505098" y="1480563"/>
              <a:ext cx="2698135" cy="1323439"/>
            </a:xfrm>
            <a:prstGeom prst="rect">
              <a:avLst/>
            </a:prstGeom>
            <a:noFill/>
            <a:ln w="25400">
              <a:solidFill>
                <a:srgbClr val="00B050"/>
              </a:solidFill>
            </a:ln>
          </p:spPr>
          <p:txBody>
            <a:bodyPr wrap="square" rtlCol="0">
              <a:spAutoFit/>
            </a:bodyPr>
            <a:lstStyle/>
            <a:p>
              <a:r>
                <a:rPr lang="en-US" sz="1600" dirty="0" smtClean="0">
                  <a:solidFill>
                    <a:srgbClr val="00B050"/>
                  </a:solidFill>
                  <a:latin typeface="+mn-lt"/>
                </a:rPr>
                <a:t>The numbers 19, 29, 39, 49, and 59 are called the </a:t>
              </a:r>
              <a:r>
                <a:rPr lang="en-US" sz="1600" b="1" dirty="0" smtClean="0">
                  <a:solidFill>
                    <a:srgbClr val="00B050"/>
                  </a:solidFill>
                  <a:latin typeface="+mn-lt"/>
                </a:rPr>
                <a:t>upper class limits</a:t>
              </a:r>
              <a:r>
                <a:rPr lang="en-US" sz="1600" dirty="0" smtClean="0">
                  <a:solidFill>
                    <a:srgbClr val="00B050"/>
                  </a:solidFill>
                  <a:latin typeface="+mn-lt"/>
                </a:rPr>
                <a:t>. They are the largest possible data values within their respective classes.</a:t>
              </a:r>
              <a:endParaRPr lang="en-US" sz="1600" dirty="0">
                <a:solidFill>
                  <a:srgbClr val="00B050"/>
                </a:solidFill>
                <a:latin typeface="+mn-lt"/>
              </a:endParaRPr>
            </a:p>
          </p:txBody>
        </p:sp>
        <p:sp>
          <p:nvSpPr>
            <p:cNvPr id="11" name="Rounded Rectangle 10"/>
            <p:cNvSpPr/>
            <p:nvPr/>
          </p:nvSpPr>
          <p:spPr>
            <a:xfrm>
              <a:off x="4388510" y="3931294"/>
              <a:ext cx="335903" cy="23326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72000" y="2804002"/>
              <a:ext cx="422941" cy="1085927"/>
            </a:xfrm>
            <a:prstGeom prst="straightConnector1">
              <a:avLst/>
            </a:prstGeom>
            <a:ln w="25400">
              <a:solidFill>
                <a:srgbClr val="00B050"/>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32443" y="4351255"/>
            <a:ext cx="3546451" cy="1281870"/>
            <a:chOff x="232443" y="4351255"/>
            <a:chExt cx="3546451" cy="1281870"/>
          </a:xfrm>
        </p:grpSpPr>
        <p:sp>
          <p:nvSpPr>
            <p:cNvPr id="16" name="TextBox 15"/>
            <p:cNvSpPr txBox="1"/>
            <p:nvPr/>
          </p:nvSpPr>
          <p:spPr>
            <a:xfrm>
              <a:off x="232443" y="4555907"/>
              <a:ext cx="2548079" cy="1077218"/>
            </a:xfrm>
            <a:prstGeom prst="rect">
              <a:avLst/>
            </a:prstGeom>
            <a:noFill/>
            <a:ln w="25400">
              <a:solidFill>
                <a:srgbClr val="FF0000"/>
              </a:solidFill>
            </a:ln>
          </p:spPr>
          <p:txBody>
            <a:bodyPr wrap="square" rtlCol="0">
              <a:spAutoFit/>
            </a:bodyPr>
            <a:lstStyle/>
            <a:p>
              <a:r>
                <a:rPr lang="en-US" sz="1600" dirty="0" smtClean="0">
                  <a:solidFill>
                    <a:srgbClr val="FF0000"/>
                  </a:solidFill>
                  <a:latin typeface="+mn-lt"/>
                </a:rPr>
                <a:t>The difference between 2 consecutive limits is the </a:t>
              </a:r>
              <a:r>
                <a:rPr lang="en-US" sz="1600" b="1" dirty="0" smtClean="0">
                  <a:solidFill>
                    <a:srgbClr val="FF0000"/>
                  </a:solidFill>
                  <a:latin typeface="+mn-lt"/>
                </a:rPr>
                <a:t>class width</a:t>
              </a:r>
              <a:r>
                <a:rPr lang="en-US" sz="1600" dirty="0" smtClean="0">
                  <a:solidFill>
                    <a:srgbClr val="FF0000"/>
                  </a:solidFill>
                  <a:latin typeface="+mn-lt"/>
                </a:rPr>
                <a:t>. The class width here is 20 – 10 = 10.</a:t>
              </a:r>
              <a:endParaRPr lang="en-US" sz="1600" dirty="0">
                <a:solidFill>
                  <a:srgbClr val="FF0000"/>
                </a:solidFill>
                <a:latin typeface="+mn-lt"/>
              </a:endParaRPr>
            </a:p>
          </p:txBody>
        </p:sp>
        <p:cxnSp>
          <p:nvCxnSpPr>
            <p:cNvPr id="17" name="Straight Arrow Connector 16"/>
            <p:cNvCxnSpPr/>
            <p:nvPr/>
          </p:nvCxnSpPr>
          <p:spPr>
            <a:xfrm flipV="1">
              <a:off x="2780522" y="4351255"/>
              <a:ext cx="998372" cy="59396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455613" y="1600200"/>
            <a:ext cx="472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400">
                <a:solidFill>
                  <a:srgbClr val="BC2C3A"/>
                </a:solidFill>
                <a:latin typeface="Times New Roman" panose="02020603050405020304" pitchFamily="18" charset="0"/>
              </a:rPr>
              <a:t>Solution</a:t>
            </a:r>
            <a:r>
              <a:rPr lang="en-US" altLang="en-US" sz="2800">
                <a:solidFill>
                  <a:srgbClr val="BC2C3A"/>
                </a:solidFill>
                <a:latin typeface="Times New Roman" panose="02020603050405020304" pitchFamily="18" charset="0"/>
              </a:rPr>
              <a:t> </a:t>
            </a:r>
            <a:r>
              <a:rPr lang="en-US" altLang="en-US" sz="3000">
                <a:latin typeface="Times New Roman" panose="02020603050405020304" pitchFamily="18" charset="0"/>
              </a:rPr>
              <a:t>(continued)</a:t>
            </a:r>
          </a:p>
        </p:txBody>
      </p:sp>
      <p:sp>
        <p:nvSpPr>
          <p:cNvPr id="25603" name="Text Box 4"/>
          <p:cNvSpPr txBox="1">
            <a:spLocks noChangeArrowheads="1"/>
          </p:cNvSpPr>
          <p:nvPr/>
        </p:nvSpPr>
        <p:spPr bwMode="auto">
          <a:xfrm rot="-5400000">
            <a:off x="465138" y="3649662"/>
            <a:ext cx="190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Frequency </a:t>
            </a:r>
          </a:p>
        </p:txBody>
      </p:sp>
      <p:sp>
        <p:nvSpPr>
          <p:cNvPr id="25604" name="Text Box 5"/>
          <p:cNvSpPr txBox="1">
            <a:spLocks noChangeArrowheads="1"/>
          </p:cNvSpPr>
          <p:nvPr/>
        </p:nvSpPr>
        <p:spPr bwMode="auto">
          <a:xfrm>
            <a:off x="4114800" y="5638800"/>
            <a:ext cx="2667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Hours</a:t>
            </a:r>
          </a:p>
        </p:txBody>
      </p:sp>
      <p:graphicFrame>
        <p:nvGraphicFramePr>
          <p:cNvPr id="25605" name="Object 6"/>
          <p:cNvGraphicFramePr>
            <a:graphicFrameLocks noChangeAspect="1"/>
          </p:cNvGraphicFramePr>
          <p:nvPr/>
        </p:nvGraphicFramePr>
        <p:xfrm>
          <a:off x="1755775" y="2293938"/>
          <a:ext cx="5762625" cy="3409950"/>
        </p:xfrm>
        <a:graphic>
          <a:graphicData uri="http://schemas.openxmlformats.org/presentationml/2006/ole">
            <mc:AlternateContent xmlns:mc="http://schemas.openxmlformats.org/markup-compatibility/2006">
              <mc:Choice xmlns:v="urn:schemas-microsoft-com:vml" Requires="v">
                <p:oleObj spid="_x0000_s25622" name="Chart" r:id="rId3" imgW="3667049" imgH="2171700" progId="Excel.Chart.8">
                  <p:embed/>
                </p:oleObj>
              </mc:Choice>
              <mc:Fallback>
                <p:oleObj name="Chart" r:id="rId3" imgW="3667049" imgH="2171700"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2293938"/>
                        <a:ext cx="57626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Text Box 7"/>
          <p:cNvSpPr txBox="1">
            <a:spLocks noChangeArrowheads="1"/>
          </p:cNvSpPr>
          <p:nvPr/>
        </p:nvSpPr>
        <p:spPr bwMode="auto">
          <a:xfrm>
            <a:off x="2286000" y="5257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10-19</a:t>
            </a:r>
          </a:p>
        </p:txBody>
      </p:sp>
      <p:sp>
        <p:nvSpPr>
          <p:cNvPr id="25607" name="Text Box 8"/>
          <p:cNvSpPr txBox="1">
            <a:spLocks noChangeArrowheads="1"/>
          </p:cNvSpPr>
          <p:nvPr/>
        </p:nvSpPr>
        <p:spPr bwMode="auto">
          <a:xfrm>
            <a:off x="3352800" y="5257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20-29   30-39     40-49   50-59</a:t>
            </a:r>
          </a:p>
        </p:txBody>
      </p:sp>
      <p:sp>
        <p:nvSpPr>
          <p:cNvPr id="25608" name="Rectangle 9"/>
          <p:cNvSpPr>
            <a:spLocks noGrp="1" noChangeArrowheads="1"/>
          </p:cNvSpPr>
          <p:nvPr>
            <p:ph type="title"/>
          </p:nvPr>
        </p:nvSpPr>
        <p:spPr/>
        <p:txBody>
          <a:bodyPr/>
          <a:lstStyle/>
          <a:p>
            <a:r>
              <a:rPr lang="en-US" altLang="en-US" smtClean="0"/>
              <a:t>Example: Constructing a Histogram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2707" name="Group 3"/>
          <p:cNvGraphicFramePr>
            <a:graphicFrameLocks noGrp="1"/>
          </p:cNvGraphicFramePr>
          <p:nvPr>
            <p:extLst>
              <p:ext uri="{D42A27DB-BD31-4B8C-83A1-F6EECF244321}">
                <p14:modId xmlns:p14="http://schemas.microsoft.com/office/powerpoint/2010/main" val="1981367682"/>
              </p:ext>
            </p:extLst>
          </p:nvPr>
        </p:nvGraphicFramePr>
        <p:xfrm>
          <a:off x="5106987" y="3808184"/>
          <a:ext cx="3579813" cy="2484436"/>
        </p:xfrm>
        <a:graphic>
          <a:graphicData uri="http://schemas.openxmlformats.org/drawingml/2006/table">
            <a:tbl>
              <a:tblPr/>
              <a:tblGrid>
                <a:gridCol w="536972"/>
                <a:gridCol w="3042841"/>
              </a:tblGrid>
              <a:tr h="53346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1</a:t>
                      </a: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487742">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a:t>
                      </a: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0    7    8    9    9</a:t>
                      </a:r>
                    </a:p>
                  </a:txBody>
                  <a:tcPr marT="45726" marB="4572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87742">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3</a:t>
                      </a: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6    6    7</a:t>
                      </a:r>
                    </a:p>
                  </a:txBody>
                  <a:tcPr marT="45726" marB="4572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87742">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4</a:t>
                      </a: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0    2    2    3    6</a:t>
                      </a:r>
                    </a:p>
                  </a:txBody>
                  <a:tcPr marT="45726" marB="45726"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87742">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marT="45726" marB="45726"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1    5    6    7    8    8    </a:t>
                      </a:r>
                    </a:p>
                  </a:txBody>
                  <a:tcPr marT="45726" marB="45726"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28686" name="Text Box 29"/>
          <p:cNvSpPr txBox="1">
            <a:spLocks noChangeArrowheads="1"/>
          </p:cNvSpPr>
          <p:nvPr/>
        </p:nvSpPr>
        <p:spPr bwMode="auto">
          <a:xfrm>
            <a:off x="457200" y="1430662"/>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sz="3000">
                <a:solidFill>
                  <a:schemeClr val="tx1"/>
                </a:solidFill>
                <a:latin typeface="Times New Roman" panose="02020603050405020304" pitchFamily="18" charset="0"/>
              </a:defRPr>
            </a:lvl1pPr>
            <a:lvl2pPr marL="800100" indent="-342900">
              <a:spcBef>
                <a:spcPct val="20000"/>
              </a:spcBef>
              <a:defRPr sz="2600">
                <a:solidFill>
                  <a:schemeClr val="tx1"/>
                </a:solidFill>
                <a:latin typeface="Times New Roman" panose="02020603050405020304" pitchFamily="18" charset="0"/>
              </a:defRPr>
            </a:lvl2pPr>
            <a:lvl3pPr marL="1257300" indent="-342900">
              <a:spcBef>
                <a:spcPct val="20000"/>
              </a:spcBef>
              <a:defRPr sz="2200">
                <a:solidFill>
                  <a:schemeClr val="tx1"/>
                </a:solidFill>
                <a:latin typeface="Times New Roman" panose="02020603050405020304" pitchFamily="18" charset="0"/>
              </a:defRPr>
            </a:lvl3pPr>
            <a:lvl4pPr marL="1714500" indent="-342900">
              <a:spcBef>
                <a:spcPct val="20000"/>
              </a:spcBef>
              <a:defRPr>
                <a:solidFill>
                  <a:schemeClr val="tx1"/>
                </a:solidFill>
                <a:latin typeface="Times New Roman" panose="02020603050405020304" pitchFamily="18" charset="0"/>
              </a:defRPr>
            </a:lvl4pPr>
            <a:lvl5pPr marL="2171700" indent="-342900">
              <a:spcBef>
                <a:spcPct val="20000"/>
              </a:spcBef>
              <a:defRPr>
                <a:solidFill>
                  <a:schemeClr val="tx1"/>
                </a:solidFill>
                <a:latin typeface="Times New Roman" panose="02020603050405020304" pitchFamily="18" charset="0"/>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defRPr>
            </a:lvl9pPr>
          </a:lstStyle>
          <a:p>
            <a:pPr eaLnBrk="1" hangingPunct="1">
              <a:spcBef>
                <a:spcPct val="0"/>
              </a:spcBef>
            </a:pPr>
            <a:r>
              <a:rPr lang="en-US" altLang="en-US" sz="2800" dirty="0"/>
              <a:t>Below is a stem-and-leaf display of the data from the</a:t>
            </a:r>
          </a:p>
          <a:p>
            <a:pPr eaLnBrk="1" hangingPunct="1">
              <a:spcBef>
                <a:spcPct val="0"/>
              </a:spcBef>
            </a:pPr>
            <a:r>
              <a:rPr lang="en-US" altLang="en-US" sz="2800" dirty="0"/>
              <a:t>last example </a:t>
            </a:r>
            <a:r>
              <a:rPr lang="en-US" altLang="en-US" sz="2800" dirty="0" smtClean="0"/>
              <a:t>(15</a:t>
            </a:r>
            <a:r>
              <a:rPr lang="en-US" altLang="en-US" sz="2800" dirty="0"/>
              <a:t>	58	37	42	20	27	36</a:t>
            </a:r>
          </a:p>
          <a:p>
            <a:pPr eaLnBrk="1" hangingPunct="1">
              <a:spcBef>
                <a:spcPct val="0"/>
              </a:spcBef>
            </a:pPr>
            <a:r>
              <a:rPr lang="en-US" altLang="en-US" sz="2800" dirty="0"/>
              <a:t>57	29       42	51	28	46	29	58	55</a:t>
            </a:r>
          </a:p>
          <a:p>
            <a:pPr eaLnBrk="1" hangingPunct="1">
              <a:spcBef>
                <a:spcPct val="0"/>
              </a:spcBef>
            </a:pPr>
            <a:r>
              <a:rPr lang="en-US" altLang="en-US" sz="2800" dirty="0"/>
              <a:t>43	40	56	36)	 </a:t>
            </a:r>
          </a:p>
        </p:txBody>
      </p:sp>
      <p:sp>
        <p:nvSpPr>
          <p:cNvPr id="28687" name="Rectangle 30"/>
          <p:cNvSpPr>
            <a:spLocks noGrp="1" noChangeArrowheads="1"/>
          </p:cNvSpPr>
          <p:nvPr>
            <p:ph type="title"/>
          </p:nvPr>
        </p:nvSpPr>
        <p:spPr/>
        <p:txBody>
          <a:bodyPr/>
          <a:lstStyle/>
          <a:p>
            <a:r>
              <a:rPr lang="en-US" altLang="en-US" smtClean="0"/>
              <a:t>Example: Constructing a Stem-and-Leaf Display</a:t>
            </a:r>
          </a:p>
        </p:txBody>
      </p:sp>
      <p:sp>
        <p:nvSpPr>
          <p:cNvPr id="5" name="Text Box 3"/>
          <p:cNvSpPr txBox="1">
            <a:spLocks noChangeArrowheads="1"/>
          </p:cNvSpPr>
          <p:nvPr/>
        </p:nvSpPr>
        <p:spPr bwMode="auto">
          <a:xfrm>
            <a:off x="457200" y="3516471"/>
            <a:ext cx="407906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latin typeface="Times New Roman" panose="02020603050405020304" pitchFamily="18" charset="0"/>
              </a:rPr>
              <a:t>The tens digits to the left of the vertical line, are the “stems,” while the corresponding ones digits are the “leaves.” </a:t>
            </a:r>
            <a:r>
              <a:rPr lang="en-US" altLang="en-US" sz="2000" dirty="0" smtClean="0">
                <a:latin typeface="Times New Roman" panose="02020603050405020304" pitchFamily="18" charset="0"/>
              </a:rPr>
              <a:t>Notice both the stems and the leaves are written in numerical order. The </a:t>
            </a:r>
            <a:r>
              <a:rPr lang="en-US" altLang="en-US" sz="2000" dirty="0">
                <a:latin typeface="Times New Roman" panose="02020603050405020304" pitchFamily="18" charset="0"/>
              </a:rPr>
              <a:t>stem and leaf display conveys the impressions that a histogram would without a drawing. It also preserves the exact data values.</a:t>
            </a:r>
          </a:p>
        </p:txBody>
      </p:sp>
      <p:sp>
        <p:nvSpPr>
          <p:cNvPr id="2" name="TextBox 1"/>
          <p:cNvSpPr txBox="1"/>
          <p:nvPr/>
        </p:nvSpPr>
        <p:spPr>
          <a:xfrm>
            <a:off x="4572000" y="3438852"/>
            <a:ext cx="811763" cy="369332"/>
          </a:xfrm>
          <a:prstGeom prst="rect">
            <a:avLst/>
          </a:prstGeom>
          <a:noFill/>
        </p:spPr>
        <p:txBody>
          <a:bodyPr wrap="square" rtlCol="0">
            <a:spAutoFit/>
          </a:bodyPr>
          <a:lstStyle/>
          <a:p>
            <a:r>
              <a:rPr lang="en-US" dirty="0" smtClean="0">
                <a:latin typeface="+mn-lt"/>
              </a:rPr>
              <a:t>stems</a:t>
            </a:r>
            <a:endParaRPr lang="en-US" dirty="0">
              <a:latin typeface="+mn-lt"/>
            </a:endParaRPr>
          </a:p>
        </p:txBody>
      </p:sp>
      <p:sp>
        <p:nvSpPr>
          <p:cNvPr id="7" name="TextBox 6"/>
          <p:cNvSpPr txBox="1"/>
          <p:nvPr/>
        </p:nvSpPr>
        <p:spPr>
          <a:xfrm>
            <a:off x="6613071" y="3438852"/>
            <a:ext cx="844420" cy="369332"/>
          </a:xfrm>
          <a:prstGeom prst="rect">
            <a:avLst/>
          </a:prstGeom>
          <a:noFill/>
        </p:spPr>
        <p:txBody>
          <a:bodyPr wrap="square" rtlCol="0">
            <a:spAutoFit/>
          </a:bodyPr>
          <a:lstStyle/>
          <a:p>
            <a:r>
              <a:rPr lang="en-US" dirty="0" smtClean="0">
                <a:latin typeface="+mn-lt"/>
              </a:rPr>
              <a:t>leaves</a:t>
            </a: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792308" y="1729241"/>
            <a:ext cx="7559383"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dirty="0">
                <a:latin typeface="Times New Roman" panose="02020603050405020304" pitchFamily="18" charset="0"/>
              </a:rPr>
              <a:t>A frequency distribution of </a:t>
            </a:r>
            <a:r>
              <a:rPr lang="en-US" altLang="en-US" sz="3000" dirty="0" smtClean="0">
                <a:latin typeface="Times New Roman" panose="02020603050405020304" pitchFamily="18" charset="0"/>
              </a:rPr>
              <a:t>qualitative data (non-numerical observations) </a:t>
            </a:r>
            <a:r>
              <a:rPr lang="en-US" altLang="en-US" sz="3000" dirty="0">
                <a:latin typeface="Times New Roman" panose="02020603050405020304" pitchFamily="18" charset="0"/>
              </a:rPr>
              <a:t>can be presented in the form of a </a:t>
            </a:r>
            <a:r>
              <a:rPr lang="en-US" altLang="en-US" sz="3000" b="1" dirty="0">
                <a:latin typeface="Times New Roman" panose="02020603050405020304" pitchFamily="18" charset="0"/>
              </a:rPr>
              <a:t>bar graph</a:t>
            </a:r>
            <a:r>
              <a:rPr lang="en-US" altLang="en-US" sz="3000" dirty="0">
                <a:latin typeface="Times New Roman" panose="02020603050405020304" pitchFamily="18" charset="0"/>
              </a:rPr>
              <a:t>, which is similar to a histogram except that the rectangles (bars) usually are not touching one another and sometimes are arranged horizontally rather than vertically.</a:t>
            </a:r>
          </a:p>
          <a:p>
            <a:pPr>
              <a:spcBef>
                <a:spcPct val="50000"/>
              </a:spcBef>
            </a:pPr>
            <a:endParaRPr lang="en-US" altLang="en-US" sz="3000" dirty="0">
              <a:latin typeface="Times New Roman" panose="02020603050405020304" pitchFamily="18" charset="0"/>
            </a:endParaRPr>
          </a:p>
        </p:txBody>
      </p:sp>
      <p:sp>
        <p:nvSpPr>
          <p:cNvPr id="29699" name="Rectangle 4"/>
          <p:cNvSpPr>
            <a:spLocks noGrp="1" noChangeArrowheads="1"/>
          </p:cNvSpPr>
          <p:nvPr>
            <p:ph type="title"/>
          </p:nvPr>
        </p:nvSpPr>
        <p:spPr/>
        <p:txBody>
          <a:bodyPr/>
          <a:lstStyle/>
          <a:p>
            <a:r>
              <a:rPr lang="en-US" altLang="en-US" smtClean="0"/>
              <a:t>Bar Graphs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722" name="Object 3"/>
          <p:cNvGraphicFramePr>
            <a:graphicFrameLocks noChangeAspect="1"/>
          </p:cNvGraphicFramePr>
          <p:nvPr/>
        </p:nvGraphicFramePr>
        <p:xfrm>
          <a:off x="1981200" y="2590800"/>
          <a:ext cx="5105400" cy="2970213"/>
        </p:xfrm>
        <a:graphic>
          <a:graphicData uri="http://schemas.openxmlformats.org/presentationml/2006/ole">
            <mc:AlternateContent xmlns:mc="http://schemas.openxmlformats.org/markup-compatibility/2006">
              <mc:Choice xmlns:v="urn:schemas-microsoft-com:vml" Requires="v">
                <p:oleObj spid="_x0000_s30741" name="Chart" r:id="rId3" imgW="3648151" imgH="2124151" progId="Excel.Chart.8">
                  <p:embed/>
                </p:oleObj>
              </mc:Choice>
              <mc:Fallback>
                <p:oleObj name="Chart" r:id="rId3" imgW="3648151" imgH="2124151"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90800"/>
                        <a:ext cx="51054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Text Box 4"/>
          <p:cNvSpPr txBox="1">
            <a:spLocks noChangeArrowheads="1"/>
          </p:cNvSpPr>
          <p:nvPr/>
        </p:nvSpPr>
        <p:spPr bwMode="auto">
          <a:xfrm>
            <a:off x="455613" y="1598613"/>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This graph shown below displays the number of vowels in this sentence.</a:t>
            </a:r>
          </a:p>
        </p:txBody>
      </p:sp>
      <p:sp>
        <p:nvSpPr>
          <p:cNvPr id="30724" name="Text Box 5"/>
          <p:cNvSpPr txBox="1">
            <a:spLocks noChangeArrowheads="1"/>
          </p:cNvSpPr>
          <p:nvPr/>
        </p:nvSpPr>
        <p:spPr bwMode="auto">
          <a:xfrm rot="-5400000">
            <a:off x="693738" y="3725862"/>
            <a:ext cx="190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Frequency </a:t>
            </a:r>
          </a:p>
        </p:txBody>
      </p:sp>
      <p:sp>
        <p:nvSpPr>
          <p:cNvPr id="30725" name="Text Box 6"/>
          <p:cNvSpPr txBox="1">
            <a:spLocks noChangeArrowheads="1"/>
          </p:cNvSpPr>
          <p:nvPr/>
        </p:nvSpPr>
        <p:spPr bwMode="auto">
          <a:xfrm>
            <a:off x="2362200" y="5257800"/>
            <a:ext cx="480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   </a:t>
            </a:r>
            <a:r>
              <a:rPr lang="en-US" altLang="en-US" sz="3000">
                <a:latin typeface="Times New Roman" panose="02020603050405020304" pitchFamily="18" charset="0"/>
              </a:rPr>
              <a:t>A        E        I        O       U</a:t>
            </a:r>
          </a:p>
        </p:txBody>
      </p:sp>
      <p:sp>
        <p:nvSpPr>
          <p:cNvPr id="30726" name="Text Box 7"/>
          <p:cNvSpPr txBox="1">
            <a:spLocks noChangeArrowheads="1"/>
          </p:cNvSpPr>
          <p:nvPr/>
        </p:nvSpPr>
        <p:spPr bwMode="auto">
          <a:xfrm>
            <a:off x="4038600" y="5791200"/>
            <a:ext cx="2286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Vowel</a:t>
            </a:r>
          </a:p>
        </p:txBody>
      </p:sp>
      <p:sp>
        <p:nvSpPr>
          <p:cNvPr id="30727" name="Rectangle 8"/>
          <p:cNvSpPr>
            <a:spLocks noGrp="1" noChangeArrowheads="1"/>
          </p:cNvSpPr>
          <p:nvPr>
            <p:ph type="title"/>
          </p:nvPr>
        </p:nvSpPr>
        <p:spPr>
          <a:xfrm>
            <a:off x="455613" y="165100"/>
            <a:ext cx="8229600" cy="1143000"/>
          </a:xfrm>
        </p:spPr>
        <p:txBody>
          <a:bodyPr/>
          <a:lstStyle/>
          <a:p>
            <a:r>
              <a:rPr lang="en-US" altLang="en-US" smtClean="0"/>
              <a:t>Example of a Bar Graph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455613" y="1598613"/>
            <a:ext cx="8237537"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graphical alternative to the bar graph is the </a:t>
            </a:r>
            <a:r>
              <a:rPr lang="en-US" altLang="en-US" sz="3000" b="1">
                <a:latin typeface="Times New Roman" panose="02020603050405020304" pitchFamily="18" charset="0"/>
              </a:rPr>
              <a:t>circle graph</a:t>
            </a:r>
            <a:r>
              <a:rPr lang="en-US" altLang="en-US" sz="3000">
                <a:latin typeface="Times New Roman" panose="02020603050405020304" pitchFamily="18" charset="0"/>
              </a:rPr>
              <a:t>, or </a:t>
            </a:r>
            <a:r>
              <a:rPr lang="en-US" altLang="en-US" sz="3000" b="1">
                <a:latin typeface="Times New Roman" panose="02020603050405020304" pitchFamily="18" charset="0"/>
              </a:rPr>
              <a:t>pie chart</a:t>
            </a:r>
            <a:r>
              <a:rPr lang="en-US" altLang="en-US" sz="3000">
                <a:latin typeface="Times New Roman" panose="02020603050405020304" pitchFamily="18" charset="0"/>
              </a:rPr>
              <a:t>, which uses a circle to represent all the categories and divides the circle into sectors, or wedges (like pieces of pie), whose sizes show the relative magnitude of the categories. The angle around the entire circle measures 360</a:t>
            </a:r>
            <a:r>
              <a:rPr lang="en-US" altLang="en-US" sz="3000">
                <a:latin typeface="Times New Roman" panose="02020603050405020304" pitchFamily="18" charset="0"/>
                <a:cs typeface="Times New Roman" panose="02020603050405020304" pitchFamily="18" charset="0"/>
              </a:rPr>
              <a:t>°. For example, a category representing 20% of the whole should correspond to a sector whose central angle is 20% of 360</a:t>
            </a:r>
            <a:r>
              <a:rPr lang="en-US" altLang="en-US" sz="3000">
                <a:latin typeface="Times New Roman" panose="02020603050405020304" pitchFamily="18" charset="0"/>
              </a:rPr>
              <a:t>° which is 72°. </a:t>
            </a:r>
          </a:p>
        </p:txBody>
      </p:sp>
      <p:sp>
        <p:nvSpPr>
          <p:cNvPr id="31747" name="Rectangle 4"/>
          <p:cNvSpPr>
            <a:spLocks noGrp="1" noChangeArrowheads="1"/>
          </p:cNvSpPr>
          <p:nvPr>
            <p:ph type="title"/>
          </p:nvPr>
        </p:nvSpPr>
        <p:spPr/>
        <p:txBody>
          <a:bodyPr/>
          <a:lstStyle/>
          <a:p>
            <a:r>
              <a:rPr lang="en-US" altLang="en-US" smtClean="0"/>
              <a:t>Circle Graphs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455613" y="1598613"/>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A general estimate of Amy’s monthly expenses are illustrated in the circle graph below.  </a:t>
            </a:r>
          </a:p>
        </p:txBody>
      </p:sp>
      <p:graphicFrame>
        <p:nvGraphicFramePr>
          <p:cNvPr id="32771" name="Object 4"/>
          <p:cNvGraphicFramePr>
            <a:graphicFrameLocks noChangeAspect="1"/>
          </p:cNvGraphicFramePr>
          <p:nvPr/>
        </p:nvGraphicFramePr>
        <p:xfrm>
          <a:off x="2514600" y="3276600"/>
          <a:ext cx="3440113" cy="2619375"/>
        </p:xfrm>
        <a:graphic>
          <a:graphicData uri="http://schemas.openxmlformats.org/presentationml/2006/ole">
            <mc:AlternateContent xmlns:mc="http://schemas.openxmlformats.org/markup-compatibility/2006">
              <mc:Choice xmlns:v="urn:schemas-microsoft-com:vml" Requires="v">
                <p:oleObj spid="_x0000_s32794" name="Chart" r:id="rId3" imgW="7277100" imgH="5543702" progId="Excel.Chart.8">
                  <p:embed/>
                </p:oleObj>
              </mc:Choice>
              <mc:Fallback>
                <p:oleObj name="Chart" r:id="rId3" imgW="7277100" imgH="5543702"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276600"/>
                        <a:ext cx="3440113"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5"/>
          <p:cNvSpPr txBox="1">
            <a:spLocks noChangeArrowheads="1"/>
          </p:cNvSpPr>
          <p:nvPr/>
        </p:nvSpPr>
        <p:spPr bwMode="auto">
          <a:xfrm>
            <a:off x="1828800" y="3810000"/>
            <a:ext cx="144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Other 35%</a:t>
            </a:r>
          </a:p>
        </p:txBody>
      </p:sp>
      <p:sp>
        <p:nvSpPr>
          <p:cNvPr id="32773" name="Text Box 6"/>
          <p:cNvSpPr txBox="1">
            <a:spLocks noChangeArrowheads="1"/>
          </p:cNvSpPr>
          <p:nvPr/>
        </p:nvSpPr>
        <p:spPr bwMode="auto">
          <a:xfrm>
            <a:off x="5410200" y="3929063"/>
            <a:ext cx="99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Rent25%</a:t>
            </a:r>
          </a:p>
        </p:txBody>
      </p:sp>
      <p:sp>
        <p:nvSpPr>
          <p:cNvPr id="32774" name="Text Box 7"/>
          <p:cNvSpPr txBox="1">
            <a:spLocks noChangeArrowheads="1"/>
          </p:cNvSpPr>
          <p:nvPr/>
        </p:nvSpPr>
        <p:spPr bwMode="auto">
          <a:xfrm>
            <a:off x="2590800" y="5410200"/>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Food 30%</a:t>
            </a:r>
          </a:p>
        </p:txBody>
      </p:sp>
      <p:sp>
        <p:nvSpPr>
          <p:cNvPr id="32775" name="Text Box 8"/>
          <p:cNvSpPr txBox="1">
            <a:spLocks noChangeArrowheads="1"/>
          </p:cNvSpPr>
          <p:nvPr/>
        </p:nvSpPr>
        <p:spPr bwMode="auto">
          <a:xfrm>
            <a:off x="4765675" y="2733675"/>
            <a:ext cx="15541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Clothing 10%</a:t>
            </a:r>
            <a:r>
              <a:rPr lang="en-US" altLang="en-US" sz="2800">
                <a:latin typeface="Times New Roman" panose="02020603050405020304" pitchFamily="18" charset="0"/>
              </a:rPr>
              <a:t> </a:t>
            </a:r>
          </a:p>
        </p:txBody>
      </p:sp>
      <p:sp>
        <p:nvSpPr>
          <p:cNvPr id="32776" name="Line 9"/>
          <p:cNvSpPr>
            <a:spLocks noChangeShapeType="1"/>
          </p:cNvSpPr>
          <p:nvPr/>
        </p:nvSpPr>
        <p:spPr bwMode="auto">
          <a:xfrm flipH="1">
            <a:off x="4953000" y="4419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10"/>
          <p:cNvSpPr>
            <a:spLocks noChangeShapeType="1"/>
          </p:cNvSpPr>
          <p:nvPr/>
        </p:nvSpPr>
        <p:spPr bwMode="auto">
          <a:xfrm flipH="1">
            <a:off x="4572000" y="35052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1"/>
          <p:cNvSpPr>
            <a:spLocks noChangeShapeType="1"/>
          </p:cNvSpPr>
          <p:nvPr/>
        </p:nvSpPr>
        <p:spPr bwMode="auto">
          <a:xfrm>
            <a:off x="2743200" y="4343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2"/>
          <p:cNvSpPr>
            <a:spLocks noChangeShapeType="1"/>
          </p:cNvSpPr>
          <p:nvPr/>
        </p:nvSpPr>
        <p:spPr bwMode="auto">
          <a:xfrm flipV="1">
            <a:off x="3429000" y="51816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Rectangle 13"/>
          <p:cNvSpPr>
            <a:spLocks noGrp="1" noChangeArrowheads="1"/>
          </p:cNvSpPr>
          <p:nvPr>
            <p:ph type="title"/>
          </p:nvPr>
        </p:nvSpPr>
        <p:spPr/>
        <p:txBody>
          <a:bodyPr/>
          <a:lstStyle/>
          <a:p>
            <a:r>
              <a:rPr lang="en-US" altLang="en-US" smtClean="0"/>
              <a:t>Example of a Circle Graph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455613" y="1598613"/>
            <a:ext cx="80756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If we are interested in demonstrating how a quantity </a:t>
            </a:r>
            <a:r>
              <a:rPr lang="en-US" altLang="en-US" sz="3000" i="1">
                <a:latin typeface="Times New Roman" panose="02020603050405020304" pitchFamily="18" charset="0"/>
              </a:rPr>
              <a:t>changes</a:t>
            </a:r>
            <a:r>
              <a:rPr lang="en-US" altLang="en-US" sz="3000">
                <a:latin typeface="Times New Roman" panose="02020603050405020304" pitchFamily="18" charset="0"/>
              </a:rPr>
              <a:t>, say with respect to time, we use a </a:t>
            </a:r>
            <a:r>
              <a:rPr lang="en-US" altLang="en-US" sz="3000" b="1">
                <a:latin typeface="Times New Roman" panose="02020603050405020304" pitchFamily="18" charset="0"/>
              </a:rPr>
              <a:t>line graph</a:t>
            </a:r>
            <a:r>
              <a:rPr lang="en-US" altLang="en-US" sz="3000">
                <a:latin typeface="Times New Roman" panose="02020603050405020304" pitchFamily="18" charset="0"/>
              </a:rPr>
              <a:t>. We connect a series of segments that rise and fall with time, according to the magnitude of the quantity being illustrated.</a:t>
            </a:r>
          </a:p>
        </p:txBody>
      </p:sp>
      <p:sp>
        <p:nvSpPr>
          <p:cNvPr id="33795" name="Rectangle 4"/>
          <p:cNvSpPr>
            <a:spLocks noGrp="1" noChangeArrowheads="1"/>
          </p:cNvSpPr>
          <p:nvPr>
            <p:ph type="title"/>
          </p:nvPr>
        </p:nvSpPr>
        <p:spPr/>
        <p:txBody>
          <a:bodyPr/>
          <a:lstStyle/>
          <a:p>
            <a:r>
              <a:rPr lang="en-US" altLang="en-US" smtClean="0"/>
              <a:t>Line Graph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455613" y="1598613"/>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The line graph below shows the stock price of company PCWP over a 6-month span.</a:t>
            </a:r>
          </a:p>
        </p:txBody>
      </p:sp>
      <p:sp>
        <p:nvSpPr>
          <p:cNvPr id="34819" name="Text Box 4"/>
          <p:cNvSpPr txBox="1">
            <a:spLocks noChangeArrowheads="1"/>
          </p:cNvSpPr>
          <p:nvPr/>
        </p:nvSpPr>
        <p:spPr bwMode="auto">
          <a:xfrm rot="-5400000">
            <a:off x="277019" y="3839369"/>
            <a:ext cx="25892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Price in dollars</a:t>
            </a:r>
          </a:p>
        </p:txBody>
      </p:sp>
      <p:graphicFrame>
        <p:nvGraphicFramePr>
          <p:cNvPr id="34820" name="Object 5"/>
          <p:cNvGraphicFramePr>
            <a:graphicFrameLocks noChangeAspect="1"/>
          </p:cNvGraphicFramePr>
          <p:nvPr/>
        </p:nvGraphicFramePr>
        <p:xfrm>
          <a:off x="1752600" y="2667000"/>
          <a:ext cx="5029200" cy="3057525"/>
        </p:xfrm>
        <a:graphic>
          <a:graphicData uri="http://schemas.openxmlformats.org/presentationml/2006/ole">
            <mc:AlternateContent xmlns:mc="http://schemas.openxmlformats.org/markup-compatibility/2006">
              <mc:Choice xmlns:v="urn:schemas-microsoft-com:vml" Requires="v">
                <p:oleObj spid="_x0000_s34837" name="Chart" r:id="rId3" imgW="3362249" imgH="2400300" progId="Excel.Chart.8">
                  <p:embed/>
                </p:oleObj>
              </mc:Choice>
              <mc:Fallback>
                <p:oleObj name="Chart" r:id="rId3" imgW="3362249" imgH="2400300"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7000"/>
                        <a:ext cx="50292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Text Box 6"/>
          <p:cNvSpPr txBox="1">
            <a:spLocks noChangeArrowheads="1"/>
          </p:cNvSpPr>
          <p:nvPr/>
        </p:nvSpPr>
        <p:spPr bwMode="auto">
          <a:xfrm>
            <a:off x="1905000" y="54864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latin typeface="Times New Roman" panose="02020603050405020304" pitchFamily="18" charset="0"/>
              </a:rPr>
              <a:t>      Jan      Feb     Mar    Apr     May    June </a:t>
            </a:r>
          </a:p>
        </p:txBody>
      </p:sp>
      <p:sp>
        <p:nvSpPr>
          <p:cNvPr id="34822" name="Text Box 7"/>
          <p:cNvSpPr txBox="1">
            <a:spLocks noChangeArrowheads="1"/>
          </p:cNvSpPr>
          <p:nvPr/>
        </p:nvSpPr>
        <p:spPr bwMode="auto">
          <a:xfrm>
            <a:off x="3810000" y="5867400"/>
            <a:ext cx="2514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a:latin typeface="Times New Roman" panose="02020603050405020304" pitchFamily="18" charset="0"/>
              </a:rPr>
              <a:t>Month</a:t>
            </a:r>
          </a:p>
        </p:txBody>
      </p:sp>
      <p:sp>
        <p:nvSpPr>
          <p:cNvPr id="34823" name="Rectangle 8"/>
          <p:cNvSpPr>
            <a:spLocks noGrp="1" noChangeArrowheads="1"/>
          </p:cNvSpPr>
          <p:nvPr>
            <p:ph type="title"/>
          </p:nvPr>
        </p:nvSpPr>
        <p:spPr/>
        <p:txBody>
          <a:bodyPr/>
          <a:lstStyle/>
          <a:p>
            <a:r>
              <a:rPr lang="en-US" altLang="en-US" smtClean="0"/>
              <a:t>Example of a Line Graph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298580" y="1638300"/>
            <a:ext cx="85934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b="1" dirty="0" smtClean="0">
                <a:latin typeface="Times New Roman" panose="02020603050405020304" pitchFamily="18" charset="0"/>
              </a:rPr>
              <a:t>Population</a:t>
            </a:r>
            <a:r>
              <a:rPr lang="en-US" altLang="en-US" sz="3000" dirty="0" smtClean="0">
                <a:latin typeface="Times New Roman" panose="02020603050405020304" pitchFamily="18" charset="0"/>
              </a:rPr>
              <a:t> – includes </a:t>
            </a:r>
            <a:r>
              <a:rPr lang="en-US" altLang="en-US" sz="3000" i="1" dirty="0">
                <a:latin typeface="Times New Roman" panose="02020603050405020304" pitchFamily="18" charset="0"/>
              </a:rPr>
              <a:t>all</a:t>
            </a:r>
            <a:r>
              <a:rPr lang="en-US" altLang="en-US" sz="3000" dirty="0">
                <a:latin typeface="Times New Roman" panose="02020603050405020304" pitchFamily="18" charset="0"/>
              </a:rPr>
              <a:t> of the items of </a:t>
            </a:r>
            <a:r>
              <a:rPr lang="en-US" altLang="en-US" sz="3000" dirty="0" smtClean="0">
                <a:latin typeface="Times New Roman" panose="02020603050405020304" pitchFamily="18" charset="0"/>
              </a:rPr>
              <a:t>interest </a:t>
            </a:r>
            <a:r>
              <a:rPr lang="en-US" altLang="en-US" sz="3000" b="1" dirty="0" smtClean="0">
                <a:latin typeface="Times New Roman" panose="02020603050405020304" pitchFamily="18" charset="0"/>
              </a:rPr>
              <a:t>Sample</a:t>
            </a:r>
            <a:r>
              <a:rPr lang="en-US" altLang="en-US" sz="3000" dirty="0" smtClean="0">
                <a:latin typeface="Times New Roman" panose="02020603050405020304" pitchFamily="18" charset="0"/>
              </a:rPr>
              <a:t> – </a:t>
            </a:r>
            <a:r>
              <a:rPr lang="en-US" altLang="en-US" sz="3000" dirty="0">
                <a:latin typeface="Times New Roman" panose="02020603050405020304" pitchFamily="18" charset="0"/>
              </a:rPr>
              <a:t>includes </a:t>
            </a:r>
            <a:r>
              <a:rPr lang="en-US" altLang="en-US" sz="3000" i="1" dirty="0">
                <a:latin typeface="Times New Roman" panose="02020603050405020304" pitchFamily="18" charset="0"/>
              </a:rPr>
              <a:t>some</a:t>
            </a:r>
            <a:r>
              <a:rPr lang="en-US" altLang="en-US" sz="3000" dirty="0">
                <a:latin typeface="Times New Roman" panose="02020603050405020304" pitchFamily="18" charset="0"/>
              </a:rPr>
              <a:t> of the items in the </a:t>
            </a:r>
            <a:r>
              <a:rPr lang="en-US" altLang="en-US" sz="3000" dirty="0" smtClean="0">
                <a:latin typeface="Times New Roman" panose="02020603050405020304" pitchFamily="18" charset="0"/>
              </a:rPr>
              <a:t>population</a:t>
            </a:r>
            <a:endParaRPr lang="en-US" altLang="en-US" sz="3000" dirty="0">
              <a:latin typeface="Times New Roman" panose="02020603050405020304" pitchFamily="18" charset="0"/>
            </a:endParaRPr>
          </a:p>
        </p:txBody>
      </p:sp>
      <p:sp>
        <p:nvSpPr>
          <p:cNvPr id="12291" name="Text Box 4"/>
          <p:cNvSpPr txBox="1">
            <a:spLocks noChangeArrowheads="1"/>
          </p:cNvSpPr>
          <p:nvPr/>
        </p:nvSpPr>
        <p:spPr bwMode="auto">
          <a:xfrm>
            <a:off x="455613" y="3238500"/>
            <a:ext cx="835025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b="1" dirty="0" smtClean="0">
                <a:latin typeface="Times New Roman" panose="02020603050405020304" pitchFamily="18" charset="0"/>
              </a:rPr>
              <a:t>Descriptive statistics</a:t>
            </a:r>
            <a:r>
              <a:rPr lang="en-US" altLang="en-US" sz="3000" dirty="0" smtClean="0">
                <a:latin typeface="Times New Roman" panose="02020603050405020304" pitchFamily="18" charset="0"/>
              </a:rPr>
              <a:t> – collecting</a:t>
            </a:r>
            <a:r>
              <a:rPr lang="en-US" altLang="en-US" sz="3000" dirty="0">
                <a:latin typeface="Times New Roman" panose="02020603050405020304" pitchFamily="18" charset="0"/>
              </a:rPr>
              <a:t>, organizing, summarizing, and presenting data (information). </a:t>
            </a:r>
            <a:endParaRPr lang="en-US" altLang="en-US" sz="3000" dirty="0" smtClean="0">
              <a:latin typeface="Times New Roman" panose="02020603050405020304" pitchFamily="18" charset="0"/>
            </a:endParaRPr>
          </a:p>
          <a:p>
            <a:pPr>
              <a:spcBef>
                <a:spcPct val="50000"/>
              </a:spcBef>
            </a:pPr>
            <a:r>
              <a:rPr lang="en-US" altLang="en-US" sz="3000" b="1" dirty="0" smtClean="0">
                <a:latin typeface="Times New Roman" panose="02020603050405020304" pitchFamily="18" charset="0"/>
              </a:rPr>
              <a:t>Inferential </a:t>
            </a:r>
            <a:r>
              <a:rPr lang="en-US" altLang="en-US" sz="3000" b="1" dirty="0">
                <a:latin typeface="Times New Roman" panose="02020603050405020304" pitchFamily="18" charset="0"/>
              </a:rPr>
              <a:t>statistics</a:t>
            </a:r>
            <a:r>
              <a:rPr lang="en-US" altLang="en-US" sz="3000" dirty="0">
                <a:latin typeface="Times New Roman" panose="02020603050405020304" pitchFamily="18" charset="0"/>
              </a:rPr>
              <a:t> </a:t>
            </a:r>
            <a:r>
              <a:rPr lang="en-US" altLang="en-US" sz="3000" dirty="0" smtClean="0">
                <a:latin typeface="Times New Roman" panose="02020603050405020304" pitchFamily="18" charset="0"/>
              </a:rPr>
              <a:t>– drawing </a:t>
            </a:r>
            <a:r>
              <a:rPr lang="en-US" altLang="en-US" sz="3000" dirty="0">
                <a:latin typeface="Times New Roman" panose="02020603050405020304" pitchFamily="18" charset="0"/>
              </a:rPr>
              <a:t>inferences or conclusions about populations based on information from samples. </a:t>
            </a:r>
          </a:p>
        </p:txBody>
      </p:sp>
      <p:sp>
        <p:nvSpPr>
          <p:cNvPr id="12292" name="Rectangle 5"/>
          <p:cNvSpPr>
            <a:spLocks noGrp="1" noChangeArrowheads="1"/>
          </p:cNvSpPr>
          <p:nvPr>
            <p:ph type="title"/>
          </p:nvPr>
        </p:nvSpPr>
        <p:spPr/>
        <p:txBody>
          <a:bodyPr/>
          <a:lstStyle/>
          <a:p>
            <a:r>
              <a:rPr lang="en-US" altLang="en-US" dirty="0" smtClean="0"/>
              <a:t>Basic </a:t>
            </a:r>
            <a:r>
              <a:rPr lang="en-US" altLang="en-US" dirty="0" smtClean="0"/>
              <a:t>Concepts in Statistics</a:t>
            </a:r>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455613" y="1598613"/>
            <a:ext cx="75438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b="1" dirty="0" smtClean="0">
                <a:latin typeface="Times New Roman" panose="02020603050405020304" pitchFamily="18" charset="0"/>
              </a:rPr>
              <a:t>Raw data</a:t>
            </a:r>
            <a:r>
              <a:rPr lang="en-US" altLang="en-US" sz="3000" dirty="0" smtClean="0">
                <a:latin typeface="Times New Roman" panose="02020603050405020304" pitchFamily="18" charset="0"/>
              </a:rPr>
              <a:t> – information that has been collected but not yet organized or processed.</a:t>
            </a:r>
          </a:p>
          <a:p>
            <a:pPr>
              <a:spcBef>
                <a:spcPct val="50000"/>
              </a:spcBef>
            </a:pPr>
            <a:r>
              <a:rPr lang="en-US" altLang="en-US" sz="3000" b="1" dirty="0" smtClean="0">
                <a:latin typeface="Times New Roman" panose="02020603050405020304" pitchFamily="18" charset="0"/>
              </a:rPr>
              <a:t>Quantitative </a:t>
            </a:r>
            <a:r>
              <a:rPr lang="en-US" altLang="en-US" sz="3000" dirty="0" smtClean="0">
                <a:latin typeface="Times New Roman" panose="02020603050405020304" pitchFamily="18" charset="0"/>
              </a:rPr>
              <a:t>data – numerically based</a:t>
            </a:r>
          </a:p>
          <a:p>
            <a:pPr>
              <a:spcBef>
                <a:spcPct val="50000"/>
              </a:spcBef>
            </a:pPr>
            <a:endParaRPr lang="en-US" altLang="en-US" sz="3000" dirty="0" smtClean="0">
              <a:latin typeface="Times New Roman" panose="02020603050405020304" pitchFamily="18" charset="0"/>
            </a:endParaRPr>
          </a:p>
          <a:p>
            <a:pPr>
              <a:spcBef>
                <a:spcPct val="50000"/>
              </a:spcBef>
            </a:pPr>
            <a:r>
              <a:rPr lang="en-US" altLang="en-US" sz="3000" b="1" dirty="0" smtClean="0">
                <a:latin typeface="Times New Roman" panose="02020603050405020304" pitchFamily="18" charset="0"/>
              </a:rPr>
              <a:t>Qualitative</a:t>
            </a:r>
            <a:r>
              <a:rPr lang="en-US" altLang="en-US" sz="3000" b="1" i="1" dirty="0" smtClean="0">
                <a:latin typeface="Times New Roman" panose="02020603050405020304" pitchFamily="18" charset="0"/>
              </a:rPr>
              <a:t> </a:t>
            </a:r>
            <a:r>
              <a:rPr lang="en-US" altLang="en-US" sz="3000" dirty="0" smtClean="0">
                <a:latin typeface="Times New Roman" panose="02020603050405020304" pitchFamily="18" charset="0"/>
              </a:rPr>
              <a:t>data – non-numerically based</a:t>
            </a:r>
            <a:endParaRPr lang="en-US" altLang="en-US" sz="3000" b="1" dirty="0" smtClean="0">
              <a:latin typeface="Times New Roman" panose="02020603050405020304" pitchFamily="18" charset="0"/>
            </a:endParaRPr>
          </a:p>
        </p:txBody>
      </p:sp>
      <p:sp>
        <p:nvSpPr>
          <p:cNvPr id="13315" name="Rectangle 4"/>
          <p:cNvSpPr>
            <a:spLocks noGrp="1" noChangeArrowheads="1"/>
          </p:cNvSpPr>
          <p:nvPr>
            <p:ph type="title"/>
          </p:nvPr>
        </p:nvSpPr>
        <p:spPr/>
        <p:txBody>
          <a:bodyPr/>
          <a:lstStyle/>
          <a:p>
            <a:r>
              <a:rPr lang="en-US" altLang="en-US" dirty="0" smtClean="0"/>
              <a:t>Basic </a:t>
            </a:r>
            <a:r>
              <a:rPr lang="en-US" altLang="en-US" dirty="0" smtClean="0"/>
              <a:t>Concepts in Statistics</a:t>
            </a: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455612" y="1638300"/>
            <a:ext cx="83524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000" b="1" dirty="0">
                <a:latin typeface="Times New Roman" panose="02020603050405020304" pitchFamily="18" charset="0"/>
              </a:rPr>
              <a:t>Quantitative data</a:t>
            </a:r>
            <a:r>
              <a:rPr lang="en-US" altLang="en-US" sz="3000" dirty="0">
                <a:latin typeface="Times New Roman" panose="02020603050405020304" pitchFamily="18" charset="0"/>
              </a:rPr>
              <a:t>: The number of siblings in ten different families:  3, 1, 2, 1, 5, 4, 3, 3, 8, </a:t>
            </a:r>
            <a:r>
              <a:rPr lang="en-US" altLang="en-US" sz="3000" dirty="0" smtClean="0">
                <a:latin typeface="Times New Roman" panose="02020603050405020304" pitchFamily="18" charset="0"/>
              </a:rPr>
              <a:t>2</a:t>
            </a:r>
          </a:p>
          <a:p>
            <a:pPr>
              <a:spcBef>
                <a:spcPct val="50000"/>
              </a:spcBef>
            </a:pPr>
            <a:r>
              <a:rPr lang="en-US" altLang="en-US" sz="3000" dirty="0" smtClean="0">
                <a:latin typeface="Times New Roman" panose="02020603050405020304" pitchFamily="18" charset="0"/>
              </a:rPr>
              <a:t>Quantitative data can be </a:t>
            </a:r>
            <a:r>
              <a:rPr lang="en-US" altLang="en-US" sz="3000" b="1" dirty="0" smtClean="0">
                <a:latin typeface="Times New Roman" panose="02020603050405020304" pitchFamily="18" charset="0"/>
              </a:rPr>
              <a:t>sorted</a:t>
            </a:r>
            <a:r>
              <a:rPr lang="en-US" altLang="en-US" sz="3000" dirty="0" smtClean="0">
                <a:latin typeface="Times New Roman" panose="02020603050405020304" pitchFamily="18" charset="0"/>
              </a:rPr>
              <a:t> in mathematical order. The number of siblings can appear as: </a:t>
            </a:r>
            <a:br>
              <a:rPr lang="en-US" altLang="en-US" sz="3000" dirty="0" smtClean="0">
                <a:latin typeface="Times New Roman" panose="02020603050405020304" pitchFamily="18" charset="0"/>
              </a:rPr>
            </a:br>
            <a:r>
              <a:rPr lang="en-US" altLang="en-US" sz="3000" dirty="0" smtClean="0">
                <a:latin typeface="Times New Roman" panose="02020603050405020304" pitchFamily="18" charset="0"/>
              </a:rPr>
              <a:t>1, 1, 2, 2, 3, 3, 3, 4, 5, 8</a:t>
            </a:r>
          </a:p>
          <a:p>
            <a:pPr>
              <a:spcBef>
                <a:spcPct val="50000"/>
              </a:spcBef>
            </a:pPr>
            <a:r>
              <a:rPr lang="en-US" altLang="en-US" sz="3000" b="1" dirty="0" smtClean="0">
                <a:latin typeface="Times New Roman" panose="02020603050405020304" pitchFamily="18" charset="0"/>
              </a:rPr>
              <a:t>Qualitative </a:t>
            </a:r>
            <a:r>
              <a:rPr lang="en-US" altLang="en-US" sz="3000" b="1" dirty="0">
                <a:latin typeface="Times New Roman" panose="02020603050405020304" pitchFamily="18" charset="0"/>
              </a:rPr>
              <a:t>data:</a:t>
            </a:r>
            <a:r>
              <a:rPr lang="en-US" altLang="en-US" sz="3000" dirty="0">
                <a:latin typeface="Times New Roman" panose="02020603050405020304" pitchFamily="18" charset="0"/>
              </a:rPr>
              <a:t> The makes of five different automobiles: Toyota, Ford, Nissan, Chevrolet, Honda</a:t>
            </a:r>
            <a:endParaRPr lang="en-US" altLang="en-US" sz="3000" b="1" dirty="0">
              <a:latin typeface="Times New Roman" panose="02020603050405020304" pitchFamily="18" charset="0"/>
            </a:endParaRPr>
          </a:p>
        </p:txBody>
      </p:sp>
      <p:sp>
        <p:nvSpPr>
          <p:cNvPr id="14340" name="Rectangle 5"/>
          <p:cNvSpPr>
            <a:spLocks noGrp="1" noChangeArrowheads="1"/>
          </p:cNvSpPr>
          <p:nvPr>
            <p:ph type="title"/>
          </p:nvPr>
        </p:nvSpPr>
        <p:spPr/>
        <p:txBody>
          <a:bodyPr/>
          <a:lstStyle/>
          <a:p>
            <a:r>
              <a:rPr lang="en-US" altLang="en-US" dirty="0" smtClean="0"/>
              <a:t>Basic </a:t>
            </a:r>
            <a:r>
              <a:rPr lang="en-US" altLang="en-US" dirty="0" smtClean="0"/>
              <a:t>Concepts in Statistics</a:t>
            </a:r>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455613" y="1598613"/>
            <a:ext cx="7924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spcBef>
                <a:spcPct val="50000"/>
              </a:spcBef>
              <a:buFont typeface="Arial" panose="020B0604020202020204" pitchFamily="34" charset="0"/>
              <a:buChar char="•"/>
            </a:pPr>
            <a:r>
              <a:rPr lang="en-US" altLang="en-US" sz="3000" dirty="0" smtClean="0">
                <a:latin typeface="Times New Roman" panose="02020603050405020304" pitchFamily="18" charset="0"/>
              </a:rPr>
              <a:t>Used when data set has many repeated items</a:t>
            </a:r>
          </a:p>
          <a:p>
            <a:pPr marL="457200" indent="-457200">
              <a:spcBef>
                <a:spcPct val="50000"/>
              </a:spcBef>
              <a:buFont typeface="Arial" panose="020B0604020202020204" pitchFamily="34" charset="0"/>
              <a:buChar char="•"/>
            </a:pPr>
            <a:r>
              <a:rPr lang="en-US" altLang="en-US" sz="3000" dirty="0" smtClean="0">
                <a:latin typeface="Times New Roman" panose="02020603050405020304" pitchFamily="18" charset="0"/>
              </a:rPr>
              <a:t>Lists distinct values (</a:t>
            </a:r>
            <a:r>
              <a:rPr lang="en-US" altLang="en-US" sz="3000" i="1" dirty="0" smtClean="0">
                <a:latin typeface="Times New Roman" panose="02020603050405020304" pitchFamily="18" charset="0"/>
              </a:rPr>
              <a:t>x</a:t>
            </a:r>
            <a:r>
              <a:rPr lang="en-US" altLang="en-US" sz="3000" dirty="0" smtClean="0">
                <a:latin typeface="Times New Roman" panose="02020603050405020304" pitchFamily="18" charset="0"/>
              </a:rPr>
              <a:t>) along with the number of times it occurs, the frequencies (</a:t>
            </a:r>
            <a:r>
              <a:rPr lang="en-US" altLang="en-US" sz="3000" i="1" dirty="0" smtClean="0">
                <a:latin typeface="Times New Roman" panose="02020603050405020304" pitchFamily="18" charset="0"/>
              </a:rPr>
              <a:t>f </a:t>
            </a:r>
            <a:r>
              <a:rPr lang="en-US" altLang="en-US" sz="3000" dirty="0" smtClean="0">
                <a:latin typeface="Times New Roman" panose="02020603050405020304" pitchFamily="18" charset="0"/>
              </a:rPr>
              <a:t>).</a:t>
            </a:r>
          </a:p>
          <a:p>
            <a:pPr marL="457200" indent="-457200">
              <a:spcBef>
                <a:spcPct val="50000"/>
              </a:spcBef>
              <a:buFont typeface="Arial" panose="020B0604020202020204" pitchFamily="34" charset="0"/>
              <a:buChar char="•"/>
            </a:pPr>
            <a:r>
              <a:rPr lang="en-US" altLang="en-US" sz="3000" b="1" dirty="0" smtClean="0">
                <a:latin typeface="Times New Roman" panose="02020603050405020304" pitchFamily="18" charset="0"/>
              </a:rPr>
              <a:t>Relative frequency</a:t>
            </a:r>
            <a:r>
              <a:rPr lang="en-US" altLang="en-US" sz="3000" dirty="0" smtClean="0">
                <a:latin typeface="Times New Roman" panose="02020603050405020304" pitchFamily="18" charset="0"/>
              </a:rPr>
              <a:t> – shows fraction or percentage of the total data set represented by each item.</a:t>
            </a:r>
            <a:br>
              <a:rPr lang="en-US" altLang="en-US" sz="3000" dirty="0" smtClean="0">
                <a:latin typeface="Times New Roman" panose="02020603050405020304" pitchFamily="18" charset="0"/>
              </a:rPr>
            </a:br>
            <a:r>
              <a:rPr lang="en-US" altLang="en-US" sz="3000" dirty="0" smtClean="0">
                <a:latin typeface="Times New Roman" panose="02020603050405020304" pitchFamily="18" charset="0"/>
              </a:rPr>
              <a:t>(frequency of item ÷ total number of items)</a:t>
            </a:r>
            <a:endParaRPr lang="en-US" altLang="en-US" sz="3000" b="1" dirty="0" smtClean="0">
              <a:latin typeface="Times New Roman" panose="02020603050405020304" pitchFamily="18" charset="0"/>
            </a:endParaRPr>
          </a:p>
        </p:txBody>
      </p:sp>
      <p:sp>
        <p:nvSpPr>
          <p:cNvPr id="15363" name="Rectangle 4"/>
          <p:cNvSpPr>
            <a:spLocks noGrp="1" noChangeArrowheads="1"/>
          </p:cNvSpPr>
          <p:nvPr>
            <p:ph type="title"/>
          </p:nvPr>
        </p:nvSpPr>
        <p:spPr/>
        <p:txBody>
          <a:bodyPr/>
          <a:lstStyle/>
          <a:p>
            <a:r>
              <a:rPr lang="en-US" altLang="en-US" smtClean="0"/>
              <a:t>Frequency Distributions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457200" y="1345335"/>
            <a:ext cx="79248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dirty="0" smtClean="0">
                <a:latin typeface="Times New Roman" panose="02020603050405020304" pitchFamily="18" charset="0"/>
              </a:rPr>
              <a:t>The ten students in a math </a:t>
            </a:r>
            <a:r>
              <a:rPr lang="en-US" altLang="en-US" sz="2600" dirty="0">
                <a:latin typeface="Times New Roman" panose="02020603050405020304" pitchFamily="18" charset="0"/>
              </a:rPr>
              <a:t>class were polled as to the number of </a:t>
            </a:r>
            <a:r>
              <a:rPr lang="en-US" altLang="en-US" sz="2600" dirty="0" smtClean="0">
                <a:latin typeface="Times New Roman" panose="02020603050405020304" pitchFamily="18" charset="0"/>
              </a:rPr>
              <a:t>siblings (</a:t>
            </a:r>
            <a:r>
              <a:rPr lang="en-US" altLang="en-US" sz="2600" i="1" dirty="0" smtClean="0">
                <a:latin typeface="Times New Roman" panose="02020603050405020304" pitchFamily="18" charset="0"/>
              </a:rPr>
              <a:t>x</a:t>
            </a:r>
            <a:r>
              <a:rPr lang="en-US" altLang="en-US" sz="2600" dirty="0" smtClean="0">
                <a:latin typeface="Times New Roman" panose="02020603050405020304" pitchFamily="18" charset="0"/>
              </a:rPr>
              <a:t>) </a:t>
            </a:r>
            <a:r>
              <a:rPr lang="en-US" altLang="en-US" sz="2600" dirty="0">
                <a:latin typeface="Times New Roman" panose="02020603050405020304" pitchFamily="18" charset="0"/>
              </a:rPr>
              <a:t>in their individual families. Construct a frequency distribution and a relative frequency distribution for the responses below</a:t>
            </a:r>
            <a:r>
              <a:rPr lang="en-US" altLang="en-US" sz="2600" dirty="0" smtClean="0">
                <a:latin typeface="Times New Roman" panose="02020603050405020304" pitchFamily="18" charset="0"/>
              </a:rPr>
              <a:t>.</a:t>
            </a:r>
          </a:p>
          <a:p>
            <a:pPr algn="ctr">
              <a:spcBef>
                <a:spcPct val="50000"/>
              </a:spcBef>
            </a:pPr>
            <a:r>
              <a:rPr lang="en-US" altLang="en-US" sz="2800" dirty="0" smtClean="0">
                <a:latin typeface="Times New Roman" panose="02020603050405020304" pitchFamily="18" charset="0"/>
              </a:rPr>
              <a:t>3, 2, 2, 1, 3, 4, 3, 3, 4, 2</a:t>
            </a:r>
            <a:r>
              <a:rPr lang="en-US" altLang="en-US" sz="2600" dirty="0" smtClean="0">
                <a:latin typeface="Times New Roman" panose="02020603050405020304" pitchFamily="18" charset="0"/>
              </a:rPr>
              <a:t> </a:t>
            </a:r>
            <a:endParaRPr lang="en-US" altLang="en-US" sz="2600" dirty="0">
              <a:latin typeface="Times New Roman" panose="02020603050405020304" pitchFamily="18" charset="0"/>
            </a:endParaRPr>
          </a:p>
        </p:txBody>
      </p:sp>
      <p:sp>
        <p:nvSpPr>
          <p:cNvPr id="16387" name="Rectangle 4"/>
          <p:cNvSpPr>
            <a:spLocks noGrp="1" noChangeArrowheads="1"/>
          </p:cNvSpPr>
          <p:nvPr>
            <p:ph type="title"/>
          </p:nvPr>
        </p:nvSpPr>
        <p:spPr/>
        <p:txBody>
          <a:bodyPr/>
          <a:lstStyle/>
          <a:p>
            <a:r>
              <a:rPr lang="en-US" altLang="en-US" smtClean="0"/>
              <a:t>Example: Constructing Frequency and Relative Frequency Distributions</a:t>
            </a:r>
          </a:p>
        </p:txBody>
      </p:sp>
      <p:graphicFrame>
        <p:nvGraphicFramePr>
          <p:cNvPr id="4" name="Group 31"/>
          <p:cNvGraphicFramePr>
            <a:graphicFrameLocks noGrp="1"/>
          </p:cNvGraphicFramePr>
          <p:nvPr>
            <p:extLst>
              <p:ext uri="{D42A27DB-BD31-4B8C-83A1-F6EECF244321}">
                <p14:modId xmlns:p14="http://schemas.microsoft.com/office/powerpoint/2010/main" val="4253139027"/>
              </p:ext>
            </p:extLst>
          </p:nvPr>
        </p:nvGraphicFramePr>
        <p:xfrm>
          <a:off x="320740" y="3684437"/>
          <a:ext cx="6897655" cy="2479967"/>
        </p:xfrm>
        <a:graphic>
          <a:graphicData uri="http://schemas.openxmlformats.org/drawingml/2006/table">
            <a:tbl>
              <a:tblPr/>
              <a:tblGrid>
                <a:gridCol w="1728788"/>
                <a:gridCol w="1697879"/>
                <a:gridCol w="3470988"/>
              </a:tblGrid>
              <a:tr h="52873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Number </a:t>
                      </a:r>
                      <a:r>
                        <a:rPr kumimoji="0" lang="en-US" altLang="en-US" sz="2400" b="0" i="1" u="none" strike="noStrike" cap="none" normalizeH="0" baseline="0" dirty="0" smtClean="0">
                          <a:ln>
                            <a:noFill/>
                          </a:ln>
                          <a:solidFill>
                            <a:schemeClr val="tx1"/>
                          </a:solidFill>
                          <a:effectLst/>
                          <a:latin typeface="Times New Roman" pitchFamily="18"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Frequency </a:t>
                      </a:r>
                      <a:r>
                        <a:rPr kumimoji="0" lang="en-US" altLang="en-US" sz="2400" b="0" i="1" u="none" strike="noStrike" cap="none" normalizeH="0" baseline="0" dirty="0" smtClean="0">
                          <a:ln>
                            <a:noFill/>
                          </a:ln>
                          <a:solidFill>
                            <a:schemeClr val="tx1"/>
                          </a:solidFill>
                          <a:effectLst/>
                          <a:latin typeface="Times New Roman" pitchFamily="18" charset="0"/>
                        </a:rPr>
                        <a:t>f</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Relative </a:t>
                      </a:r>
                      <a:r>
                        <a:rPr kumimoji="0" lang="en-US" altLang="en-US" sz="2400" b="0" i="0" u="none" strike="noStrike" cap="none" normalizeH="0" baseline="0" dirty="0" smtClean="0">
                          <a:ln>
                            <a:noFill/>
                          </a:ln>
                          <a:solidFill>
                            <a:schemeClr val="tx1"/>
                          </a:solidFill>
                          <a:effectLst/>
                          <a:latin typeface="Times New Roman" pitchFamily="18" charset="0"/>
                        </a:rPr>
                        <a:t>Frequency  (</a:t>
                      </a:r>
                      <a:r>
                        <a:rPr kumimoji="0" lang="en-US" altLang="en-US" sz="2400" b="0" i="1" u="none" strike="noStrike" cap="none" normalizeH="0" baseline="0" dirty="0" smtClean="0">
                          <a:ln>
                            <a:noFill/>
                          </a:ln>
                          <a:solidFill>
                            <a:schemeClr val="tx1"/>
                          </a:solidFill>
                          <a:effectLst/>
                          <a:latin typeface="Times New Roman" pitchFamily="18" charset="0"/>
                        </a:rPr>
                        <a:t>f </a:t>
                      </a:r>
                      <a:r>
                        <a:rPr kumimoji="0" lang="en-US" altLang="en-US" sz="2400" b="0" i="1" u="none" strike="noStrike" cap="none" normalizeH="0" baseline="0" dirty="0" smtClean="0">
                          <a:ln>
                            <a:noFill/>
                          </a:ln>
                          <a:solidFill>
                            <a:schemeClr val="tx1"/>
                          </a:solidFill>
                          <a:effectLst/>
                          <a:latin typeface="Times New Roman" pitchFamily="18" charset="0"/>
                        </a:rPr>
                        <a:t>/</a:t>
                      </a:r>
                      <a:r>
                        <a:rPr kumimoji="0" lang="en-US" altLang="en-US" sz="2400" b="0" i="1" u="none" strike="noStrike" cap="none" normalizeH="0" baseline="0" dirty="0" smtClean="0">
                          <a:ln>
                            <a:noFill/>
                          </a:ln>
                          <a:solidFill>
                            <a:schemeClr val="tx1"/>
                          </a:solidFill>
                          <a:effectLst/>
                          <a:latin typeface="Times New Roman" pitchFamily="18" charset="0"/>
                        </a:rPr>
                        <a:t>n</a:t>
                      </a:r>
                      <a:r>
                        <a:rPr kumimoji="0" lang="en-US" altLang="en-US" sz="2400" b="0" i="0" u="none" strike="noStrike" cap="none" normalizeH="0" baseline="0" dirty="0" smtClean="0">
                          <a:ln>
                            <a:noFill/>
                          </a:ln>
                          <a:solidFill>
                            <a:schemeClr val="tx1"/>
                          </a:solidFill>
                          <a:effectLst/>
                          <a:latin typeface="Times New Roman" pitchFamily="18" charset="0"/>
                        </a:rPr>
                        <a:t>)</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0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1</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1/10 = 10%</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0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3</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3/10 = 30%</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0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4</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4/10 = 40%</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0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itchFamily="18" charset="0"/>
                        </a:rPr>
                        <a:t>2</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itchFamily="18" charset="0"/>
                        </a:rPr>
                        <a:t>5/10 = 50%</a:t>
                      </a:r>
                      <a:endParaRPr kumimoji="0" lang="en-US" altLang="en-US" sz="2400" b="0" i="0" u="none" strike="noStrike" cap="none" normalizeH="0" baseline="0" dirty="0" smtClean="0">
                        <a:ln>
                          <a:noFill/>
                        </a:ln>
                        <a:solidFill>
                          <a:schemeClr val="tx1"/>
                        </a:solidFill>
                        <a:effectLst/>
                        <a:latin typeface="Times New Roman" pitchFamily="18"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7343191" y="3856080"/>
            <a:ext cx="1735494" cy="2308324"/>
          </a:xfrm>
          <a:prstGeom prst="rect">
            <a:avLst/>
          </a:prstGeom>
          <a:noFill/>
        </p:spPr>
        <p:txBody>
          <a:bodyPr wrap="square" rtlCol="0">
            <a:spAutoFit/>
          </a:bodyPr>
          <a:lstStyle/>
          <a:p>
            <a:r>
              <a:rPr lang="en-US" sz="1600" dirty="0" smtClean="0">
                <a:latin typeface="+mn-lt"/>
              </a:rPr>
              <a:t>Relative frequency is also the probability that the value occurs. The sum of all the relative frequencies always equals 1, or 100%.</a:t>
            </a:r>
            <a:endParaRPr lang="en-US" sz="16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455613" y="1598613"/>
            <a:ext cx="8001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dirty="0">
                <a:latin typeface="Times New Roman" panose="02020603050405020304" pitchFamily="18" charset="0"/>
              </a:rPr>
              <a:t>The data from the previous example can be interpreted with the aid of a </a:t>
            </a:r>
            <a:r>
              <a:rPr lang="en-US" altLang="en-US" sz="2800" b="1" dirty="0" smtClean="0">
                <a:latin typeface="Times New Roman" panose="02020603050405020304" pitchFamily="18" charset="0"/>
              </a:rPr>
              <a:t>histogram</a:t>
            </a:r>
            <a:r>
              <a:rPr lang="en-US" altLang="en-US" sz="2800" dirty="0" smtClean="0">
                <a:latin typeface="Times New Roman" panose="02020603050405020304" pitchFamily="18" charset="0"/>
              </a:rPr>
              <a:t> (bar graph). </a:t>
            </a:r>
            <a:r>
              <a:rPr lang="en-US" altLang="en-US" sz="2800" dirty="0">
                <a:latin typeface="Times New Roman" panose="02020603050405020304" pitchFamily="18" charset="0"/>
              </a:rPr>
              <a:t>A series of rectangles, whose lengths represent the frequencies, are placed next to each other as shown below.</a:t>
            </a:r>
          </a:p>
        </p:txBody>
      </p:sp>
      <p:graphicFrame>
        <p:nvGraphicFramePr>
          <p:cNvPr id="18435" name="Object 4"/>
          <p:cNvGraphicFramePr>
            <a:graphicFrameLocks noChangeAspect="1"/>
          </p:cNvGraphicFramePr>
          <p:nvPr/>
        </p:nvGraphicFramePr>
        <p:xfrm>
          <a:off x="2362200" y="3581400"/>
          <a:ext cx="4038600" cy="2597150"/>
        </p:xfrm>
        <a:graphic>
          <a:graphicData uri="http://schemas.openxmlformats.org/presentationml/2006/ole">
            <mc:AlternateContent xmlns:mc="http://schemas.openxmlformats.org/markup-compatibility/2006">
              <mc:Choice xmlns:v="urn:schemas-microsoft-com:vml" Requires="v">
                <p:oleObj spid="_x0000_s18453" name="Chart" r:id="rId3" imgW="2695651" imgH="1733702" progId="Excel.Chart.8">
                  <p:embed/>
                </p:oleObj>
              </mc:Choice>
              <mc:Fallback>
                <p:oleObj name="Chart" r:id="rId3" imgW="2695651" imgH="1733702"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40386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5"/>
          <p:cNvSpPr txBox="1">
            <a:spLocks noChangeArrowheads="1"/>
          </p:cNvSpPr>
          <p:nvPr/>
        </p:nvSpPr>
        <p:spPr bwMode="auto">
          <a:xfrm>
            <a:off x="3657600" y="5867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Siblings </a:t>
            </a:r>
          </a:p>
        </p:txBody>
      </p:sp>
      <p:sp>
        <p:nvSpPr>
          <p:cNvPr id="18437" name="Text Box 6"/>
          <p:cNvSpPr txBox="1">
            <a:spLocks noChangeArrowheads="1"/>
          </p:cNvSpPr>
          <p:nvPr/>
        </p:nvSpPr>
        <p:spPr bwMode="auto">
          <a:xfrm rot="-5400000">
            <a:off x="1135857" y="4502943"/>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Frequency </a:t>
            </a:r>
          </a:p>
        </p:txBody>
      </p:sp>
      <p:sp>
        <p:nvSpPr>
          <p:cNvPr id="18438" name="Rectangle 7"/>
          <p:cNvSpPr>
            <a:spLocks noGrp="1" noChangeArrowheads="1"/>
          </p:cNvSpPr>
          <p:nvPr>
            <p:ph type="title"/>
          </p:nvPr>
        </p:nvSpPr>
        <p:spPr/>
        <p:txBody>
          <a:bodyPr/>
          <a:lstStyle/>
          <a:p>
            <a:r>
              <a:rPr lang="en-US" altLang="en-US" smtClean="0"/>
              <a:t>Histogram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533400" y="1579952"/>
            <a:ext cx="833068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defRPr sz="3000">
                <a:solidFill>
                  <a:schemeClr val="tx1"/>
                </a:solidFill>
                <a:latin typeface="Times New Roman" panose="02020603050405020304" pitchFamily="18" charset="0"/>
              </a:defRPr>
            </a:lvl1pPr>
            <a:lvl2pPr marL="742950" indent="-285750">
              <a:spcBef>
                <a:spcPct val="20000"/>
              </a:spcBef>
              <a:defRPr sz="2600">
                <a:solidFill>
                  <a:schemeClr val="tx1"/>
                </a:solidFill>
                <a:latin typeface="Times New Roman" panose="02020603050405020304" pitchFamily="18" charset="0"/>
              </a:defRPr>
            </a:lvl2pPr>
            <a:lvl3pPr marL="1143000" indent="-228600">
              <a:spcBef>
                <a:spcPct val="20000"/>
              </a:spcBef>
              <a:defRPr sz="22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a:spcBef>
                <a:spcPct val="0"/>
              </a:spcBef>
              <a:buFont typeface="Arial" panose="020B0604020202020204" pitchFamily="34" charset="0"/>
              <a:buChar char="•"/>
            </a:pPr>
            <a:r>
              <a:rPr lang="en-US" altLang="en-US" dirty="0" smtClean="0"/>
              <a:t>Used when data set contains large numbers of items (frequencies).</a:t>
            </a:r>
          </a:p>
          <a:p>
            <a:pPr>
              <a:spcBef>
                <a:spcPct val="0"/>
              </a:spcBef>
              <a:buFont typeface="Arial" panose="020B0604020202020204" pitchFamily="34" charset="0"/>
              <a:buChar char="•"/>
            </a:pPr>
            <a:r>
              <a:rPr lang="en-US" altLang="en-US" dirty="0" smtClean="0"/>
              <a:t>Data are arranged into groups, or </a:t>
            </a:r>
            <a:r>
              <a:rPr lang="en-US" altLang="en-US" i="1" dirty="0" smtClean="0"/>
              <a:t>classes</a:t>
            </a:r>
            <a:r>
              <a:rPr lang="en-US" altLang="en-US" dirty="0" smtClean="0"/>
              <a:t>.</a:t>
            </a:r>
          </a:p>
          <a:p>
            <a:pPr>
              <a:spcBef>
                <a:spcPct val="0"/>
              </a:spcBef>
              <a:buFont typeface="Arial" panose="020B0604020202020204" pitchFamily="34" charset="0"/>
              <a:buChar char="•"/>
            </a:pPr>
            <a:r>
              <a:rPr lang="en-US" altLang="en-US" u="sng" dirty="0" smtClean="0"/>
              <a:t>Guidelines about classes</a:t>
            </a:r>
            <a:r>
              <a:rPr lang="en-US" altLang="en-US" dirty="0" smtClean="0"/>
              <a:t>:</a:t>
            </a:r>
          </a:p>
          <a:p>
            <a:pPr>
              <a:spcBef>
                <a:spcPct val="0"/>
              </a:spcBef>
            </a:pPr>
            <a:r>
              <a:rPr lang="en-US" altLang="en-US" dirty="0" smtClean="0"/>
              <a:t>1</a:t>
            </a:r>
            <a:r>
              <a:rPr lang="en-US" altLang="en-US" dirty="0"/>
              <a:t>.	Make sure each data item will fit into one, and only one, class.</a:t>
            </a:r>
          </a:p>
          <a:p>
            <a:pPr>
              <a:spcBef>
                <a:spcPct val="0"/>
              </a:spcBef>
            </a:pPr>
            <a:r>
              <a:rPr lang="en-US" altLang="en-US" dirty="0"/>
              <a:t>2.	Try to make all the classes the same width.</a:t>
            </a:r>
          </a:p>
          <a:p>
            <a:pPr>
              <a:spcBef>
                <a:spcPct val="0"/>
              </a:spcBef>
            </a:pPr>
            <a:r>
              <a:rPr lang="en-US" altLang="en-US" dirty="0"/>
              <a:t>3.	Make sure that the classes do not overlap.</a:t>
            </a:r>
          </a:p>
          <a:p>
            <a:pPr>
              <a:spcBef>
                <a:spcPct val="0"/>
              </a:spcBef>
            </a:pPr>
            <a:r>
              <a:rPr lang="en-US" altLang="en-US" dirty="0"/>
              <a:t>4.	Use from 5 to 12 classes. Too few or too many classes can obscure the tendencies in the data.</a:t>
            </a:r>
          </a:p>
        </p:txBody>
      </p:sp>
      <p:sp>
        <p:nvSpPr>
          <p:cNvPr id="22531" name="Rectangle 4"/>
          <p:cNvSpPr>
            <a:spLocks noGrp="1" noChangeArrowheads="1"/>
          </p:cNvSpPr>
          <p:nvPr>
            <p:ph type="title"/>
          </p:nvPr>
        </p:nvSpPr>
        <p:spPr/>
        <p:txBody>
          <a:bodyPr/>
          <a:lstStyle/>
          <a:p>
            <a:r>
              <a:rPr lang="en-US" altLang="en-US" dirty="0" smtClean="0"/>
              <a:t>Grouped </a:t>
            </a:r>
            <a:r>
              <a:rPr lang="en-US" altLang="en-US" dirty="0" smtClean="0"/>
              <a:t>Frequency Distribution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455613" y="1600200"/>
            <a:ext cx="80772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sz="3000">
                <a:solidFill>
                  <a:schemeClr val="tx1"/>
                </a:solidFill>
                <a:latin typeface="Times New Roman" panose="02020603050405020304" pitchFamily="18" charset="0"/>
              </a:defRPr>
            </a:lvl1pPr>
            <a:lvl2pPr marL="800100" indent="-342900">
              <a:spcBef>
                <a:spcPct val="20000"/>
              </a:spcBef>
              <a:defRPr sz="2600">
                <a:solidFill>
                  <a:schemeClr val="tx1"/>
                </a:solidFill>
                <a:latin typeface="Times New Roman" panose="02020603050405020304" pitchFamily="18" charset="0"/>
              </a:defRPr>
            </a:lvl2pPr>
            <a:lvl3pPr marL="1257300" indent="-342900">
              <a:spcBef>
                <a:spcPct val="20000"/>
              </a:spcBef>
              <a:defRPr sz="2200">
                <a:solidFill>
                  <a:schemeClr val="tx1"/>
                </a:solidFill>
                <a:latin typeface="Times New Roman" panose="02020603050405020304" pitchFamily="18" charset="0"/>
              </a:defRPr>
            </a:lvl3pPr>
            <a:lvl4pPr marL="1714500" indent="-342900">
              <a:spcBef>
                <a:spcPct val="20000"/>
              </a:spcBef>
              <a:defRPr>
                <a:solidFill>
                  <a:schemeClr val="tx1"/>
                </a:solidFill>
                <a:latin typeface="Times New Roman" panose="02020603050405020304" pitchFamily="18" charset="0"/>
              </a:defRPr>
            </a:lvl4pPr>
            <a:lvl5pPr marL="2171700" indent="-342900">
              <a:spcBef>
                <a:spcPct val="20000"/>
              </a:spcBef>
              <a:defRPr>
                <a:solidFill>
                  <a:schemeClr val="tx1"/>
                </a:solidFill>
                <a:latin typeface="Times New Roman" panose="02020603050405020304" pitchFamily="18" charset="0"/>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defRPr>
            </a:lvl9pPr>
          </a:lstStyle>
          <a:p>
            <a:pPr eaLnBrk="1" hangingPunct="1">
              <a:spcBef>
                <a:spcPct val="0"/>
              </a:spcBef>
            </a:pPr>
            <a:r>
              <a:rPr lang="en-US" altLang="en-US" sz="2800"/>
              <a:t>Twenty students, selected randomly, were asked to </a:t>
            </a:r>
          </a:p>
          <a:p>
            <a:pPr eaLnBrk="1" hangingPunct="1">
              <a:spcBef>
                <a:spcPct val="0"/>
              </a:spcBef>
            </a:pPr>
            <a:r>
              <a:rPr lang="en-US" altLang="en-US" sz="2800"/>
              <a:t>estimate the number of hours that they had spent </a:t>
            </a:r>
          </a:p>
          <a:p>
            <a:pPr eaLnBrk="1" hangingPunct="1">
              <a:spcBef>
                <a:spcPct val="0"/>
              </a:spcBef>
            </a:pPr>
            <a:r>
              <a:rPr lang="en-US" altLang="en-US" sz="2800"/>
              <a:t>studying in the past week (in and out of class).  </a:t>
            </a:r>
          </a:p>
          <a:p>
            <a:pPr eaLnBrk="1" hangingPunct="1">
              <a:spcBef>
                <a:spcPct val="0"/>
              </a:spcBef>
            </a:pPr>
            <a:r>
              <a:rPr lang="en-US" altLang="en-US" sz="2800"/>
              <a:t>The responses are recorded below.</a:t>
            </a:r>
          </a:p>
          <a:p>
            <a:pPr eaLnBrk="1" hangingPunct="1">
              <a:spcBef>
                <a:spcPct val="50000"/>
              </a:spcBef>
            </a:pPr>
            <a:r>
              <a:rPr lang="en-US" altLang="en-US" sz="2800"/>
              <a:t>15	58	37	42	20	27	36	57	29</a:t>
            </a:r>
          </a:p>
          <a:p>
            <a:pPr eaLnBrk="1" hangingPunct="1">
              <a:spcBef>
                <a:spcPct val="0"/>
              </a:spcBef>
            </a:pPr>
            <a:r>
              <a:rPr lang="en-US" altLang="en-US" sz="2800"/>
              <a:t>42	51	28	46	29	58	55	43	40</a:t>
            </a:r>
          </a:p>
          <a:p>
            <a:pPr eaLnBrk="1" hangingPunct="1">
              <a:spcBef>
                <a:spcPct val="0"/>
              </a:spcBef>
            </a:pPr>
            <a:r>
              <a:rPr lang="en-US" altLang="en-US" sz="2800"/>
              <a:t>56	36	 </a:t>
            </a:r>
          </a:p>
        </p:txBody>
      </p:sp>
      <p:sp>
        <p:nvSpPr>
          <p:cNvPr id="23555" name="Text Box 4"/>
          <p:cNvSpPr txBox="1">
            <a:spLocks noChangeArrowheads="1"/>
          </p:cNvSpPr>
          <p:nvPr/>
        </p:nvSpPr>
        <p:spPr bwMode="auto">
          <a:xfrm>
            <a:off x="455613" y="4876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latin typeface="Times New Roman" panose="02020603050405020304" pitchFamily="18" charset="0"/>
              </a:rPr>
              <a:t>Tabulate a grouped frequency distribution and a relative frequency distribution and construct a histogram for the given data.</a:t>
            </a:r>
          </a:p>
        </p:txBody>
      </p:sp>
      <p:sp>
        <p:nvSpPr>
          <p:cNvPr id="23556" name="Rectangle 5"/>
          <p:cNvSpPr>
            <a:spLocks noGrp="1" noChangeArrowheads="1"/>
          </p:cNvSpPr>
          <p:nvPr>
            <p:ph type="title"/>
          </p:nvPr>
        </p:nvSpPr>
        <p:spPr/>
        <p:txBody>
          <a:bodyPr/>
          <a:lstStyle/>
          <a:p>
            <a:r>
              <a:rPr lang="en-US" altLang="en-US" smtClean="0"/>
              <a:t>Example: Constructing a Histogram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1863</TotalTime>
  <Words>1015</Words>
  <Application>Microsoft Office PowerPoint</Application>
  <PresentationFormat>On-screen Show (4:3)</PresentationFormat>
  <Paragraphs>132</Paragraphs>
  <Slides>18</Slides>
  <Notes>1</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4" baseType="lpstr">
      <vt:lpstr>Arial</vt:lpstr>
      <vt:lpstr>Times New Roman</vt:lpstr>
      <vt:lpstr>Default Design</vt:lpstr>
      <vt:lpstr>Custom Design</vt:lpstr>
      <vt:lpstr>Microsoft Office Excel Chart</vt:lpstr>
      <vt:lpstr>Microsoft Excel Chart</vt:lpstr>
      <vt:lpstr>Section 12-1:  Visual Displays of Data</vt:lpstr>
      <vt:lpstr>Basic Concepts in Statistics</vt:lpstr>
      <vt:lpstr>Basic Concepts in Statistics</vt:lpstr>
      <vt:lpstr>Basic Concepts in Statistics</vt:lpstr>
      <vt:lpstr>Frequency Distributions</vt:lpstr>
      <vt:lpstr>Example: Constructing Frequency and Relative Frequency Distributions</vt:lpstr>
      <vt:lpstr>Histogram</vt:lpstr>
      <vt:lpstr>Grouped Frequency Distribution</vt:lpstr>
      <vt:lpstr>Example: Constructing a Histogram</vt:lpstr>
      <vt:lpstr>Example: Constructing a Histogram</vt:lpstr>
      <vt:lpstr>Example: Constructing a Histogram</vt:lpstr>
      <vt:lpstr>Example: Constructing a Stem-and-Leaf Display</vt:lpstr>
      <vt:lpstr>Bar Graphs</vt:lpstr>
      <vt:lpstr>Example of a Bar Graph</vt:lpstr>
      <vt:lpstr>Circle Graphs</vt:lpstr>
      <vt:lpstr>Example of a Circle Graph</vt:lpstr>
      <vt:lpstr>Line Graph</vt:lpstr>
      <vt:lpstr>Example of a Line Graph</vt:lpstr>
    </vt:vector>
  </TitlesOfParts>
  <Company>Pearson Education,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Mathematically 13e</dc:title>
  <dc:subject>Chapter 12</dc:subject>
  <dc:creator>Miller</dc:creator>
  <cp:lastModifiedBy>Pamela D. Elliott</cp:lastModifiedBy>
  <cp:revision>127</cp:revision>
  <dcterms:created xsi:type="dcterms:W3CDTF">2011-05-10T13:51:27Z</dcterms:created>
  <dcterms:modified xsi:type="dcterms:W3CDTF">2015-11-03T18:58:26Z</dcterms:modified>
</cp:coreProperties>
</file>