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B5378-0F2A-43F6-8B20-7EA2E865C011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3CA56-D391-4293-82F3-7B327539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1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7" y="895350"/>
            <a:ext cx="4861984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dirty="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4A733E9-CB38-4FA6-A999-00AE25069528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118" y="263526"/>
            <a:ext cx="11167533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0117" y="1452564"/>
            <a:ext cx="607060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15556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0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49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4" y="1303338"/>
            <a:ext cx="11698816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651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AC52804-9E08-414F-9E94-464EC7DD4426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598" y="150812"/>
            <a:ext cx="9447212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Section 12-2:  Measures </a:t>
            </a:r>
            <a:r>
              <a:rPr lang="en-US" altLang="en-US" dirty="0" smtClean="0"/>
              <a:t>of Central Tendency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49450" y="1536701"/>
            <a:ext cx="8229600" cy="4525963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altLang="en-US" smtClean="0"/>
              <a:t>Find and interpret means.</a:t>
            </a:r>
            <a:endParaRPr lang="en-US" altLang="en-US" sz="3200" i="1" baseline="-25000"/>
          </a:p>
          <a:p>
            <a:pPr marL="457200" indent="-457200" eaLnBrk="1" hangingPunct="1">
              <a:buFontTx/>
              <a:buChar char="•"/>
            </a:pPr>
            <a:r>
              <a:rPr lang="en-US" altLang="en-US" smtClean="0"/>
              <a:t>Find and interpret medians.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mtClean="0"/>
              <a:t>Find and interpret modes.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mtClean="0"/>
              <a:t>Infer central tendency measures from stem-and-leaf displays.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mtClean="0"/>
              <a:t>Discern symmetry in data sets.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mtClean="0"/>
              <a:t>Compare measures of central tendency.</a:t>
            </a:r>
          </a:p>
        </p:txBody>
      </p:sp>
    </p:spTree>
    <p:extLst>
      <p:ext uri="{BB962C8B-B14F-4D97-AF65-F5344CB8AC3E}">
        <p14:creationId xmlns:p14="http://schemas.microsoft.com/office/powerpoint/2010/main" val="151993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979613" y="1598614"/>
            <a:ext cx="81534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1600" indent="-1371600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7716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11455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45745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80035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25755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71475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17195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62915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To find the </a:t>
            </a:r>
            <a:r>
              <a:rPr lang="en-US" altLang="en-US" b="1" dirty="0">
                <a:solidFill>
                  <a:srgbClr val="000000"/>
                </a:solidFill>
              </a:rPr>
              <a:t>median </a:t>
            </a:r>
            <a:r>
              <a:rPr lang="en-US" altLang="en-US" dirty="0">
                <a:solidFill>
                  <a:srgbClr val="000000"/>
                </a:solidFill>
              </a:rPr>
              <a:t>of a group of items: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>
                <a:solidFill>
                  <a:srgbClr val="000000"/>
                </a:solidFill>
              </a:rPr>
              <a:t>Step 1</a:t>
            </a:r>
            <a:r>
              <a:rPr lang="en-US" altLang="en-US" dirty="0">
                <a:solidFill>
                  <a:srgbClr val="000000"/>
                </a:solidFill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Sort </a:t>
            </a:r>
            <a:r>
              <a:rPr lang="en-US" altLang="en-US" dirty="0">
                <a:solidFill>
                  <a:srgbClr val="000000"/>
                </a:solidFill>
              </a:rPr>
              <a:t>the items (that is, arrange them in numerical order from least to greatest).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err="1">
                <a:solidFill>
                  <a:srgbClr val="000000"/>
                </a:solidFill>
              </a:rPr>
              <a:t>Step2</a:t>
            </a:r>
            <a:r>
              <a:rPr lang="en-US" altLang="en-US" b="1" i="1" dirty="0">
                <a:solidFill>
                  <a:srgbClr val="000000"/>
                </a:solidFill>
              </a:rPr>
              <a:t>	</a:t>
            </a:r>
            <a:r>
              <a:rPr lang="en-US" altLang="en-US" dirty="0">
                <a:solidFill>
                  <a:srgbClr val="000000"/>
                </a:solidFill>
              </a:rPr>
              <a:t>If the number of items is </a:t>
            </a:r>
            <a:r>
              <a:rPr lang="en-US" altLang="en-US" i="1" dirty="0">
                <a:solidFill>
                  <a:srgbClr val="000000"/>
                </a:solidFill>
              </a:rPr>
              <a:t>odd</a:t>
            </a:r>
            <a:r>
              <a:rPr lang="en-US" altLang="en-US" dirty="0">
                <a:solidFill>
                  <a:srgbClr val="000000"/>
                </a:solidFill>
              </a:rPr>
              <a:t>, the median is the middle item in the list.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>
                <a:solidFill>
                  <a:srgbClr val="000000"/>
                </a:solidFill>
              </a:rPr>
              <a:t>Step 3</a:t>
            </a:r>
            <a:r>
              <a:rPr lang="en-US" altLang="en-US" dirty="0">
                <a:solidFill>
                  <a:srgbClr val="000000"/>
                </a:solidFill>
              </a:rPr>
              <a:t>	If the number of items is </a:t>
            </a:r>
            <a:r>
              <a:rPr lang="en-US" altLang="en-US" i="1" dirty="0">
                <a:solidFill>
                  <a:srgbClr val="000000"/>
                </a:solidFill>
              </a:rPr>
              <a:t>even</a:t>
            </a:r>
            <a:r>
              <a:rPr lang="en-US" altLang="en-US" dirty="0">
                <a:solidFill>
                  <a:srgbClr val="000000"/>
                </a:solidFill>
              </a:rPr>
              <a:t>, the median is the mean of the two middle numbers.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29795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2043113" y="4260850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65338" y="1622426"/>
            <a:ext cx="80010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Ten students in a math class were polled as to the number of siblings in their individual families and the results were: 3, 2, 2, 1, 1, 6, 3, 3, 4, 2.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Find the median number of siblings for the ten students.</a:t>
            </a:r>
          </a:p>
        </p:txBody>
      </p:sp>
      <p:sp>
        <p:nvSpPr>
          <p:cNvPr id="480263" name="Text Box 7"/>
          <p:cNvSpPr txBox="1">
            <a:spLocks noChangeArrowheads="1"/>
          </p:cNvSpPr>
          <p:nvPr/>
        </p:nvSpPr>
        <p:spPr bwMode="auto">
          <a:xfrm>
            <a:off x="2057400" y="4852989"/>
            <a:ext cx="6553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In order: 1, 1, 2, 2, 2, 3, 3, 3, 4, 6</a:t>
            </a:r>
          </a:p>
        </p:txBody>
      </p:sp>
      <p:sp>
        <p:nvSpPr>
          <p:cNvPr id="480265" name="Line 9"/>
          <p:cNvSpPr>
            <a:spLocks noChangeShapeType="1"/>
          </p:cNvSpPr>
          <p:nvPr/>
        </p:nvSpPr>
        <p:spPr bwMode="auto">
          <a:xfrm flipV="1">
            <a:off x="5414963" y="5292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0266" name="Text Box 10"/>
          <p:cNvSpPr txBox="1">
            <a:spLocks noChangeArrowheads="1"/>
          </p:cNvSpPr>
          <p:nvPr/>
        </p:nvSpPr>
        <p:spPr bwMode="auto">
          <a:xfrm>
            <a:off x="4824413" y="5581651"/>
            <a:ext cx="4800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Median = (2+3)/2 = 2.5</a:t>
            </a:r>
          </a:p>
        </p:txBody>
      </p:sp>
      <p:sp>
        <p:nvSpPr>
          <p:cNvPr id="225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the Median</a:t>
            </a:r>
          </a:p>
        </p:txBody>
      </p:sp>
    </p:spTree>
    <p:extLst>
      <p:ext uri="{BB962C8B-B14F-4D97-AF65-F5344CB8AC3E}">
        <p14:creationId xmlns:p14="http://schemas.microsoft.com/office/powerpoint/2010/main" val="26081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/>
      <p:bldP spid="480263" grpId="0"/>
      <p:bldP spid="480265" grpId="0" animBg="1"/>
      <p:bldP spid="4802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2514600" y="25146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Position of median</a:t>
            </a:r>
            <a:r>
              <a:rPr lang="en-US" altLang="en-US" sz="3200" b="1">
                <a:solidFill>
                  <a:srgbClr val="000000"/>
                </a:solidFill>
              </a:rPr>
              <a:t> =</a:t>
            </a: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6122988" y="2265363"/>
          <a:ext cx="28257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129810" imgH="431613" progId="Equation.DSMT4">
                  <p:embed/>
                </p:oleObj>
              </mc:Choice>
              <mc:Fallback>
                <p:oleObj name="Equation" r:id="rId3" imgW="112981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2265363"/>
                        <a:ext cx="28257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2209800" y="3962401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</a:rPr>
              <a:t>Notice that this formula gives the position, and not the actual value.</a:t>
            </a:r>
          </a:p>
        </p:txBody>
      </p:sp>
      <p:sp>
        <p:nvSpPr>
          <p:cNvPr id="235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Position of the Median in a 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588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1979613" y="1625601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Find the median for the distribution.</a:t>
            </a:r>
          </a:p>
        </p:txBody>
      </p:sp>
      <p:graphicFrame>
        <p:nvGraphicFramePr>
          <p:cNvPr id="484388" name="Group 36"/>
          <p:cNvGraphicFramePr>
            <a:graphicFrameLocks noGrp="1"/>
          </p:cNvGraphicFramePr>
          <p:nvPr/>
        </p:nvGraphicFramePr>
        <p:xfrm>
          <a:off x="2192338" y="2335213"/>
          <a:ext cx="6096000" cy="1270000"/>
        </p:xfrm>
        <a:graphic>
          <a:graphicData uri="http://schemas.openxmlformats.org/drawingml/2006/table">
            <a:tbl>
              <a:tblPr/>
              <a:tblGrid>
                <a:gridCol w="2209800"/>
                <a:gridCol w="838200"/>
                <a:gridCol w="762000"/>
                <a:gridCol w="762000"/>
                <a:gridCol w="762000"/>
                <a:gridCol w="762000"/>
              </a:tblGrid>
              <a:tr h="635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Frequency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4389" name="Text Box 37"/>
          <p:cNvSpPr txBox="1">
            <a:spLocks noChangeArrowheads="1"/>
          </p:cNvSpPr>
          <p:nvPr/>
        </p:nvSpPr>
        <p:spPr bwMode="auto">
          <a:xfrm>
            <a:off x="1979613" y="43434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Position of median</a:t>
            </a:r>
            <a:r>
              <a:rPr lang="en-US" altLang="en-US" sz="2800">
                <a:solidFill>
                  <a:srgbClr val="000000"/>
                </a:solidFill>
              </a:rPr>
              <a:t> =</a:t>
            </a:r>
            <a:r>
              <a:rPr lang="en-US" altLang="en-US" sz="320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484390" name="Object 38"/>
          <p:cNvGraphicFramePr>
            <a:graphicFrameLocks noChangeAspect="1"/>
          </p:cNvGraphicFramePr>
          <p:nvPr/>
        </p:nvGraphicFramePr>
        <p:xfrm>
          <a:off x="5410200" y="4114801"/>
          <a:ext cx="3352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447800" imgH="431800" progId="Equation.DSMT4">
                  <p:embed/>
                </p:oleObj>
              </mc:Choice>
              <mc:Fallback>
                <p:oleObj name="Equation" r:id="rId3" imgW="1447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1"/>
                        <a:ext cx="33528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91" name="Text Box 39"/>
          <p:cNvSpPr txBox="1">
            <a:spLocks noChangeArrowheads="1"/>
          </p:cNvSpPr>
          <p:nvPr/>
        </p:nvSpPr>
        <p:spPr bwMode="auto">
          <a:xfrm>
            <a:off x="1979613" y="5334001"/>
            <a:ext cx="6781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The median is the 12</a:t>
            </a:r>
            <a:r>
              <a:rPr lang="en-US" altLang="en-US" baseline="30000">
                <a:solidFill>
                  <a:srgbClr val="000000"/>
                </a:solidFill>
              </a:rPr>
              <a:t>th</a:t>
            </a:r>
            <a:r>
              <a:rPr lang="en-US" altLang="en-US">
                <a:solidFill>
                  <a:srgbClr val="000000"/>
                </a:solidFill>
              </a:rPr>
              <a:t> item, which is a 4.</a:t>
            </a:r>
          </a:p>
        </p:txBody>
      </p:sp>
      <p:sp>
        <p:nvSpPr>
          <p:cNvPr id="484392" name="Text Box 40"/>
          <p:cNvSpPr txBox="1">
            <a:spLocks noChangeArrowheads="1"/>
          </p:cNvSpPr>
          <p:nvPr/>
        </p:nvSpPr>
        <p:spPr bwMode="auto">
          <a:xfrm>
            <a:off x="1979613" y="3733800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2460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Medians for a 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48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89" grpId="0"/>
      <p:bldP spid="484391" grpId="0"/>
      <p:bldP spid="4843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1979613" y="1571626"/>
            <a:ext cx="746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 b="1">
                <a:solidFill>
                  <a:srgbClr val="000000"/>
                </a:solidFill>
              </a:rPr>
              <a:t>mode</a:t>
            </a:r>
            <a:r>
              <a:rPr lang="en-US" altLang="en-US">
                <a:solidFill>
                  <a:srgbClr val="000000"/>
                </a:solidFill>
              </a:rPr>
              <a:t> of a data set is the value that occurs the most often.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979613" y="2838451"/>
            <a:ext cx="7924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Sometimes, a distribution is </a:t>
            </a:r>
            <a:r>
              <a:rPr lang="en-US" altLang="en-US" b="1">
                <a:solidFill>
                  <a:srgbClr val="000000"/>
                </a:solidFill>
              </a:rPr>
              <a:t>bimodal</a:t>
            </a:r>
            <a:r>
              <a:rPr lang="en-US" altLang="en-US">
                <a:solidFill>
                  <a:srgbClr val="000000"/>
                </a:solidFill>
              </a:rPr>
              <a:t> (literally, “two modes”). In a large distribution, this term is commonly applied even when the two modes do not have exactly the same frequency. 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452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963738" y="3857625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979613" y="1598614"/>
            <a:ext cx="79248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Ten students in a math class were polled as to the number of siblings in their individual families and the results were: 3, 2, 2, 1, 3, 6, 3, 3, 4, 2.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Find the mode for the number of siblings.</a:t>
            </a:r>
          </a:p>
        </p:txBody>
      </p:sp>
      <p:sp>
        <p:nvSpPr>
          <p:cNvPr id="487430" name="Text Box 6"/>
          <p:cNvSpPr txBox="1">
            <a:spLocks noChangeArrowheads="1"/>
          </p:cNvSpPr>
          <p:nvPr/>
        </p:nvSpPr>
        <p:spPr bwMode="auto">
          <a:xfrm>
            <a:off x="1979613" y="4435476"/>
            <a:ext cx="6553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3</a:t>
            </a:r>
            <a:r>
              <a:rPr lang="en-US" altLang="en-US">
                <a:solidFill>
                  <a:srgbClr val="000000"/>
                </a:solidFill>
              </a:rPr>
              <a:t>, 2, 2, 1, </a:t>
            </a:r>
            <a:r>
              <a:rPr lang="en-US" altLang="en-US" b="1">
                <a:solidFill>
                  <a:srgbClr val="000000"/>
                </a:solidFill>
              </a:rPr>
              <a:t>3</a:t>
            </a:r>
            <a:r>
              <a:rPr lang="en-US" altLang="en-US">
                <a:solidFill>
                  <a:srgbClr val="000000"/>
                </a:solidFill>
              </a:rPr>
              <a:t>, 6, </a:t>
            </a:r>
            <a:r>
              <a:rPr lang="en-US" altLang="en-US" b="1">
                <a:solidFill>
                  <a:srgbClr val="000000"/>
                </a:solidFill>
              </a:rPr>
              <a:t>3</a:t>
            </a:r>
            <a:r>
              <a:rPr lang="en-US" altLang="en-US">
                <a:solidFill>
                  <a:srgbClr val="000000"/>
                </a:solidFill>
              </a:rPr>
              <a:t>, </a:t>
            </a:r>
            <a:r>
              <a:rPr lang="en-US" altLang="en-US" b="1">
                <a:solidFill>
                  <a:srgbClr val="000000"/>
                </a:solidFill>
              </a:rPr>
              <a:t>3</a:t>
            </a:r>
            <a:r>
              <a:rPr lang="en-US" altLang="en-US">
                <a:solidFill>
                  <a:srgbClr val="000000"/>
                </a:solidFill>
              </a:rPr>
              <a:t>, 4, 2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The mode for the number of siblings is 3.</a:t>
            </a:r>
          </a:p>
        </p:txBody>
      </p:sp>
      <p:sp>
        <p:nvSpPr>
          <p:cNvPr id="266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Modes for a Set of Data</a:t>
            </a:r>
          </a:p>
        </p:txBody>
      </p:sp>
    </p:spTree>
    <p:extLst>
      <p:ext uri="{BB962C8B-B14F-4D97-AF65-F5344CB8AC3E}">
        <p14:creationId xmlns:p14="http://schemas.microsoft.com/office/powerpoint/2010/main" val="38842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/>
      <p:bldP spid="4874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1979613" y="3829050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1979613" y="4419601"/>
            <a:ext cx="655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The mode is 5 since it has the highest frequency (8).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979613" y="1627189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Find the mode for the distribution.</a:t>
            </a:r>
          </a:p>
        </p:txBody>
      </p:sp>
      <p:graphicFrame>
        <p:nvGraphicFramePr>
          <p:cNvPr id="499719" name="Group 7"/>
          <p:cNvGraphicFramePr>
            <a:graphicFrameLocks noGrp="1"/>
          </p:cNvGraphicFramePr>
          <p:nvPr/>
        </p:nvGraphicFramePr>
        <p:xfrm>
          <a:off x="2209800" y="2286000"/>
          <a:ext cx="6096000" cy="1270000"/>
        </p:xfrm>
        <a:graphic>
          <a:graphicData uri="http://schemas.openxmlformats.org/drawingml/2006/table">
            <a:tbl>
              <a:tblPr/>
              <a:tblGrid>
                <a:gridCol w="2209800"/>
                <a:gridCol w="838200"/>
                <a:gridCol w="762000"/>
                <a:gridCol w="762000"/>
                <a:gridCol w="762000"/>
                <a:gridCol w="762000"/>
              </a:tblGrid>
              <a:tr h="635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Frequency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Modes for a Set of Data</a:t>
            </a:r>
          </a:p>
        </p:txBody>
      </p:sp>
    </p:spTree>
    <p:extLst>
      <p:ext uri="{BB962C8B-B14F-4D97-AF65-F5344CB8AC3E}">
        <p14:creationId xmlns:p14="http://schemas.microsoft.com/office/powerpoint/2010/main" val="64070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/>
      <p:bldP spid="4997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5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72960"/>
              </p:ext>
            </p:extLst>
          </p:nvPr>
        </p:nvGraphicFramePr>
        <p:xfrm>
          <a:off x="6705601" y="3171835"/>
          <a:ext cx="4068763" cy="2484436"/>
        </p:xfrm>
        <a:graphic>
          <a:graphicData uri="http://schemas.openxmlformats.org/drawingml/2006/table">
            <a:tbl>
              <a:tblPr/>
              <a:tblGrid>
                <a:gridCol w="628650"/>
                <a:gridCol w="3440113"/>
              </a:tblGrid>
              <a:tr h="5334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5    6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0    7    8    9    9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6    6    7    7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0    2    2    2    3    6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1    6    8    8       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10" name="Text Box 29"/>
          <p:cNvSpPr txBox="1">
            <a:spLocks noChangeArrowheads="1"/>
          </p:cNvSpPr>
          <p:nvPr/>
        </p:nvSpPr>
        <p:spPr bwMode="auto">
          <a:xfrm>
            <a:off x="7450137" y="1414465"/>
            <a:ext cx="43783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Below is </a:t>
            </a:r>
            <a:r>
              <a:rPr lang="en-US" altLang="en-US" dirty="0">
                <a:solidFill>
                  <a:srgbClr val="000000"/>
                </a:solidFill>
              </a:rPr>
              <a:t>a stem-and-leaf display of some data. Find the median and mode.</a:t>
            </a:r>
          </a:p>
        </p:txBody>
      </p:sp>
      <p:sp>
        <p:nvSpPr>
          <p:cNvPr id="489502" name="Oval 30"/>
          <p:cNvSpPr>
            <a:spLocks noChangeArrowheads="1"/>
          </p:cNvSpPr>
          <p:nvPr/>
        </p:nvSpPr>
        <p:spPr bwMode="auto">
          <a:xfrm>
            <a:off x="8705850" y="4162435"/>
            <a:ext cx="609600" cy="533400"/>
          </a:xfrm>
          <a:prstGeom prst="ellipse">
            <a:avLst/>
          </a:prstGeom>
          <a:noFill/>
          <a:ln w="25400">
            <a:solidFill>
              <a:srgbClr val="BC2C3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>
              <a:solidFill>
                <a:srgbClr val="000000"/>
              </a:solidFill>
            </a:endParaRPr>
          </a:p>
        </p:txBody>
      </p:sp>
      <p:sp>
        <p:nvSpPr>
          <p:cNvPr id="489503" name="Line 31"/>
          <p:cNvSpPr>
            <a:spLocks noChangeShapeType="1"/>
          </p:cNvSpPr>
          <p:nvPr/>
        </p:nvSpPr>
        <p:spPr bwMode="auto">
          <a:xfrm flipH="1">
            <a:off x="9448800" y="3781435"/>
            <a:ext cx="1295400" cy="609600"/>
          </a:xfrm>
          <a:prstGeom prst="line">
            <a:avLst/>
          </a:prstGeom>
          <a:noFill/>
          <a:ln w="25400">
            <a:solidFill>
              <a:srgbClr val="BC2C3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9504" name="Text Box 32"/>
          <p:cNvSpPr txBox="1">
            <a:spLocks noChangeArrowheads="1"/>
          </p:cNvSpPr>
          <p:nvPr/>
        </p:nvSpPr>
        <p:spPr bwMode="auto">
          <a:xfrm>
            <a:off x="10591800" y="3248036"/>
            <a:ext cx="1600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BC2C3A"/>
                </a:solidFill>
              </a:rPr>
              <a:t>Median </a:t>
            </a:r>
          </a:p>
        </p:txBody>
      </p:sp>
      <p:sp>
        <p:nvSpPr>
          <p:cNvPr id="489505" name="Oval 33"/>
          <p:cNvSpPr>
            <a:spLocks noChangeArrowheads="1"/>
          </p:cNvSpPr>
          <p:nvPr/>
        </p:nvSpPr>
        <p:spPr bwMode="auto">
          <a:xfrm>
            <a:off x="7672388" y="4662498"/>
            <a:ext cx="1676400" cy="6096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>
              <a:solidFill>
                <a:srgbClr val="000000"/>
              </a:solidFill>
            </a:endParaRPr>
          </a:p>
        </p:txBody>
      </p:sp>
      <p:sp>
        <p:nvSpPr>
          <p:cNvPr id="489506" name="Line 34"/>
          <p:cNvSpPr>
            <a:spLocks noChangeShapeType="1"/>
          </p:cNvSpPr>
          <p:nvPr/>
        </p:nvSpPr>
        <p:spPr bwMode="auto">
          <a:xfrm flipH="1" flipV="1">
            <a:off x="9296400" y="5153035"/>
            <a:ext cx="685800" cy="685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9507" name="Text Box 35"/>
          <p:cNvSpPr txBox="1">
            <a:spLocks noChangeArrowheads="1"/>
          </p:cNvSpPr>
          <p:nvPr/>
        </p:nvSpPr>
        <p:spPr bwMode="auto">
          <a:xfrm>
            <a:off x="9601200" y="5762636"/>
            <a:ext cx="1752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333399"/>
                </a:solidFill>
              </a:rPr>
              <a:t>Mode</a:t>
            </a:r>
          </a:p>
        </p:txBody>
      </p:sp>
      <p:sp>
        <p:nvSpPr>
          <p:cNvPr id="29717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Median and Mode from a Stem-and-Leaf Display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31799" y="2502825"/>
            <a:ext cx="5592762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We can calculate measures of central tendency from a stem-and-leaf display. The median and mode are easily identified when the “leaves” are </a:t>
            </a:r>
            <a:r>
              <a:rPr lang="en-US" altLang="en-US" b="1" dirty="0" smtClean="0">
                <a:solidFill>
                  <a:srgbClr val="000000"/>
                </a:solidFill>
              </a:rPr>
              <a:t>sorted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(in numerical order) on their “stems.”</a:t>
            </a:r>
            <a:r>
              <a:rPr lang="en-US" altLang="en-US" sz="32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48911" y="4077353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MEDIAN is 37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5412" y="5437238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MODE is 42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02" grpId="0" animBg="1"/>
      <p:bldP spid="489503" grpId="0" animBg="1"/>
      <p:bldP spid="489504" grpId="0"/>
      <p:bldP spid="489505" grpId="0" animBg="1"/>
      <p:bldP spid="489506" grpId="0" animBg="1"/>
      <p:bldP spid="4895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1979613" y="1598614"/>
            <a:ext cx="8001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The most useful way to analyze a data set often depends on whether the distribution is </a:t>
            </a:r>
            <a:r>
              <a:rPr lang="en-US" altLang="en-US" b="1" dirty="0">
                <a:solidFill>
                  <a:srgbClr val="000000"/>
                </a:solidFill>
              </a:rPr>
              <a:t>symmetric </a:t>
            </a:r>
            <a:r>
              <a:rPr lang="en-US" altLang="en-US" dirty="0">
                <a:solidFill>
                  <a:srgbClr val="000000"/>
                </a:solidFill>
              </a:rPr>
              <a:t>or </a:t>
            </a:r>
            <a:r>
              <a:rPr lang="en-US" altLang="en-US" b="1" dirty="0">
                <a:solidFill>
                  <a:srgbClr val="000000"/>
                </a:solidFill>
              </a:rPr>
              <a:t>non-symmetric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In </a:t>
            </a:r>
            <a:r>
              <a:rPr lang="en-US" altLang="en-US" dirty="0">
                <a:solidFill>
                  <a:srgbClr val="000000"/>
                </a:solidFill>
              </a:rPr>
              <a:t>a “symmetric” distribution, as we move out from a central point, the pattern of frequencies is the same (or nearly so) to the left and right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 a “non-symmetric” distribution, the patterns to the left and right are different.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Symmetry in Data Sets</a:t>
            </a:r>
          </a:p>
        </p:txBody>
      </p:sp>
    </p:spTree>
    <p:extLst>
      <p:ext uri="{BB962C8B-B14F-4D97-AF65-F5344CB8AC3E}">
        <p14:creationId xmlns:p14="http://schemas.microsoft.com/office/powerpoint/2010/main" val="7066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871663"/>
            <a:ext cx="10648484" cy="405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Symmetric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309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1979613" y="1598614"/>
            <a:ext cx="78486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For a given set of numbers, it may be desirable to have a single number to serve as a kind of representative value around which all the numbers in the set tend to cluster, a kind of “middle” number or a </a:t>
            </a:r>
            <a:r>
              <a:rPr lang="en-US" altLang="en-US" b="1">
                <a:solidFill>
                  <a:srgbClr val="000000"/>
                </a:solidFill>
              </a:rPr>
              <a:t>measure of central tendency</a:t>
            </a:r>
            <a:r>
              <a:rPr lang="en-US" altLang="en-US">
                <a:solidFill>
                  <a:srgbClr val="000000"/>
                </a:solidFill>
              </a:rPr>
              <a:t>. Three such measures are discussed in this section.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35315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2514600" y="22098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3200">
              <a:solidFill>
                <a:srgbClr val="000000"/>
              </a:solidFill>
            </a:endParaRP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2070100" y="1730376"/>
            <a:ext cx="7734300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 non-symmetric distribution with a tail extending out to the left, shaped like a J, is called </a:t>
            </a:r>
            <a:r>
              <a:rPr lang="en-US" altLang="en-US" b="1" dirty="0">
                <a:solidFill>
                  <a:srgbClr val="000000"/>
                </a:solidFill>
              </a:rPr>
              <a:t>skewed to the left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“Skinny left” = </a:t>
            </a:r>
            <a:r>
              <a:rPr lang="en-US" altLang="en-US" b="1" dirty="0" smtClean="0">
                <a:solidFill>
                  <a:srgbClr val="000000"/>
                </a:solidFill>
              </a:rPr>
              <a:t>Skewed left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If </a:t>
            </a:r>
            <a:r>
              <a:rPr lang="en-US" altLang="en-US" dirty="0">
                <a:solidFill>
                  <a:srgbClr val="000000"/>
                </a:solidFill>
              </a:rPr>
              <a:t>the tail extends out to the right, the distribution is </a:t>
            </a:r>
            <a:r>
              <a:rPr lang="en-US" altLang="en-US" b="1" dirty="0">
                <a:solidFill>
                  <a:srgbClr val="000000"/>
                </a:solidFill>
              </a:rPr>
              <a:t>skewed to the right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“Skinny right” = </a:t>
            </a:r>
            <a:r>
              <a:rPr lang="en-US" altLang="en-US" b="1" dirty="0" smtClean="0">
                <a:solidFill>
                  <a:srgbClr val="000000"/>
                </a:solidFill>
              </a:rPr>
              <a:t>Skewed right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27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Non-symmetric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57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587031"/>
            <a:ext cx="10734675" cy="430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Non-symmetric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191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14" name="Text Box 6"/>
              <p:cNvSpPr txBox="1">
                <a:spLocks noChangeArrowheads="1"/>
              </p:cNvSpPr>
              <p:nvPr/>
            </p:nvSpPr>
            <p:spPr bwMode="auto">
              <a:xfrm>
                <a:off x="1281112" y="1657886"/>
                <a:ext cx="10048876" cy="4293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457200" indent="-4572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 smtClean="0">
                    <a:solidFill>
                      <a:srgbClr val="000000"/>
                    </a:solidFill>
                  </a:rPr>
                  <a:t>Mean</a:t>
                </a:r>
                <a:r>
                  <a:rPr lang="en-US" altLang="en-US" dirty="0" smtClean="0">
                    <a:solidFill>
                      <a:srgbClr val="000000"/>
                    </a:solidFill>
                  </a:rPr>
                  <a:t> (or </a:t>
                </a:r>
                <a:r>
                  <a:rPr lang="en-US" altLang="en-US" b="1" dirty="0" smtClean="0">
                    <a:solidFill>
                      <a:srgbClr val="000000"/>
                    </a:solidFill>
                  </a:rPr>
                  <a:t>arithmetic mean</a:t>
                </a:r>
                <a:r>
                  <a:rPr lang="en-US" altLang="en-US" dirty="0" smtClean="0">
                    <a:solidFill>
                      <a:srgbClr val="000000"/>
                    </a:solidFill>
                  </a:rPr>
                  <a:t>) – add up all the data items, then divide by the number of items. “Average”</a:t>
                </a:r>
              </a:p>
              <a:p>
                <a:pPr marL="1200150" lvl="1" indent="-4572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 smtClean="0">
                    <a:solidFill>
                      <a:srgbClr val="000000"/>
                    </a:solidFill>
                  </a:rPr>
                  <a:t>Sample Mean: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</a:rPr>
                  <a:t>, read as “</a:t>
                </a:r>
                <a:r>
                  <a:rPr lang="en-US" altLang="en-US" i="1" dirty="0" smtClean="0">
                    <a:solidFill>
                      <a:srgbClr val="000000"/>
                    </a:solidFill>
                  </a:rPr>
                  <a:t>x</a:t>
                </a:r>
                <a:r>
                  <a:rPr lang="en-US" altLang="en-US" dirty="0" smtClean="0">
                    <a:solidFill>
                      <a:srgbClr val="000000"/>
                    </a:solidFill>
                  </a:rPr>
                  <a:t> bar”</a:t>
                </a:r>
              </a:p>
              <a:p>
                <a:pPr marL="1200150" lvl="1" indent="-4572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 smtClean="0">
                    <a:solidFill>
                      <a:srgbClr val="000000"/>
                    </a:solidFill>
                  </a:rPr>
                  <a:t>Population Mean:  </a:t>
                </a:r>
                <a:r>
                  <a:rPr lang="el-GR" altLang="en-US" i="1" dirty="0" smtClean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μ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, read as “mu” or “mew”</a:t>
                </a:r>
                <a:endParaRPr lang="en-US" altLang="en-US" i="1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marL="457200" indent="-4572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 smtClean="0">
                    <a:solidFill>
                      <a:srgbClr val="000000"/>
                    </a:solidFill>
                  </a:rPr>
                  <a:t>Median</a:t>
                </a:r>
                <a:r>
                  <a:rPr lang="en-US" altLang="en-US" dirty="0" smtClean="0">
                    <a:solidFill>
                      <a:srgbClr val="000000"/>
                    </a:solidFill>
                  </a:rPr>
                  <a:t> – found in the “middle” of a set of </a:t>
                </a:r>
                <a:r>
                  <a:rPr lang="en-US" altLang="en-US" i="1" dirty="0" smtClean="0">
                    <a:solidFill>
                      <a:srgbClr val="000000"/>
                    </a:solidFill>
                  </a:rPr>
                  <a:t>sorted</a:t>
                </a:r>
                <a:r>
                  <a:rPr lang="en-US" altLang="en-US" dirty="0" smtClean="0">
                    <a:solidFill>
                      <a:srgbClr val="000000"/>
                    </a:solidFill>
                  </a:rPr>
                  <a:t> data items.</a:t>
                </a:r>
              </a:p>
              <a:p>
                <a:pPr marL="457200" indent="-4572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 smtClean="0">
                    <a:solidFill>
                      <a:srgbClr val="000000"/>
                    </a:solidFill>
                  </a:rPr>
                  <a:t>Mode</a:t>
                </a:r>
                <a:r>
                  <a:rPr lang="en-US" altLang="en-US" dirty="0" smtClean="0">
                    <a:solidFill>
                      <a:srgbClr val="000000"/>
                    </a:solidFill>
                  </a:rPr>
                  <a:t> – the “most” frequently occurring data item(s).</a:t>
                </a:r>
              </a:p>
              <a:p>
                <a:pPr marL="1200150" lvl="1" indent="-4572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 smtClean="0">
                    <a:solidFill>
                      <a:srgbClr val="000000"/>
                    </a:solidFill>
                  </a:rPr>
                  <a:t>can have no mode, 1 mode, or more than 1 mode.</a:t>
                </a: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31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1112" y="1657886"/>
                <a:ext cx="10048876" cy="4293483"/>
              </a:xfrm>
              <a:prstGeom prst="rect">
                <a:avLst/>
              </a:prstGeom>
              <a:blipFill rotWithShape="0">
                <a:blip r:embed="rId2"/>
                <a:stretch>
                  <a:fillRect l="-1213" t="-1847" r="-1516" b="-5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165100"/>
            <a:ext cx="11106150" cy="1143000"/>
          </a:xfrm>
        </p:spPr>
        <p:txBody>
          <a:bodyPr/>
          <a:lstStyle/>
          <a:p>
            <a:r>
              <a:rPr lang="en-US" altLang="en-US" dirty="0" smtClean="0"/>
              <a:t>Measures of Central Tendency – Summary Overview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03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1933575" y="1571626"/>
            <a:ext cx="7543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 b="1">
                <a:solidFill>
                  <a:srgbClr val="000000"/>
                </a:solidFill>
              </a:rPr>
              <a:t>mean</a:t>
            </a:r>
            <a:r>
              <a:rPr lang="en-US" altLang="en-US">
                <a:solidFill>
                  <a:srgbClr val="000000"/>
                </a:solidFill>
              </a:rPr>
              <a:t> of </a:t>
            </a:r>
            <a:r>
              <a:rPr lang="en-US" altLang="en-US" i="1">
                <a:solidFill>
                  <a:srgbClr val="000000"/>
                </a:solidFill>
              </a:rPr>
              <a:t>n</a:t>
            </a:r>
            <a:r>
              <a:rPr lang="en-US" altLang="en-US">
                <a:solidFill>
                  <a:srgbClr val="000000"/>
                </a:solidFill>
              </a:rPr>
              <a:t> data items </a:t>
            </a:r>
            <a:r>
              <a:rPr lang="en-US" altLang="en-US" i="1">
                <a:solidFill>
                  <a:srgbClr val="000000"/>
                </a:solidFill>
              </a:rPr>
              <a:t>x</a:t>
            </a:r>
            <a:r>
              <a:rPr lang="en-US" altLang="en-US" baseline="-25000">
                <a:solidFill>
                  <a:srgbClr val="000000"/>
                </a:solidFill>
              </a:rPr>
              <a:t>1</a:t>
            </a:r>
            <a:r>
              <a:rPr lang="en-US" altLang="en-US">
                <a:solidFill>
                  <a:srgbClr val="000000"/>
                </a:solidFill>
              </a:rPr>
              <a:t>, </a:t>
            </a:r>
            <a:r>
              <a:rPr lang="en-US" altLang="en-US" i="1">
                <a:solidFill>
                  <a:srgbClr val="000000"/>
                </a:solidFill>
              </a:rPr>
              <a:t>x</a:t>
            </a:r>
            <a:r>
              <a:rPr lang="en-US" altLang="en-US" baseline="-25000">
                <a:solidFill>
                  <a:srgbClr val="000000"/>
                </a:solidFill>
              </a:rPr>
              <a:t>2</a:t>
            </a:r>
            <a:r>
              <a:rPr lang="en-US" altLang="en-US">
                <a:solidFill>
                  <a:srgbClr val="000000"/>
                </a:solidFill>
              </a:rPr>
              <a:t>,…, </a:t>
            </a:r>
            <a:r>
              <a:rPr lang="en-US" altLang="en-US" i="1">
                <a:solidFill>
                  <a:srgbClr val="000000"/>
                </a:solidFill>
              </a:rPr>
              <a:t>x</a:t>
            </a:r>
            <a:r>
              <a:rPr lang="en-US" altLang="en-US" i="1" baseline="-25000">
                <a:solidFill>
                  <a:srgbClr val="000000"/>
                </a:solidFill>
              </a:rPr>
              <a:t>n</a:t>
            </a:r>
            <a:r>
              <a:rPr lang="en-US" altLang="en-US">
                <a:solidFill>
                  <a:srgbClr val="000000"/>
                </a:solidFill>
              </a:rPr>
              <a:t>, is given by the formula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4587875" y="2614613"/>
          <a:ext cx="191135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22030" imgH="431613" progId="Equation.DSMT4">
                  <p:embed/>
                </p:oleObj>
              </mc:Choice>
              <mc:Fallback>
                <p:oleObj name="Equation" r:id="rId3" imgW="62203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2614613"/>
                        <a:ext cx="191135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982788" y="4175126"/>
            <a:ext cx="769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We use the symbol for “summation,”      (the Greek letter </a:t>
            </a:r>
            <a:r>
              <a:rPr lang="en-US" altLang="en-US" b="1">
                <a:solidFill>
                  <a:srgbClr val="000000"/>
                </a:solidFill>
              </a:rPr>
              <a:t>sigma</a:t>
            </a:r>
            <a:r>
              <a:rPr lang="en-US" altLang="en-US">
                <a:solidFill>
                  <a:srgbClr val="000000"/>
                </a:solidFill>
              </a:rPr>
              <a:t>).</a:t>
            </a:r>
          </a:p>
        </p:txBody>
      </p:sp>
      <p:graphicFrame>
        <p:nvGraphicFramePr>
          <p:cNvPr id="14341" name="Object 6"/>
          <p:cNvGraphicFramePr>
            <a:graphicFrameLocks noChangeAspect="1"/>
          </p:cNvGraphicFramePr>
          <p:nvPr/>
        </p:nvGraphicFramePr>
        <p:xfrm>
          <a:off x="7831138" y="4205289"/>
          <a:ext cx="6096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91973" imgH="253890" progId="Equation.DSMT4">
                  <p:embed/>
                </p:oleObj>
              </mc:Choice>
              <mc:Fallback>
                <p:oleObj name="Equation" r:id="rId5" imgW="29197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4205289"/>
                        <a:ext cx="6096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4067175" y="5372100"/>
          <a:ext cx="31511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384300" imgH="254000" progId="Equation.DSMT4">
                  <p:embed/>
                </p:oleObj>
              </mc:Choice>
              <mc:Fallback>
                <p:oleObj name="Equation" r:id="rId7" imgW="1384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72100"/>
                        <a:ext cx="31511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2589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1971675" y="3679825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979613" y="1638301"/>
            <a:ext cx="7924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Ten students in a math class were polled as to the number of siblings in their individual families and the results were: 3, 2, 2, 1, 3, 6, 3, 3, 4, 2. Find the mean number of siblings for the ten students.</a:t>
            </a:r>
          </a:p>
        </p:txBody>
      </p:sp>
      <p:graphicFrame>
        <p:nvGraphicFramePr>
          <p:cNvPr id="473094" name="Object 6"/>
          <p:cNvGraphicFramePr>
            <a:graphicFrameLocks noChangeAspect="1"/>
          </p:cNvGraphicFramePr>
          <p:nvPr/>
        </p:nvGraphicFramePr>
        <p:xfrm>
          <a:off x="2470150" y="4362451"/>
          <a:ext cx="3048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244600" imgH="431800" progId="Equation.DSMT4">
                  <p:embed/>
                </p:oleObj>
              </mc:Choice>
              <mc:Fallback>
                <p:oleObj name="Equation" r:id="rId3" imgW="1244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362451"/>
                        <a:ext cx="30480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5" name="Text Box 7"/>
          <p:cNvSpPr txBox="1">
            <a:spLocks noChangeArrowheads="1"/>
          </p:cNvSpPr>
          <p:nvPr/>
        </p:nvSpPr>
        <p:spPr bwMode="auto">
          <a:xfrm>
            <a:off x="1979613" y="5581651"/>
            <a:ext cx="6553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The mean number of siblings is 2.9.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the Mean Number of Siblings</a:t>
            </a:r>
          </a:p>
        </p:txBody>
      </p:sp>
    </p:spTree>
    <p:extLst>
      <p:ext uri="{BB962C8B-B14F-4D97-AF65-F5344CB8AC3E}">
        <p14:creationId xmlns:p14="http://schemas.microsoft.com/office/powerpoint/2010/main" val="23614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/>
      <p:bldP spid="4730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35794" y="1827214"/>
            <a:ext cx="109442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In a common system for finding a </a:t>
            </a:r>
            <a:r>
              <a:rPr lang="en-US" altLang="en-US" b="1" dirty="0">
                <a:solidFill>
                  <a:srgbClr val="000000"/>
                </a:solidFill>
              </a:rPr>
              <a:t>grade-point average, </a:t>
            </a:r>
            <a:r>
              <a:rPr lang="en-US" altLang="en-US" dirty="0">
                <a:solidFill>
                  <a:srgbClr val="000000"/>
                </a:solidFill>
              </a:rPr>
              <a:t>an A grade is assigned 4 points, with </a:t>
            </a:r>
            <a:r>
              <a:rPr lang="en-US" altLang="en-US" dirty="0" smtClean="0">
                <a:solidFill>
                  <a:srgbClr val="000000"/>
                </a:solidFill>
              </a:rPr>
              <a:t>3 </a:t>
            </a:r>
            <a:r>
              <a:rPr lang="en-US" altLang="en-US" dirty="0">
                <a:solidFill>
                  <a:srgbClr val="000000"/>
                </a:solidFill>
              </a:rPr>
              <a:t>points for a B, 2 for C, and 1 for D.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Find </a:t>
            </a:r>
            <a:r>
              <a:rPr lang="en-US" altLang="en-US" dirty="0">
                <a:solidFill>
                  <a:srgbClr val="000000"/>
                </a:solidFill>
              </a:rPr>
              <a:t>the grade-point average by multiplying the number of units for a course and the number assigned to each grade, and then adding these products.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Finally</a:t>
            </a:r>
            <a:r>
              <a:rPr lang="en-US" altLang="en-US" dirty="0">
                <a:solidFill>
                  <a:srgbClr val="000000"/>
                </a:solidFill>
              </a:rPr>
              <a:t>, divide this sum by the total number of units. This calculation of a grade-point average in an example of a </a:t>
            </a:r>
            <a:r>
              <a:rPr lang="en-US" altLang="en-US" b="1" i="1" dirty="0">
                <a:solidFill>
                  <a:srgbClr val="000000"/>
                </a:solidFill>
              </a:rPr>
              <a:t>weighted mean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title"/>
          </p:nvPr>
        </p:nvSpPr>
        <p:spPr>
          <a:xfrm>
            <a:off x="171451" y="165100"/>
            <a:ext cx="11872912" cy="1143000"/>
          </a:xfrm>
        </p:spPr>
        <p:txBody>
          <a:bodyPr/>
          <a:lstStyle/>
          <a:p>
            <a:r>
              <a:rPr lang="en-US" altLang="en-US" dirty="0" smtClean="0"/>
              <a:t>Example: Finding Grade Point </a:t>
            </a:r>
            <a:r>
              <a:rPr lang="en-US" altLang="en-US" dirty="0" smtClean="0"/>
              <a:t>Average (Weighted Mean)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7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979613" y="1598614"/>
            <a:ext cx="769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Find the grade-point average (weighted mean) for the grades below.</a:t>
            </a:r>
          </a:p>
        </p:txBody>
      </p:sp>
      <p:graphicFrame>
        <p:nvGraphicFramePr>
          <p:cNvPr id="497701" name="Group 37"/>
          <p:cNvGraphicFramePr>
            <a:graphicFrameLocks noGrp="1"/>
          </p:cNvGraphicFramePr>
          <p:nvPr/>
        </p:nvGraphicFramePr>
        <p:xfrm>
          <a:off x="3352800" y="2819401"/>
          <a:ext cx="6096000" cy="2468564"/>
        </p:xfrm>
        <a:graphic>
          <a:graphicData uri="http://schemas.openxmlformats.org/drawingml/2006/table">
            <a:tbl>
              <a:tblPr/>
              <a:tblGrid>
                <a:gridCol w="1524000"/>
                <a:gridCol w="2209800"/>
                <a:gridCol w="2362200"/>
              </a:tblGrid>
              <a:tr h="5175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Course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Grade Points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Units (credits)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  (A)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History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  (B)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Health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  (A)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  (C)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Grade Point Average</a:t>
            </a:r>
          </a:p>
        </p:txBody>
      </p:sp>
    </p:spTree>
    <p:extLst>
      <p:ext uri="{BB962C8B-B14F-4D97-AF65-F5344CB8AC3E}">
        <p14:creationId xmlns:p14="http://schemas.microsoft.com/office/powerpoint/2010/main" val="8246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50813" y="1492250"/>
            <a:ext cx="17637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>
                <a:solidFill>
                  <a:srgbClr val="BC2C3A"/>
                </a:solidFill>
              </a:rPr>
              <a:t>Solution</a:t>
            </a:r>
          </a:p>
        </p:txBody>
      </p:sp>
      <p:graphicFrame>
        <p:nvGraphicFramePr>
          <p:cNvPr id="49874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3759"/>
              </p:ext>
            </p:extLst>
          </p:nvPr>
        </p:nvGraphicFramePr>
        <p:xfrm>
          <a:off x="2324100" y="1826831"/>
          <a:ext cx="7315200" cy="2956307"/>
        </p:xfrm>
        <a:graphic>
          <a:graphicData uri="http://schemas.openxmlformats.org/drawingml/2006/table">
            <a:tbl>
              <a:tblPr/>
              <a:tblGrid>
                <a:gridCol w="1373188"/>
                <a:gridCol w="1751012"/>
                <a:gridCol w="1295400"/>
                <a:gridCol w="2895600"/>
              </a:tblGrid>
              <a:tr h="5175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Course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Grade Pts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(Grade pts</a:t>
                      </a: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)∙(</a:t>
                      </a: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units)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  (A)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History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  (B)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Health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  (A)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  (C)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Totals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26" name="Text Box 49"/>
          <p:cNvSpPr txBox="1">
            <a:spLocks noChangeArrowheads="1"/>
          </p:cNvSpPr>
          <p:nvPr/>
        </p:nvSpPr>
        <p:spPr bwMode="auto">
          <a:xfrm>
            <a:off x="2438400" y="5257801"/>
            <a:ext cx="4038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Grade-point average =</a:t>
            </a:r>
          </a:p>
        </p:txBody>
      </p:sp>
      <p:graphicFrame>
        <p:nvGraphicFramePr>
          <p:cNvPr id="63527" name="Object 50"/>
          <p:cNvGraphicFramePr>
            <a:graphicFrameLocks noChangeAspect="1"/>
          </p:cNvGraphicFramePr>
          <p:nvPr/>
        </p:nvGraphicFramePr>
        <p:xfrm>
          <a:off x="6172200" y="5029200"/>
          <a:ext cx="33020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269449" imgH="393529" progId="Equation.DSMT4">
                  <p:embed/>
                </p:oleObj>
              </mc:Choice>
              <mc:Fallback>
                <p:oleObj name="Equation" r:id="rId3" imgW="126944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029200"/>
                        <a:ext cx="33020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3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Grade Point Average</a:t>
            </a:r>
          </a:p>
        </p:txBody>
      </p:sp>
    </p:spTree>
    <p:extLst>
      <p:ext uri="{BB962C8B-B14F-4D97-AF65-F5344CB8AC3E}">
        <p14:creationId xmlns:p14="http://schemas.microsoft.com/office/powerpoint/2010/main" val="30828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979613" y="1598614"/>
            <a:ext cx="7848600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Another measure of central tendency, which is not so sensitive to extreme values, is the </a:t>
            </a:r>
            <a:r>
              <a:rPr lang="en-US" altLang="en-US" b="1" dirty="0">
                <a:solidFill>
                  <a:srgbClr val="000000"/>
                </a:solidFill>
              </a:rPr>
              <a:t>median</a:t>
            </a:r>
            <a:r>
              <a:rPr lang="en-US" altLang="en-US" dirty="0">
                <a:solidFill>
                  <a:srgbClr val="000000"/>
                </a:solidFill>
              </a:rPr>
              <a:t>. 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This </a:t>
            </a:r>
            <a:r>
              <a:rPr lang="en-US" altLang="en-US" dirty="0">
                <a:solidFill>
                  <a:srgbClr val="000000"/>
                </a:solidFill>
              </a:rPr>
              <a:t>measure divides a group of numbers into two parts, with half the numbers below the median and half above it.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34770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1078</Words>
  <Application>Microsoft Office PowerPoint</Application>
  <PresentationFormat>Widescreen</PresentationFormat>
  <Paragraphs>158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Default Design</vt:lpstr>
      <vt:lpstr>Equation</vt:lpstr>
      <vt:lpstr>Section 12-2:  Measures of Central Tendency</vt:lpstr>
      <vt:lpstr>Measures of Central Tendency</vt:lpstr>
      <vt:lpstr>Measures of Central Tendency – Summary Overview</vt:lpstr>
      <vt:lpstr>Mean</vt:lpstr>
      <vt:lpstr>Example: Finding the Mean Number of Siblings</vt:lpstr>
      <vt:lpstr>Example: Finding Grade Point Average (Weighted Mean)</vt:lpstr>
      <vt:lpstr>Example: Finding Grade Point Average</vt:lpstr>
      <vt:lpstr>Example: Finding Grade Point Average</vt:lpstr>
      <vt:lpstr>Median</vt:lpstr>
      <vt:lpstr>Median</vt:lpstr>
      <vt:lpstr>Example: Finding the Median</vt:lpstr>
      <vt:lpstr>Position of the Median in a Frequency Distribution</vt:lpstr>
      <vt:lpstr>Example: Finding Medians for a Frequency Distribution</vt:lpstr>
      <vt:lpstr>Mode</vt:lpstr>
      <vt:lpstr>Example: Finding Modes for a Set of Data</vt:lpstr>
      <vt:lpstr>Example: Finding Modes for a Set of Data</vt:lpstr>
      <vt:lpstr>Example: Finding Median and Mode from a Stem-and-Leaf Display</vt:lpstr>
      <vt:lpstr>Symmetry in Data Sets</vt:lpstr>
      <vt:lpstr>Some Symmetric Distributions</vt:lpstr>
      <vt:lpstr>Non-symmetric Distributions</vt:lpstr>
      <vt:lpstr>Some Non-symmetric Distributions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12-2:  Measures of Central Tendency</dc:title>
  <dc:creator>Pamela Elliott</dc:creator>
  <cp:lastModifiedBy>Pamela Elliott</cp:lastModifiedBy>
  <cp:revision>1</cp:revision>
  <dcterms:created xsi:type="dcterms:W3CDTF">2015-11-09T00:23:25Z</dcterms:created>
  <dcterms:modified xsi:type="dcterms:W3CDTF">2015-11-09T00:24:48Z</dcterms:modified>
</cp:coreProperties>
</file>