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9" r:id="rId3"/>
    <p:sldId id="261" r:id="rId4"/>
    <p:sldId id="263" r:id="rId5"/>
    <p:sldId id="264" r:id="rId6"/>
    <p:sldId id="265" r:id="rId7"/>
    <p:sldId id="266" r:id="rId8"/>
    <p:sldId id="268" r:id="rId9"/>
    <p:sldId id="269"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65" d="100"/>
          <a:sy n="65" d="100"/>
        </p:scale>
        <p:origin x="7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FF3FE-8456-48FC-A0EC-C7EE9886F12F}" type="datetimeFigureOut">
              <a:rPr lang="en-US" smtClean="0"/>
              <a:t>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CE813-69FC-4861-A127-1B05B520EBCF}" type="slidenum">
              <a:rPr lang="en-US" smtClean="0"/>
              <a:t>‹#›</a:t>
            </a:fld>
            <a:endParaRPr lang="en-US"/>
          </a:p>
        </p:txBody>
      </p:sp>
    </p:spTree>
    <p:extLst>
      <p:ext uri="{BB962C8B-B14F-4D97-AF65-F5344CB8AC3E}">
        <p14:creationId xmlns:p14="http://schemas.microsoft.com/office/powerpoint/2010/main" val="95967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55062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0321977076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64867" y="895350"/>
            <a:ext cx="4861984"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userDrawn="1"/>
        </p:nvSpPr>
        <p:spPr bwMode="gray">
          <a:xfrm>
            <a:off x="0" y="6407150"/>
            <a:ext cx="12194117"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sz="2400" smtClean="0">
              <a:solidFill>
                <a:srgbClr val="000000"/>
              </a:solidFill>
              <a:cs typeface="Arial" panose="020B0604020202020204" pitchFamily="34" charset="0"/>
            </a:endParaRPr>
          </a:p>
        </p:txBody>
      </p:sp>
      <p:pic>
        <p:nvPicPr>
          <p:cNvPr id="6" name="Picture 16" descr="Pearson_Bound_Whit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137651" y="6356351"/>
            <a:ext cx="2038349"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7" descr="Pearson_Strap_Bound_Whit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 y="6356351"/>
            <a:ext cx="23495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5"/>
          <p:cNvSpPr txBox="1">
            <a:spLocks/>
          </p:cNvSpPr>
          <p:nvPr userDrawn="1"/>
        </p:nvSpPr>
        <p:spPr bwMode="auto">
          <a:xfrm>
            <a:off x="3481917" y="6526213"/>
            <a:ext cx="599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r>
              <a:rPr lang="en-US" altLang="en-US" sz="900" dirty="0" smtClean="0">
                <a:solidFill>
                  <a:srgbClr val="FBF5EA"/>
                </a:solidFill>
                <a:cs typeface="Arial" panose="020B0604020202020204" pitchFamily="34" charset="0"/>
              </a:rPr>
              <a:t>Copyright © 2016, 2012, and 2008 Pearson Education, Inc. </a:t>
            </a:r>
          </a:p>
        </p:txBody>
      </p:sp>
      <p:sp>
        <p:nvSpPr>
          <p:cNvPr id="9" name="Rectangle 10"/>
          <p:cNvSpPr>
            <a:spLocks noChangeArrowheads="1"/>
          </p:cNvSpPr>
          <p:nvPr userDrawn="1"/>
        </p:nvSpPr>
        <p:spPr bwMode="auto">
          <a:xfrm>
            <a:off x="10847918" y="6303963"/>
            <a:ext cx="112394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fontAlgn="base" hangingPunct="0">
              <a:spcBef>
                <a:spcPct val="0"/>
              </a:spcBef>
              <a:spcAft>
                <a:spcPct val="0"/>
              </a:spcAft>
              <a:defRPr/>
            </a:pPr>
            <a:fld id="{E6A8470E-B74A-404C-8E79-EDD45614C5E7}" type="slidenum">
              <a:rPr lang="en-US" altLang="en-US" sz="1000" smtClean="0">
                <a:solidFill>
                  <a:srgbClr val="FBF5EA"/>
                </a:solidFill>
                <a:cs typeface="Arial" panose="020B0604020202020204" pitchFamily="34" charset="0"/>
              </a:rPr>
              <a:pPr algn="r" eaLnBrk="0" fontAlgn="base" hangingPunct="0">
                <a:spcBef>
                  <a:spcPct val="0"/>
                </a:spcBef>
                <a:spcAft>
                  <a:spcPct val="0"/>
                </a:spcAft>
                <a:defRPr/>
              </a:pPr>
              <a:t>‹#›</a:t>
            </a:fld>
            <a:endParaRPr lang="en-US" altLang="en-US" sz="1000" smtClean="0">
              <a:solidFill>
                <a:srgbClr val="FBF5EA"/>
              </a:solidFill>
              <a:cs typeface="Arial" panose="020B0604020202020204" pitchFamily="34" charset="0"/>
            </a:endParaRPr>
          </a:p>
        </p:txBody>
      </p:sp>
      <p:sp>
        <p:nvSpPr>
          <p:cNvPr id="44034" name="Rectangle 2"/>
          <p:cNvSpPr>
            <a:spLocks noGrp="1" noChangeArrowheads="1"/>
          </p:cNvSpPr>
          <p:nvPr>
            <p:ph type="ctrTitle"/>
          </p:nvPr>
        </p:nvSpPr>
        <p:spPr>
          <a:xfrm>
            <a:off x="510118" y="263526"/>
            <a:ext cx="11167533" cy="1033463"/>
          </a:xfrm>
        </p:spPr>
        <p:txBody>
          <a:bodyPr/>
          <a:lstStyle>
            <a:lvl1pPr>
              <a:defRPr sz="4700" smtClean="0"/>
            </a:lvl1pPr>
          </a:lstStyle>
          <a:p>
            <a:pPr lvl="0"/>
            <a:r>
              <a:rPr lang="en-US" altLang="en-US" noProof="0" dirty="0" smtClean="0"/>
              <a:t>Click to edit Master title style</a:t>
            </a:r>
          </a:p>
        </p:txBody>
      </p:sp>
      <p:sp>
        <p:nvSpPr>
          <p:cNvPr id="44035" name="Rectangle 3"/>
          <p:cNvSpPr>
            <a:spLocks noGrp="1" noChangeArrowheads="1"/>
          </p:cNvSpPr>
          <p:nvPr>
            <p:ph type="subTitle" idx="1"/>
          </p:nvPr>
        </p:nvSpPr>
        <p:spPr>
          <a:xfrm>
            <a:off x="510117" y="1452564"/>
            <a:ext cx="6070600" cy="4702175"/>
          </a:xfrm>
        </p:spPr>
        <p:txBody>
          <a:bodyPr/>
          <a:lstStyle>
            <a:lvl1pPr marL="0" indent="0">
              <a:buFontTx/>
              <a:buNone/>
              <a:defRPr sz="4000" b="1" smtClean="0">
                <a:solidFill>
                  <a:srgbClr val="FFCC00"/>
                </a:solidFill>
                <a:effectLst>
                  <a:outerShdw blurRad="38100" dist="38100" dir="2700000" algn="tl">
                    <a:srgbClr val="C0C0C0"/>
                  </a:outerShdw>
                </a:effectLst>
                <a:latin typeface="Arial" panose="020B0604020202020204" pitchFamily="34" charset="0"/>
              </a:defRPr>
            </a:lvl1pPr>
          </a:lstStyle>
          <a:p>
            <a:pPr lvl="0"/>
            <a:r>
              <a:rPr lang="en-US" altLang="en-US" noProof="0" smtClean="0"/>
              <a:t>Click to edit Master subtitle style</a:t>
            </a:r>
          </a:p>
        </p:txBody>
      </p:sp>
    </p:spTree>
    <p:extLst>
      <p:ext uri="{BB962C8B-B14F-4D97-AF65-F5344CB8AC3E}">
        <p14:creationId xmlns:p14="http://schemas.microsoft.com/office/powerpoint/2010/main" val="78529979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1725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319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099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1757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174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9" descr="banne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93184" y="1303338"/>
            <a:ext cx="11698816" cy="88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609600" y="1651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9" name="Rectangle 2"/>
          <p:cNvSpPr>
            <a:spLocks noChangeArrowheads="1"/>
          </p:cNvSpPr>
          <p:nvPr userDrawn="1"/>
        </p:nvSpPr>
        <p:spPr bwMode="gray">
          <a:xfrm>
            <a:off x="0" y="6407150"/>
            <a:ext cx="12194117"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en-US" altLang="en-US" sz="2400" smtClean="0">
              <a:solidFill>
                <a:srgbClr val="000000"/>
              </a:solidFill>
              <a:cs typeface="Arial" panose="020B0604020202020204" pitchFamily="34" charset="0"/>
            </a:endParaRPr>
          </a:p>
        </p:txBody>
      </p:sp>
      <p:pic>
        <p:nvPicPr>
          <p:cNvPr id="1030" name="Picture 16" descr="Pearson_Bound_White"/>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9137651" y="6356351"/>
            <a:ext cx="2038349"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7" descr="Pearson_Strap_Bound_White"/>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 y="6356351"/>
            <a:ext cx="23495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Footer Placeholder 5"/>
          <p:cNvSpPr txBox="1">
            <a:spLocks/>
          </p:cNvSpPr>
          <p:nvPr userDrawn="1"/>
        </p:nvSpPr>
        <p:spPr bwMode="auto">
          <a:xfrm>
            <a:off x="3481917" y="6526213"/>
            <a:ext cx="599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r>
              <a:rPr lang="en-US" altLang="en-US" sz="900" smtClean="0">
                <a:solidFill>
                  <a:srgbClr val="FBF5EA"/>
                </a:solidFill>
                <a:cs typeface="Arial" panose="020B0604020202020204" pitchFamily="34" charset="0"/>
              </a:rPr>
              <a:t>Copyright © 2016, 2012, and 2008 Pearson Education, Inc. </a:t>
            </a:r>
          </a:p>
        </p:txBody>
      </p:sp>
      <p:sp>
        <p:nvSpPr>
          <p:cNvPr id="1033" name="Rectangle 10"/>
          <p:cNvSpPr>
            <a:spLocks noChangeArrowheads="1"/>
          </p:cNvSpPr>
          <p:nvPr userDrawn="1"/>
        </p:nvSpPr>
        <p:spPr bwMode="auto">
          <a:xfrm>
            <a:off x="10847918" y="6303963"/>
            <a:ext cx="1123949"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0" fontAlgn="base" hangingPunct="0">
              <a:spcBef>
                <a:spcPct val="0"/>
              </a:spcBef>
              <a:spcAft>
                <a:spcPct val="0"/>
              </a:spcAft>
              <a:defRPr/>
            </a:pPr>
            <a:fld id="{A756ECD1-B180-4D2E-B807-A60644C88580}" type="slidenum">
              <a:rPr lang="en-US" altLang="en-US" sz="1000" b="1" smtClean="0">
                <a:solidFill>
                  <a:srgbClr val="FBF5EA"/>
                </a:solidFill>
                <a:cs typeface="Arial" panose="020B0604020202020204" pitchFamily="34" charset="0"/>
              </a:rPr>
              <a:pPr algn="r" eaLnBrk="0" fontAlgn="base" hangingPunct="0">
                <a:spcBef>
                  <a:spcPct val="0"/>
                </a:spcBef>
                <a:spcAft>
                  <a:spcPct val="0"/>
                </a:spcAft>
                <a:defRPr/>
              </a:pPr>
              <a:t>‹#›</a:t>
            </a:fld>
            <a:endParaRPr lang="en-US" altLang="en-US" sz="1000" b="1" smtClean="0">
              <a:solidFill>
                <a:srgbClr val="FBF5EA"/>
              </a:solidFill>
              <a:cs typeface="Arial" panose="020B0604020202020204" pitchFamily="34" charset="0"/>
            </a:endParaRPr>
          </a:p>
        </p:txBody>
      </p:sp>
    </p:spTree>
    <p:extLst>
      <p:ext uri="{BB962C8B-B14F-4D97-AF65-F5344CB8AC3E}">
        <p14:creationId xmlns:p14="http://schemas.microsoft.com/office/powerpoint/2010/main" val="1056827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4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algn="l" rtl="0" eaLnBrk="0" fontAlgn="base" hangingPunct="0">
        <a:spcBef>
          <a:spcPct val="20000"/>
        </a:spcBef>
        <a:spcAft>
          <a:spcPct val="0"/>
        </a:spcAft>
        <a:defRPr sz="3000">
          <a:solidFill>
            <a:schemeClr val="tx1"/>
          </a:solidFill>
          <a:latin typeface="+mn-lt"/>
          <a:ea typeface="+mn-ea"/>
          <a:cs typeface="+mn-cs"/>
        </a:defRPr>
      </a:lvl1pPr>
      <a:lvl2pPr marL="457200" algn="l" rtl="0" eaLnBrk="0" fontAlgn="base" hangingPunct="0">
        <a:spcBef>
          <a:spcPct val="20000"/>
        </a:spcBef>
        <a:spcAft>
          <a:spcPct val="0"/>
        </a:spcAft>
        <a:defRPr sz="2600">
          <a:solidFill>
            <a:schemeClr val="tx1"/>
          </a:solidFill>
          <a:latin typeface="+mn-lt"/>
        </a:defRPr>
      </a:lvl2pPr>
      <a:lvl3pPr marL="914400" algn="l" rtl="0" eaLnBrk="0" fontAlgn="base" hangingPunct="0">
        <a:spcBef>
          <a:spcPct val="20000"/>
        </a:spcBef>
        <a:spcAft>
          <a:spcPct val="0"/>
        </a:spcAft>
        <a:defRPr sz="2200">
          <a:solidFill>
            <a:schemeClr val="tx1"/>
          </a:solidFill>
          <a:latin typeface="+mn-lt"/>
        </a:defRPr>
      </a:lvl3pPr>
      <a:lvl4pPr marL="1371600" algn="l" rtl="0" eaLnBrk="0" fontAlgn="base" hangingPunct="0">
        <a:spcBef>
          <a:spcPct val="20000"/>
        </a:spcBef>
        <a:spcAft>
          <a:spcPct val="0"/>
        </a:spcAft>
        <a:defRPr>
          <a:solidFill>
            <a:schemeClr val="tx1"/>
          </a:solidFill>
          <a:latin typeface="+mn-lt"/>
        </a:defRPr>
      </a:lvl4pPr>
      <a:lvl5pPr marL="18288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5.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17700" y="165100"/>
            <a:ext cx="8229600" cy="1143000"/>
          </a:xfrm>
        </p:spPr>
        <p:txBody>
          <a:bodyPr/>
          <a:lstStyle/>
          <a:p>
            <a:pPr eaLnBrk="1" hangingPunct="1"/>
            <a:r>
              <a:rPr lang="en-US" altLang="en-US" dirty="0" smtClean="0"/>
              <a:t>Section 12.3 - Measures of Dispersion</a:t>
            </a:r>
          </a:p>
        </p:txBody>
      </p:sp>
      <p:sp>
        <p:nvSpPr>
          <p:cNvPr id="459780" name="Rectangle 4"/>
          <p:cNvSpPr>
            <a:spLocks noGrp="1" noChangeArrowheads="1"/>
          </p:cNvSpPr>
          <p:nvPr>
            <p:ph type="body" idx="1"/>
          </p:nvPr>
        </p:nvSpPr>
        <p:spPr>
          <a:xfrm>
            <a:off x="1949450" y="1536701"/>
            <a:ext cx="8229600" cy="4525963"/>
          </a:xfrm>
        </p:spPr>
        <p:txBody>
          <a:bodyPr/>
          <a:lstStyle/>
          <a:p>
            <a:pPr marL="457200" indent="-457200" eaLnBrk="1" hangingPunct="1">
              <a:buFontTx/>
              <a:buChar char="•"/>
            </a:pPr>
            <a:r>
              <a:rPr lang="en-US" altLang="en-US" dirty="0" smtClean="0"/>
              <a:t>Find the range of a data set.</a:t>
            </a:r>
            <a:endParaRPr lang="en-US" altLang="en-US" sz="3200" i="1" baseline="-25000" dirty="0"/>
          </a:p>
          <a:p>
            <a:pPr marL="457200" indent="-457200" eaLnBrk="1" hangingPunct="1">
              <a:buFontTx/>
              <a:buChar char="•"/>
            </a:pPr>
            <a:r>
              <a:rPr lang="en-US" altLang="en-US" dirty="0" smtClean="0"/>
              <a:t>Calculate the standard deviation of a data set. </a:t>
            </a:r>
          </a:p>
          <a:p>
            <a:pPr marL="457200" indent="-457200" eaLnBrk="1" hangingPunct="1">
              <a:buFontTx/>
              <a:buChar char="•"/>
            </a:pPr>
            <a:r>
              <a:rPr lang="en-US" altLang="en-US" dirty="0" smtClean="0"/>
              <a:t>Interpret measures of </a:t>
            </a:r>
            <a:r>
              <a:rPr lang="en-US" altLang="en-US" dirty="0" smtClean="0"/>
              <a:t>dispersion.</a:t>
            </a:r>
            <a:endParaRPr lang="en-US" altLang="en-US" dirty="0" smtClean="0"/>
          </a:p>
        </p:txBody>
      </p:sp>
      <p:sp>
        <p:nvSpPr>
          <p:cNvPr id="4" name="Text Box 4"/>
          <p:cNvSpPr txBox="1">
            <a:spLocks noChangeArrowheads="1"/>
          </p:cNvSpPr>
          <p:nvPr/>
        </p:nvSpPr>
        <p:spPr bwMode="auto">
          <a:xfrm>
            <a:off x="1949450" y="4370390"/>
            <a:ext cx="75438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Sometimes we want to look at a measure of </a:t>
            </a:r>
            <a:r>
              <a:rPr lang="en-US" altLang="en-US" sz="3000" b="1" dirty="0">
                <a:solidFill>
                  <a:srgbClr val="000000"/>
                </a:solidFill>
                <a:latin typeface="Times New Roman" panose="02020603050405020304" pitchFamily="18" charset="0"/>
              </a:rPr>
              <a:t>dispersion</a:t>
            </a:r>
            <a:r>
              <a:rPr lang="en-US" altLang="en-US" sz="3000" dirty="0">
                <a:solidFill>
                  <a:srgbClr val="000000"/>
                </a:solidFill>
                <a:latin typeface="Times New Roman" panose="02020603050405020304" pitchFamily="18" charset="0"/>
              </a:rPr>
              <a:t>, or </a:t>
            </a:r>
            <a:r>
              <a:rPr lang="en-US" altLang="en-US" sz="3000" i="1" dirty="0">
                <a:solidFill>
                  <a:srgbClr val="000000"/>
                </a:solidFill>
                <a:latin typeface="Times New Roman" panose="02020603050405020304" pitchFamily="18" charset="0"/>
              </a:rPr>
              <a:t>spread</a:t>
            </a:r>
            <a:r>
              <a:rPr lang="en-US" altLang="en-US" sz="3000" dirty="0">
                <a:solidFill>
                  <a:srgbClr val="000000"/>
                </a:solidFill>
                <a:latin typeface="Times New Roman" panose="02020603050405020304" pitchFamily="18" charset="0"/>
              </a:rPr>
              <a:t>, of data. Two of the most common measures of dispersion are the </a:t>
            </a:r>
            <a:r>
              <a:rPr lang="en-US" altLang="en-US" sz="3000" i="1" dirty="0">
                <a:solidFill>
                  <a:srgbClr val="000000"/>
                </a:solidFill>
                <a:latin typeface="Times New Roman" panose="02020603050405020304" pitchFamily="18" charset="0"/>
              </a:rPr>
              <a:t>range</a:t>
            </a:r>
            <a:r>
              <a:rPr lang="en-US" altLang="en-US" sz="3000" dirty="0">
                <a:solidFill>
                  <a:srgbClr val="000000"/>
                </a:solidFill>
                <a:latin typeface="Times New Roman" panose="02020603050405020304" pitchFamily="18" charset="0"/>
              </a:rPr>
              <a:t> and the </a:t>
            </a:r>
            <a:r>
              <a:rPr lang="en-US" altLang="en-US" sz="3000" i="1" dirty="0">
                <a:solidFill>
                  <a:srgbClr val="000000"/>
                </a:solidFill>
                <a:latin typeface="Times New Roman" panose="02020603050405020304" pitchFamily="18" charset="0"/>
              </a:rPr>
              <a:t>standard deviation</a:t>
            </a:r>
            <a:r>
              <a:rPr lang="en-US" altLang="en-US" sz="3000" dirty="0">
                <a:solidFill>
                  <a:srgbClr val="000000"/>
                </a:solidFill>
                <a:latin typeface="Times New Roman" panose="02020603050405020304" pitchFamily="18" charset="0"/>
              </a:rPr>
              <a:t>.</a:t>
            </a:r>
          </a:p>
        </p:txBody>
      </p:sp>
      <p:cxnSp>
        <p:nvCxnSpPr>
          <p:cNvPr id="3" name="Straight Connector 2"/>
          <p:cNvCxnSpPr/>
          <p:nvPr/>
        </p:nvCxnSpPr>
        <p:spPr>
          <a:xfrm>
            <a:off x="0" y="3799682"/>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88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97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97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552450" y="1598614"/>
            <a:ext cx="904716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For any set of numbers, regardless of how they are distributed, the fraction of them that lie within </a:t>
            </a:r>
            <a:r>
              <a:rPr lang="en-US" altLang="en-US" sz="3000" i="1" dirty="0">
                <a:solidFill>
                  <a:srgbClr val="000000"/>
                </a:solidFill>
                <a:latin typeface="Times New Roman" panose="02020603050405020304" pitchFamily="18" charset="0"/>
              </a:rPr>
              <a:t>k</a:t>
            </a:r>
            <a:r>
              <a:rPr lang="en-US" altLang="en-US" sz="3000" dirty="0">
                <a:solidFill>
                  <a:srgbClr val="000000"/>
                </a:solidFill>
                <a:latin typeface="Times New Roman" panose="02020603050405020304" pitchFamily="18" charset="0"/>
              </a:rPr>
              <a:t> standard deviations of their mean (where </a:t>
            </a:r>
            <a:r>
              <a:rPr lang="en-US" altLang="en-US" sz="3000" i="1" dirty="0">
                <a:solidFill>
                  <a:srgbClr val="000000"/>
                </a:solidFill>
                <a:latin typeface="Times New Roman" panose="02020603050405020304" pitchFamily="18" charset="0"/>
              </a:rPr>
              <a:t>k</a:t>
            </a:r>
            <a:r>
              <a:rPr lang="en-US" altLang="en-US" sz="3000" dirty="0">
                <a:solidFill>
                  <a:srgbClr val="000000"/>
                </a:solidFill>
                <a:latin typeface="Times New Roman" panose="02020603050405020304" pitchFamily="18" charset="0"/>
              </a:rPr>
              <a:t> &gt; 1) is </a:t>
            </a:r>
            <a:r>
              <a:rPr lang="en-US" altLang="en-US" sz="3000" i="1" dirty="0">
                <a:solidFill>
                  <a:srgbClr val="000000"/>
                </a:solidFill>
                <a:latin typeface="Times New Roman" panose="02020603050405020304" pitchFamily="18" charset="0"/>
              </a:rPr>
              <a:t>at least</a:t>
            </a:r>
            <a:endParaRPr lang="en-US" altLang="en-US" sz="3000" dirty="0">
              <a:solidFill>
                <a:srgbClr val="000000"/>
              </a:solidFill>
              <a:latin typeface="Times New Roman" panose="02020603050405020304" pitchFamily="18" charset="0"/>
            </a:endParaRPr>
          </a:p>
        </p:txBody>
      </p:sp>
      <p:graphicFrame>
        <p:nvGraphicFramePr>
          <p:cNvPr id="25603" name="Object 4"/>
          <p:cNvGraphicFramePr>
            <a:graphicFrameLocks noChangeAspect="1"/>
          </p:cNvGraphicFramePr>
          <p:nvPr>
            <p:extLst>
              <p:ext uri="{D42A27DB-BD31-4B8C-83A1-F6EECF244321}">
                <p14:modId xmlns:p14="http://schemas.microsoft.com/office/powerpoint/2010/main" val="472514860"/>
              </p:ext>
            </p:extLst>
          </p:nvPr>
        </p:nvGraphicFramePr>
        <p:xfrm>
          <a:off x="8180388" y="2502724"/>
          <a:ext cx="973137" cy="916118"/>
        </p:xfrm>
        <a:graphic>
          <a:graphicData uri="http://schemas.openxmlformats.org/presentationml/2006/ole">
            <mc:AlternateContent xmlns:mc="http://schemas.openxmlformats.org/markup-compatibility/2006">
              <mc:Choice xmlns:v="urn:schemas-microsoft-com:vml" Requires="v">
                <p:oleObj spid="_x0000_s6161" name="Equation" r:id="rId3" imgW="431613" imgH="406224" progId="Equation.DSMT4">
                  <p:embed/>
                </p:oleObj>
              </mc:Choice>
              <mc:Fallback>
                <p:oleObj name="Equation" r:id="rId3" imgW="431613" imgH="4062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0388" y="2502724"/>
                        <a:ext cx="973137" cy="916118"/>
                      </a:xfrm>
                      <a:prstGeom prst="rect">
                        <a:avLst/>
                      </a:prstGeom>
                      <a:noFill/>
                      <a:ln>
                        <a:noFill/>
                      </a:ln>
                      <a:effectLst/>
                      <a:extLst/>
                    </p:spPr>
                  </p:pic>
                </p:oleObj>
              </mc:Fallback>
            </mc:AlternateContent>
          </a:graphicData>
        </a:graphic>
      </p:graphicFrame>
      <p:sp>
        <p:nvSpPr>
          <p:cNvPr id="25604" name="Rectangle 5"/>
          <p:cNvSpPr>
            <a:spLocks noGrp="1" noChangeArrowheads="1"/>
          </p:cNvSpPr>
          <p:nvPr>
            <p:ph type="title"/>
          </p:nvPr>
        </p:nvSpPr>
        <p:spPr>
          <a:xfrm>
            <a:off x="552450" y="112714"/>
            <a:ext cx="10972800" cy="1143000"/>
          </a:xfrm>
        </p:spPr>
        <p:txBody>
          <a:bodyPr/>
          <a:lstStyle/>
          <a:p>
            <a:r>
              <a:rPr lang="en-US" altLang="en-US" smtClean="0"/>
              <a:t>Chebyshev’s Theorem</a:t>
            </a:r>
          </a:p>
        </p:txBody>
      </p:sp>
      <p:sp>
        <p:nvSpPr>
          <p:cNvPr id="5" name="Text Box 3"/>
          <p:cNvSpPr txBox="1">
            <a:spLocks noChangeArrowheads="1"/>
          </p:cNvSpPr>
          <p:nvPr/>
        </p:nvSpPr>
        <p:spPr bwMode="auto">
          <a:xfrm>
            <a:off x="552450" y="3472220"/>
            <a:ext cx="87042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What is the minimum percentage of the items in a data set which lie within 3 standard deviations of the mean?</a:t>
            </a:r>
          </a:p>
        </p:txBody>
      </p:sp>
      <p:sp>
        <p:nvSpPr>
          <p:cNvPr id="6" name="Text Box 4"/>
          <p:cNvSpPr txBox="1">
            <a:spLocks noChangeArrowheads="1"/>
          </p:cNvSpPr>
          <p:nvPr/>
        </p:nvSpPr>
        <p:spPr bwMode="auto">
          <a:xfrm>
            <a:off x="2387601" y="4549776"/>
            <a:ext cx="17160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400" dirty="0">
                <a:solidFill>
                  <a:srgbClr val="BC2C3A"/>
                </a:solidFill>
                <a:latin typeface="Times New Roman" panose="02020603050405020304" pitchFamily="18" charset="0"/>
              </a:rPr>
              <a:t>Solution</a:t>
            </a:r>
          </a:p>
        </p:txBody>
      </p:sp>
      <p:sp>
        <p:nvSpPr>
          <p:cNvPr id="8" name="Text Box 6"/>
          <p:cNvSpPr txBox="1">
            <a:spLocks noChangeArrowheads="1"/>
          </p:cNvSpPr>
          <p:nvPr/>
        </p:nvSpPr>
        <p:spPr bwMode="auto">
          <a:xfrm>
            <a:off x="4103688" y="4610101"/>
            <a:ext cx="464026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With </a:t>
            </a:r>
            <a:r>
              <a:rPr lang="en-US" altLang="en-US" sz="3000" i="1" dirty="0">
                <a:solidFill>
                  <a:srgbClr val="000000"/>
                </a:solidFill>
                <a:latin typeface="Times New Roman" panose="02020603050405020304" pitchFamily="18" charset="0"/>
              </a:rPr>
              <a:t>k</a:t>
            </a:r>
            <a:r>
              <a:rPr lang="en-US" altLang="en-US" sz="3000" dirty="0">
                <a:solidFill>
                  <a:srgbClr val="000000"/>
                </a:solidFill>
                <a:latin typeface="Times New Roman" panose="02020603050405020304" pitchFamily="18" charset="0"/>
              </a:rPr>
              <a:t> = </a:t>
            </a:r>
            <a:r>
              <a:rPr lang="en-US" altLang="en-US" sz="3000" u="sng" dirty="0" smtClean="0">
                <a:solidFill>
                  <a:srgbClr val="000000"/>
                </a:solidFill>
                <a:latin typeface="Times New Roman" panose="02020603050405020304" pitchFamily="18" charset="0"/>
              </a:rPr>
              <a:t>__3_,</a:t>
            </a:r>
            <a:r>
              <a:rPr lang="en-US" altLang="en-US" sz="3000" dirty="0" smtClean="0">
                <a:solidFill>
                  <a:srgbClr val="000000"/>
                </a:solidFill>
                <a:latin typeface="Times New Roman" panose="02020603050405020304" pitchFamily="18" charset="0"/>
              </a:rPr>
              <a:t> </a:t>
            </a:r>
            <a:r>
              <a:rPr lang="en-US" altLang="en-US" sz="3000" dirty="0">
                <a:solidFill>
                  <a:srgbClr val="000000"/>
                </a:solidFill>
                <a:latin typeface="Times New Roman" panose="02020603050405020304" pitchFamily="18" charset="0"/>
              </a:rPr>
              <a:t>we calculate</a:t>
            </a:r>
          </a:p>
        </p:txBody>
      </p:sp>
      <p:cxnSp>
        <p:nvCxnSpPr>
          <p:cNvPr id="9" name="Straight Connector 8"/>
          <p:cNvCxnSpPr/>
          <p:nvPr/>
        </p:nvCxnSpPr>
        <p:spPr>
          <a:xfrm>
            <a:off x="0" y="3456782"/>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2614395" y="5286317"/>
                <a:ext cx="4978350" cy="8673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1−</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1</m:t>
                          </m:r>
                        </m:num>
                        <m:den>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𝑘</m:t>
                              </m:r>
                            </m:e>
                            <m:sup>
                              <m:r>
                                <a:rPr lang="en-US" sz="3000" b="0" i="1" smtClean="0">
                                  <a:latin typeface="Cambria Math" panose="02040503050406030204" pitchFamily="18" charset="0"/>
                                </a:rPr>
                                <m:t>2</m:t>
                              </m:r>
                            </m:sup>
                          </m:sSup>
                        </m:den>
                      </m:f>
                      <m:r>
                        <a:rPr lang="en-US" sz="3000" b="0" i="1" smtClean="0">
                          <a:latin typeface="Cambria Math" panose="02040503050406030204" pitchFamily="18" charset="0"/>
                        </a:rPr>
                        <m:t>=1−</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1</m:t>
                          </m:r>
                        </m:num>
                        <m:den>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3</m:t>
                              </m:r>
                            </m:e>
                            <m:sup>
                              <m:r>
                                <a:rPr lang="en-US" sz="3000" b="0" i="1" smtClean="0">
                                  <a:latin typeface="Cambria Math" panose="02040503050406030204" pitchFamily="18" charset="0"/>
                                </a:rPr>
                                <m:t>2</m:t>
                              </m:r>
                            </m:sup>
                          </m:sSup>
                        </m:den>
                      </m:f>
                      <m:r>
                        <a:rPr lang="en-US" sz="3000" b="0" i="1" smtClean="0">
                          <a:latin typeface="Cambria Math" panose="02040503050406030204" pitchFamily="18" charset="0"/>
                        </a:rPr>
                        <m:t>=1−</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1</m:t>
                          </m:r>
                        </m:num>
                        <m:den>
                          <m:r>
                            <a:rPr lang="en-US" sz="3000" b="0" i="1" smtClean="0">
                              <a:latin typeface="Cambria Math" panose="02040503050406030204" pitchFamily="18" charset="0"/>
                            </a:rPr>
                            <m:t>9</m:t>
                          </m:r>
                        </m:den>
                      </m:f>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8</m:t>
                          </m:r>
                        </m:num>
                        <m:den>
                          <m:r>
                            <a:rPr lang="en-US" sz="3000" b="0" i="1" smtClean="0">
                              <a:latin typeface="Cambria Math" panose="02040503050406030204" pitchFamily="18" charset="0"/>
                            </a:rPr>
                            <m:t>9</m:t>
                          </m:r>
                        </m:den>
                      </m:f>
                    </m:oMath>
                  </m:oMathPara>
                </a14:m>
                <a:endParaRPr lang="en-US" sz="3000" dirty="0"/>
              </a:p>
            </p:txBody>
          </p:sp>
        </mc:Choice>
        <mc:Fallback>
          <p:sp>
            <p:nvSpPr>
              <p:cNvPr id="10" name="TextBox 9"/>
              <p:cNvSpPr txBox="1">
                <a:spLocks noRot="1" noChangeAspect="1" noMove="1" noResize="1" noEditPoints="1" noAdjustHandles="1" noChangeArrowheads="1" noChangeShapeType="1" noTextEdit="1"/>
              </p:cNvSpPr>
              <p:nvPr/>
            </p:nvSpPr>
            <p:spPr>
              <a:xfrm>
                <a:off x="2614395" y="5286317"/>
                <a:ext cx="4978350" cy="86735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305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147480" y="1303653"/>
            <a:ext cx="1184295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2600" dirty="0" smtClean="0">
                <a:solidFill>
                  <a:srgbClr val="000000"/>
                </a:solidFill>
                <a:latin typeface="Times New Roman" panose="02020603050405020304" pitchFamily="18" charset="0"/>
              </a:rPr>
              <a:t>In a certain distribution, the mean is 60 with a standard deviation of 4. At least what fraction of the numbers are between the following pair of numbers?		40 and 80</a:t>
            </a:r>
          </a:p>
        </p:txBody>
      </p:sp>
      <p:sp>
        <p:nvSpPr>
          <p:cNvPr id="25604" name="Rectangle 5"/>
          <p:cNvSpPr>
            <a:spLocks noGrp="1" noChangeArrowheads="1"/>
          </p:cNvSpPr>
          <p:nvPr>
            <p:ph type="title"/>
          </p:nvPr>
        </p:nvSpPr>
        <p:spPr>
          <a:xfrm>
            <a:off x="552450" y="112714"/>
            <a:ext cx="10972800" cy="1143000"/>
          </a:xfrm>
        </p:spPr>
        <p:txBody>
          <a:bodyPr/>
          <a:lstStyle/>
          <a:p>
            <a:r>
              <a:rPr lang="en-US" altLang="en-US" dirty="0" smtClean="0"/>
              <a:t>Chebyshev’s </a:t>
            </a:r>
            <a:r>
              <a:rPr lang="en-US" altLang="en-US" dirty="0" smtClean="0"/>
              <a:t>Theorem - Example</a:t>
            </a:r>
            <a:endParaRPr lang="en-US" altLang="en-US" dirty="0" smtClean="0"/>
          </a:p>
        </p:txBody>
      </p:sp>
      <p:sp>
        <p:nvSpPr>
          <p:cNvPr id="6" name="Text Box 4"/>
          <p:cNvSpPr txBox="1">
            <a:spLocks noChangeArrowheads="1"/>
          </p:cNvSpPr>
          <p:nvPr/>
        </p:nvSpPr>
        <p:spPr bwMode="auto">
          <a:xfrm>
            <a:off x="44244" y="2081996"/>
            <a:ext cx="17160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400" dirty="0">
                <a:solidFill>
                  <a:srgbClr val="BC2C3A"/>
                </a:solidFill>
                <a:latin typeface="Times New Roman" panose="02020603050405020304" pitchFamily="18" charset="0"/>
              </a:rPr>
              <a:t>Solution</a:t>
            </a:r>
          </a:p>
        </p:txBody>
      </p:sp>
      <p:sp>
        <p:nvSpPr>
          <p:cNvPr id="10" name="Text Box 3"/>
          <p:cNvSpPr txBox="1">
            <a:spLocks noChangeArrowheads="1"/>
          </p:cNvSpPr>
          <p:nvPr/>
        </p:nvSpPr>
        <p:spPr bwMode="auto">
          <a:xfrm>
            <a:off x="147480" y="2544098"/>
            <a:ext cx="11842955"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2600" dirty="0" smtClean="0">
                <a:solidFill>
                  <a:srgbClr val="000000"/>
                </a:solidFill>
                <a:latin typeface="Times New Roman" panose="02020603050405020304" pitchFamily="18" charset="0"/>
              </a:rPr>
              <a:t>The distance from the mean (60) to the LEFT boundary (40) is 60 – 40 = 20.</a:t>
            </a:r>
          </a:p>
          <a:p>
            <a:pPr eaLnBrk="0" fontAlgn="base" hangingPunct="0">
              <a:spcBef>
                <a:spcPct val="50000"/>
              </a:spcBef>
              <a:spcAft>
                <a:spcPct val="0"/>
              </a:spcAft>
            </a:pPr>
            <a:r>
              <a:rPr lang="en-US" altLang="en-US" sz="2600" dirty="0" smtClean="0">
                <a:solidFill>
                  <a:srgbClr val="000000"/>
                </a:solidFill>
                <a:latin typeface="Times New Roman" panose="02020603050405020304" pitchFamily="18" charset="0"/>
              </a:rPr>
              <a:t>The distance from the RIGHT boundary (80) to the mean (60) </a:t>
            </a:r>
            <a:r>
              <a:rPr lang="en-US" altLang="en-US" sz="2600" dirty="0" smtClean="0">
                <a:solidFill>
                  <a:srgbClr val="000000"/>
                </a:solidFill>
                <a:latin typeface="Times New Roman" panose="02020603050405020304" pitchFamily="18" charset="0"/>
              </a:rPr>
              <a:t>is 80 – 60 = 20.</a:t>
            </a:r>
          </a:p>
          <a:p>
            <a:pPr eaLnBrk="0" fontAlgn="base" hangingPunct="0">
              <a:spcBef>
                <a:spcPct val="50000"/>
              </a:spcBef>
              <a:spcAft>
                <a:spcPct val="0"/>
              </a:spcAft>
            </a:pPr>
            <a:r>
              <a:rPr lang="en-US" altLang="en-US" sz="2600" dirty="0" smtClean="0">
                <a:solidFill>
                  <a:srgbClr val="000000"/>
                </a:solidFill>
                <a:latin typeface="Times New Roman" panose="02020603050405020304" pitchFamily="18" charset="0"/>
              </a:rPr>
              <a:t>Since the standard deviation is 4, then DIVIDE the distance of 20 by 4:  20 </a:t>
            </a:r>
            <a:r>
              <a:rPr lang="en-US" altLang="en-US" sz="2600" dirty="0" smtClean="0">
                <a:solidFill>
                  <a:srgbClr val="000000"/>
                </a:solidFill>
                <a:latin typeface="Times New Roman" panose="02020603050405020304" pitchFamily="18" charset="0"/>
                <a:cs typeface="Times New Roman" panose="02020603050405020304" pitchFamily="18" charset="0"/>
              </a:rPr>
              <a:t>÷ 4 = 5.</a:t>
            </a:r>
          </a:p>
          <a:p>
            <a:pPr eaLnBrk="0" fontAlgn="base" hangingPunct="0">
              <a:spcBef>
                <a:spcPct val="50000"/>
              </a:spcBef>
              <a:spcAft>
                <a:spcPct val="0"/>
              </a:spcAft>
            </a:pPr>
            <a:r>
              <a:rPr lang="en-US" altLang="en-US" sz="2600" dirty="0" smtClean="0">
                <a:solidFill>
                  <a:srgbClr val="000000"/>
                </a:solidFill>
                <a:latin typeface="Times New Roman" panose="02020603050405020304" pitchFamily="18" charset="0"/>
                <a:cs typeface="Times New Roman" panose="02020603050405020304" pitchFamily="18" charset="0"/>
              </a:rPr>
              <a:t>That means the boundaries are FIVE (5) standard deviations from the mean, so </a:t>
            </a:r>
            <a:r>
              <a:rPr lang="en-US" altLang="en-US" sz="2600" i="1" dirty="0" smtClean="0">
                <a:solidFill>
                  <a:srgbClr val="000000"/>
                </a:solidFill>
                <a:latin typeface="Times New Roman" panose="02020603050405020304" pitchFamily="18" charset="0"/>
                <a:cs typeface="Times New Roman" panose="02020603050405020304" pitchFamily="18" charset="0"/>
              </a:rPr>
              <a:t>k</a:t>
            </a:r>
            <a:r>
              <a:rPr lang="en-US" altLang="en-US" sz="2600" dirty="0" smtClean="0">
                <a:solidFill>
                  <a:srgbClr val="000000"/>
                </a:solidFill>
                <a:latin typeface="Times New Roman" panose="02020603050405020304" pitchFamily="18" charset="0"/>
                <a:cs typeface="Times New Roman" panose="02020603050405020304" pitchFamily="18" charset="0"/>
              </a:rPr>
              <a:t> = 5.</a:t>
            </a:r>
          </a:p>
          <a:p>
            <a:pPr eaLnBrk="0" fontAlgn="base" hangingPunct="0">
              <a:spcBef>
                <a:spcPct val="50000"/>
              </a:spcBef>
              <a:spcAft>
                <a:spcPct val="0"/>
              </a:spcAft>
            </a:pPr>
            <a:r>
              <a:rPr lang="en-US" altLang="en-US" sz="2600" dirty="0" smtClean="0">
                <a:solidFill>
                  <a:srgbClr val="000000"/>
                </a:solidFill>
                <a:latin typeface="Times New Roman" panose="02020603050405020304" pitchFamily="18" charset="0"/>
                <a:cs typeface="Times New Roman" panose="02020603050405020304" pitchFamily="18" charset="0"/>
              </a:rPr>
              <a:t>By Chebyshev’s Rule, the fraction of numbers between 40 and 80 is </a:t>
            </a:r>
            <a:endParaRPr lang="en-US" altLang="en-US" sz="2600" dirty="0" smtClean="0">
              <a:solidFill>
                <a:srgbClr val="000000"/>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p:cNvSpPr txBox="1"/>
              <p:nvPr/>
            </p:nvSpPr>
            <p:spPr>
              <a:xfrm>
                <a:off x="5383161" y="5431128"/>
                <a:ext cx="5263685" cy="8673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1−</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1</m:t>
                          </m:r>
                        </m:num>
                        <m:den>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𝑘</m:t>
                              </m:r>
                            </m:e>
                            <m:sup>
                              <m:r>
                                <a:rPr lang="en-US" sz="3000" b="0" i="1" smtClean="0">
                                  <a:latin typeface="Cambria Math" panose="02040503050406030204" pitchFamily="18" charset="0"/>
                                </a:rPr>
                                <m:t>2</m:t>
                              </m:r>
                            </m:sup>
                          </m:sSup>
                        </m:den>
                      </m:f>
                      <m:r>
                        <a:rPr lang="en-US" sz="3000" b="0" i="1" smtClean="0">
                          <a:latin typeface="Cambria Math" panose="02040503050406030204" pitchFamily="18" charset="0"/>
                        </a:rPr>
                        <m:t>=1−</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1</m:t>
                          </m:r>
                        </m:num>
                        <m:den>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5</m:t>
                              </m:r>
                            </m:e>
                            <m:sup>
                              <m:r>
                                <a:rPr lang="en-US" sz="3000" b="0" i="1" smtClean="0">
                                  <a:latin typeface="Cambria Math" panose="02040503050406030204" pitchFamily="18" charset="0"/>
                                </a:rPr>
                                <m:t>2</m:t>
                              </m:r>
                            </m:sup>
                          </m:sSup>
                        </m:den>
                      </m:f>
                      <m:r>
                        <a:rPr lang="en-US" sz="3000" b="0" i="1" smtClean="0">
                          <a:latin typeface="Cambria Math" panose="02040503050406030204" pitchFamily="18" charset="0"/>
                        </a:rPr>
                        <m:t>=1−</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1</m:t>
                          </m:r>
                        </m:num>
                        <m:den>
                          <m:r>
                            <a:rPr lang="en-US" sz="3000" b="0" i="1" smtClean="0">
                              <a:latin typeface="Cambria Math" panose="02040503050406030204" pitchFamily="18" charset="0"/>
                            </a:rPr>
                            <m:t>25</m:t>
                          </m:r>
                        </m:den>
                      </m:f>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24</m:t>
                          </m:r>
                        </m:num>
                        <m:den>
                          <m:r>
                            <a:rPr lang="en-US" sz="3000" b="0" i="1" smtClean="0">
                              <a:latin typeface="Cambria Math" panose="02040503050406030204" pitchFamily="18" charset="0"/>
                            </a:rPr>
                            <m:t>25</m:t>
                          </m:r>
                        </m:den>
                      </m:f>
                    </m:oMath>
                  </m:oMathPara>
                </a14:m>
                <a:endParaRPr lang="en-US" sz="3000" dirty="0"/>
              </a:p>
            </p:txBody>
          </p:sp>
        </mc:Choice>
        <mc:Fallback>
          <p:sp>
            <p:nvSpPr>
              <p:cNvPr id="3" name="TextBox 2"/>
              <p:cNvSpPr txBox="1">
                <a:spLocks noRot="1" noChangeAspect="1" noMove="1" noResize="1" noEditPoints="1" noAdjustHandles="1" noChangeArrowheads="1" noChangeShapeType="1" noTextEdit="1"/>
              </p:cNvSpPr>
              <p:nvPr/>
            </p:nvSpPr>
            <p:spPr>
              <a:xfrm>
                <a:off x="5383161" y="5431128"/>
                <a:ext cx="5263685" cy="86735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8088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147480" y="1303653"/>
            <a:ext cx="11842955"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2600" dirty="0" smtClean="0">
                <a:solidFill>
                  <a:srgbClr val="000000"/>
                </a:solidFill>
                <a:latin typeface="Times New Roman" panose="02020603050405020304" pitchFamily="18" charset="0"/>
              </a:rPr>
              <a:t>In a certain distribution where the mean is 70 with a standard deviation of 4, find the largest fraction of the numbers that could meet the following requirements:</a:t>
            </a:r>
          </a:p>
          <a:p>
            <a:pPr eaLnBrk="0" fontAlgn="base" hangingPunct="0">
              <a:spcBef>
                <a:spcPct val="50000"/>
              </a:spcBef>
              <a:spcAft>
                <a:spcPct val="0"/>
              </a:spcAft>
            </a:pPr>
            <a:r>
              <a:rPr lang="en-US" altLang="en-US" sz="2600" dirty="0" smtClean="0">
                <a:solidFill>
                  <a:srgbClr val="000000"/>
                </a:solidFill>
                <a:latin typeface="Times New Roman" panose="02020603050405020304" pitchFamily="18" charset="0"/>
              </a:rPr>
              <a:t>								</a:t>
            </a:r>
            <a:r>
              <a:rPr lang="en-US" altLang="en-US" sz="2600" u="sng" dirty="0" smtClean="0">
                <a:solidFill>
                  <a:srgbClr val="000000"/>
                </a:solidFill>
                <a:latin typeface="Times New Roman" panose="02020603050405020304" pitchFamily="18" charset="0"/>
              </a:rPr>
              <a:t>less than 50 or more than 90</a:t>
            </a:r>
          </a:p>
        </p:txBody>
      </p:sp>
      <p:sp>
        <p:nvSpPr>
          <p:cNvPr id="25604" name="Rectangle 5"/>
          <p:cNvSpPr>
            <a:spLocks noGrp="1" noChangeArrowheads="1"/>
          </p:cNvSpPr>
          <p:nvPr>
            <p:ph type="title"/>
          </p:nvPr>
        </p:nvSpPr>
        <p:spPr>
          <a:xfrm>
            <a:off x="552450" y="112714"/>
            <a:ext cx="10972800" cy="1143000"/>
          </a:xfrm>
        </p:spPr>
        <p:txBody>
          <a:bodyPr/>
          <a:lstStyle/>
          <a:p>
            <a:r>
              <a:rPr lang="en-US" altLang="en-US" dirty="0" smtClean="0"/>
              <a:t>Chebyshev’s </a:t>
            </a:r>
            <a:r>
              <a:rPr lang="en-US" altLang="en-US" dirty="0" smtClean="0"/>
              <a:t>Theorem - Example</a:t>
            </a:r>
            <a:endParaRPr lang="en-US" altLang="en-US" dirty="0" smtClean="0"/>
          </a:p>
        </p:txBody>
      </p:sp>
      <p:sp>
        <p:nvSpPr>
          <p:cNvPr id="6" name="Text Box 4"/>
          <p:cNvSpPr txBox="1">
            <a:spLocks noChangeArrowheads="1"/>
          </p:cNvSpPr>
          <p:nvPr/>
        </p:nvSpPr>
        <p:spPr bwMode="auto">
          <a:xfrm>
            <a:off x="147480" y="2186769"/>
            <a:ext cx="17160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400" dirty="0">
                <a:solidFill>
                  <a:srgbClr val="BC2C3A"/>
                </a:solidFill>
                <a:latin typeface="Times New Roman" panose="02020603050405020304" pitchFamily="18" charset="0"/>
              </a:rPr>
              <a:t>Solution</a:t>
            </a:r>
          </a:p>
        </p:txBody>
      </p:sp>
      <p:sp>
        <p:nvSpPr>
          <p:cNvPr id="10" name="Text Box 3"/>
          <p:cNvSpPr txBox="1">
            <a:spLocks noChangeArrowheads="1"/>
          </p:cNvSpPr>
          <p:nvPr/>
        </p:nvSpPr>
        <p:spPr bwMode="auto">
          <a:xfrm>
            <a:off x="147480" y="2811122"/>
            <a:ext cx="11842955"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2600" dirty="0" smtClean="0">
                <a:solidFill>
                  <a:srgbClr val="000000"/>
                </a:solidFill>
                <a:latin typeface="Times New Roman" panose="02020603050405020304" pitchFamily="18" charset="0"/>
              </a:rPr>
              <a:t>The distance from the mean (70) to either boundary is 70 – 50 = 90 – 70 = 20.</a:t>
            </a:r>
          </a:p>
          <a:p>
            <a:pPr eaLnBrk="0" fontAlgn="base" hangingPunct="0">
              <a:spcBef>
                <a:spcPct val="50000"/>
              </a:spcBef>
              <a:spcAft>
                <a:spcPct val="0"/>
              </a:spcAft>
            </a:pPr>
            <a:r>
              <a:rPr lang="en-US" altLang="en-US" sz="2600" dirty="0" smtClean="0">
                <a:solidFill>
                  <a:srgbClr val="000000"/>
                </a:solidFill>
                <a:latin typeface="Times New Roman" panose="02020603050405020304" pitchFamily="18" charset="0"/>
              </a:rPr>
              <a:t>Since the standard deviation is 4, then DIVIDE 20 by 4 to get </a:t>
            </a:r>
            <a:r>
              <a:rPr lang="en-US" altLang="en-US" sz="2600" i="1" dirty="0" smtClean="0">
                <a:solidFill>
                  <a:srgbClr val="000000"/>
                </a:solidFill>
                <a:latin typeface="Times New Roman" panose="02020603050405020304" pitchFamily="18" charset="0"/>
              </a:rPr>
              <a:t>k</a:t>
            </a:r>
            <a:r>
              <a:rPr lang="en-US" altLang="en-US" sz="2600" dirty="0" smtClean="0">
                <a:solidFill>
                  <a:srgbClr val="000000"/>
                </a:solidFill>
                <a:latin typeface="Times New Roman" panose="02020603050405020304" pitchFamily="18" charset="0"/>
              </a:rPr>
              <a:t>. So, </a:t>
            </a:r>
            <a:r>
              <a:rPr lang="en-US" altLang="en-US" sz="2600" i="1" dirty="0" smtClean="0">
                <a:solidFill>
                  <a:srgbClr val="000000"/>
                </a:solidFill>
                <a:latin typeface="Times New Roman" panose="02020603050405020304" pitchFamily="18" charset="0"/>
              </a:rPr>
              <a:t>k</a:t>
            </a:r>
            <a:r>
              <a:rPr lang="en-US" altLang="en-US" sz="2600" dirty="0" smtClean="0">
                <a:solidFill>
                  <a:srgbClr val="000000"/>
                </a:solidFill>
                <a:latin typeface="Times New Roman" panose="02020603050405020304" pitchFamily="18" charset="0"/>
              </a:rPr>
              <a:t> = 20 </a:t>
            </a:r>
            <a:r>
              <a:rPr lang="en-US" altLang="en-US" sz="2600" dirty="0" smtClean="0">
                <a:solidFill>
                  <a:srgbClr val="000000"/>
                </a:solidFill>
                <a:latin typeface="Times New Roman" panose="02020603050405020304" pitchFamily="18" charset="0"/>
                <a:cs typeface="Times New Roman" panose="02020603050405020304" pitchFamily="18" charset="0"/>
              </a:rPr>
              <a:t>÷ 4, or </a:t>
            </a:r>
            <a:r>
              <a:rPr lang="en-US" altLang="en-US" sz="2600" i="1" dirty="0" smtClean="0">
                <a:solidFill>
                  <a:srgbClr val="000000"/>
                </a:solidFill>
                <a:latin typeface="Times New Roman" panose="02020603050405020304" pitchFamily="18" charset="0"/>
                <a:cs typeface="Times New Roman" panose="02020603050405020304" pitchFamily="18" charset="0"/>
              </a:rPr>
              <a:t>k</a:t>
            </a:r>
            <a:r>
              <a:rPr lang="en-US" altLang="en-US" sz="2600" dirty="0" smtClean="0">
                <a:solidFill>
                  <a:srgbClr val="000000"/>
                </a:solidFill>
                <a:latin typeface="Times New Roman" panose="02020603050405020304" pitchFamily="18" charset="0"/>
                <a:cs typeface="Times New Roman" panose="02020603050405020304" pitchFamily="18" charset="0"/>
              </a:rPr>
              <a:t> = 5.</a:t>
            </a:r>
          </a:p>
          <a:p>
            <a:pPr eaLnBrk="0" fontAlgn="base" hangingPunct="0">
              <a:spcBef>
                <a:spcPct val="50000"/>
              </a:spcBef>
              <a:spcAft>
                <a:spcPct val="0"/>
              </a:spcAft>
            </a:pPr>
            <a:r>
              <a:rPr lang="en-US" altLang="en-US" sz="2600" dirty="0" smtClean="0">
                <a:solidFill>
                  <a:srgbClr val="000000"/>
                </a:solidFill>
                <a:latin typeface="Times New Roman" panose="02020603050405020304" pitchFamily="18" charset="0"/>
                <a:cs typeface="Times New Roman" panose="02020603050405020304" pitchFamily="18" charset="0"/>
              </a:rPr>
              <a:t>The fraction of numbers that are BETWEEN 50 and 90 would be:</a:t>
            </a:r>
          </a:p>
          <a:p>
            <a:pPr eaLnBrk="0" fontAlgn="base" hangingPunct="0">
              <a:spcBef>
                <a:spcPct val="50000"/>
              </a:spcBef>
              <a:spcAft>
                <a:spcPct val="0"/>
              </a:spcAft>
            </a:pPr>
            <a:endParaRPr lang="en-US" altLang="en-US" sz="2600" dirty="0">
              <a:solidFill>
                <a:srgbClr val="000000"/>
              </a:solidFill>
              <a:latin typeface="Times New Roman" panose="02020603050405020304" pitchFamily="18" charset="0"/>
              <a:cs typeface="Times New Roman" panose="02020603050405020304" pitchFamily="18" charset="0"/>
            </a:endParaRPr>
          </a:p>
          <a:p>
            <a:pPr eaLnBrk="0" fontAlgn="base" hangingPunct="0">
              <a:spcBef>
                <a:spcPct val="50000"/>
              </a:spcBef>
              <a:spcAft>
                <a:spcPct val="0"/>
              </a:spcAft>
            </a:pPr>
            <a:r>
              <a:rPr lang="en-US" altLang="en-US" sz="2600" dirty="0" smtClean="0">
                <a:solidFill>
                  <a:srgbClr val="000000"/>
                </a:solidFill>
                <a:latin typeface="Times New Roman" panose="02020603050405020304" pitchFamily="18" charset="0"/>
                <a:cs typeface="Times New Roman" panose="02020603050405020304" pitchFamily="18" charset="0"/>
              </a:rPr>
              <a:t>So the fraction of numbers for this problem (less than 50 or more than 90) would be what is LEFT OVER from 1, or what is </a:t>
            </a:r>
            <a:r>
              <a:rPr lang="en-US" altLang="en-US" sz="2600" u="sng" dirty="0" smtClean="0">
                <a:solidFill>
                  <a:srgbClr val="000000"/>
                </a:solidFill>
                <a:latin typeface="Times New Roman" panose="02020603050405020304" pitchFamily="18" charset="0"/>
                <a:cs typeface="Times New Roman" panose="02020603050405020304" pitchFamily="18" charset="0"/>
              </a:rPr>
              <a:t>NOT</a:t>
            </a:r>
            <a:r>
              <a:rPr lang="en-US" altLang="en-US" sz="2600" dirty="0" smtClean="0">
                <a:solidFill>
                  <a:srgbClr val="000000"/>
                </a:solidFill>
                <a:latin typeface="Times New Roman" panose="02020603050405020304" pitchFamily="18" charset="0"/>
                <a:cs typeface="Times New Roman" panose="02020603050405020304" pitchFamily="18" charset="0"/>
              </a:rPr>
              <a:t> between 50 and 90:  </a:t>
            </a:r>
          </a:p>
          <a:p>
            <a:pPr eaLnBrk="0" fontAlgn="base" hangingPunct="0">
              <a:spcBef>
                <a:spcPct val="50000"/>
              </a:spcBef>
              <a:spcAft>
                <a:spcPct val="0"/>
              </a:spcAft>
            </a:pPr>
            <a:endParaRPr lang="en-US" altLang="en-US" sz="2600" dirty="0" smtClean="0">
              <a:solidFill>
                <a:srgbClr val="000000"/>
              </a:solidFill>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p:cNvSpPr txBox="1"/>
              <p:nvPr/>
            </p:nvSpPr>
            <p:spPr>
              <a:xfrm>
                <a:off x="7388941" y="4410274"/>
                <a:ext cx="4559646" cy="7517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1−</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𝑘</m:t>
                              </m:r>
                            </m:e>
                            <m:sup>
                              <m:r>
                                <a:rPr lang="en-US" sz="2600" b="0" i="1" smtClean="0">
                                  <a:latin typeface="Cambria Math" panose="02040503050406030204" pitchFamily="18" charset="0"/>
                                </a:rPr>
                                <m:t>2</m:t>
                              </m:r>
                            </m:sup>
                          </m:sSup>
                        </m:den>
                      </m:f>
                      <m:r>
                        <a:rPr lang="en-US" sz="2600" b="0" i="1" smtClean="0">
                          <a:latin typeface="Cambria Math" panose="02040503050406030204" pitchFamily="18" charset="0"/>
                        </a:rPr>
                        <m:t>=1−</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5</m:t>
                              </m:r>
                            </m:e>
                            <m:sup>
                              <m:r>
                                <a:rPr lang="en-US" sz="2600" b="0" i="1" smtClean="0">
                                  <a:latin typeface="Cambria Math" panose="02040503050406030204" pitchFamily="18" charset="0"/>
                                </a:rPr>
                                <m:t>2</m:t>
                              </m:r>
                            </m:sup>
                          </m:sSup>
                        </m:den>
                      </m:f>
                      <m:r>
                        <a:rPr lang="en-US" sz="2600" b="0" i="1" smtClean="0">
                          <a:latin typeface="Cambria Math" panose="02040503050406030204" pitchFamily="18" charset="0"/>
                        </a:rPr>
                        <m:t>=1−</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25</m:t>
                          </m:r>
                        </m:den>
                      </m:f>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24</m:t>
                          </m:r>
                        </m:num>
                        <m:den>
                          <m:r>
                            <a:rPr lang="en-US" sz="2600" b="0" i="1" smtClean="0">
                              <a:latin typeface="Cambria Math" panose="02040503050406030204" pitchFamily="18" charset="0"/>
                            </a:rPr>
                            <m:t>25</m:t>
                          </m:r>
                        </m:den>
                      </m:f>
                    </m:oMath>
                  </m:oMathPara>
                </a14:m>
                <a:endParaRPr lang="en-US" sz="2600" dirty="0"/>
              </a:p>
            </p:txBody>
          </p:sp>
        </mc:Choice>
        <mc:Fallback>
          <p:sp>
            <p:nvSpPr>
              <p:cNvPr id="3" name="TextBox 2"/>
              <p:cNvSpPr txBox="1">
                <a:spLocks noRot="1" noChangeAspect="1" noMove="1" noResize="1" noEditPoints="1" noAdjustHandles="1" noChangeArrowheads="1" noChangeShapeType="1" noTextEdit="1"/>
              </p:cNvSpPr>
              <p:nvPr/>
            </p:nvSpPr>
            <p:spPr>
              <a:xfrm>
                <a:off x="7388941" y="4410274"/>
                <a:ext cx="4559646" cy="75174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9689811" y="5645876"/>
                <a:ext cx="1835439" cy="7517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1−</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24</m:t>
                          </m:r>
                        </m:num>
                        <m:den>
                          <m:r>
                            <a:rPr lang="en-US" sz="2600" b="0" i="1" smtClean="0">
                              <a:latin typeface="Cambria Math" panose="02040503050406030204" pitchFamily="18" charset="0"/>
                            </a:rPr>
                            <m:t>25</m:t>
                          </m:r>
                        </m:den>
                      </m:f>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25</m:t>
                          </m:r>
                        </m:den>
                      </m:f>
                    </m:oMath>
                  </m:oMathPara>
                </a14:m>
                <a:endParaRPr lang="en-US" sz="2600" dirty="0"/>
              </a:p>
            </p:txBody>
          </p:sp>
        </mc:Choice>
        <mc:Fallback>
          <p:sp>
            <p:nvSpPr>
              <p:cNvPr id="7" name="TextBox 6"/>
              <p:cNvSpPr txBox="1">
                <a:spLocks noRot="1" noChangeAspect="1" noMove="1" noResize="1" noEditPoints="1" noAdjustHandles="1" noChangeArrowheads="1" noChangeShapeType="1" noTextEdit="1"/>
              </p:cNvSpPr>
              <p:nvPr/>
            </p:nvSpPr>
            <p:spPr>
              <a:xfrm>
                <a:off x="9689811" y="5645876"/>
                <a:ext cx="1835439" cy="75174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5965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828800" y="1308100"/>
            <a:ext cx="85344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For any set of data, the </a:t>
            </a:r>
            <a:r>
              <a:rPr lang="en-US" altLang="en-US" sz="3000" b="1" dirty="0">
                <a:solidFill>
                  <a:srgbClr val="000000"/>
                </a:solidFill>
                <a:latin typeface="Times New Roman" panose="02020603050405020304" pitchFamily="18" charset="0"/>
              </a:rPr>
              <a:t>range </a:t>
            </a:r>
            <a:r>
              <a:rPr lang="en-US" altLang="en-US" sz="3000" dirty="0">
                <a:solidFill>
                  <a:srgbClr val="000000"/>
                </a:solidFill>
                <a:latin typeface="Times New Roman" panose="02020603050405020304" pitchFamily="18" charset="0"/>
              </a:rPr>
              <a:t>of the set is given by</a:t>
            </a:r>
          </a:p>
          <a:p>
            <a:pPr eaLnBrk="0" fontAlgn="base" hangingPunct="0">
              <a:spcBef>
                <a:spcPct val="50000"/>
              </a:spcBef>
              <a:spcAft>
                <a:spcPct val="0"/>
              </a:spcAft>
            </a:pPr>
            <a:r>
              <a:rPr lang="en-US" altLang="en-US" sz="3000" b="1" dirty="0">
                <a:solidFill>
                  <a:srgbClr val="000000"/>
                </a:solidFill>
                <a:latin typeface="Times New Roman" panose="02020603050405020304" pitchFamily="18" charset="0"/>
              </a:rPr>
              <a:t>Range = (greatest value in set) – (least value in set).</a:t>
            </a:r>
            <a:r>
              <a:rPr lang="en-US" altLang="en-US" sz="2800" b="1" dirty="0">
                <a:solidFill>
                  <a:srgbClr val="000000"/>
                </a:solidFill>
                <a:latin typeface="Times New Roman" panose="02020603050405020304" pitchFamily="18" charset="0"/>
              </a:rPr>
              <a:t> </a:t>
            </a:r>
          </a:p>
        </p:txBody>
      </p:sp>
      <p:sp>
        <p:nvSpPr>
          <p:cNvPr id="13315" name="Rectangle 4"/>
          <p:cNvSpPr>
            <a:spLocks noGrp="1" noChangeArrowheads="1"/>
          </p:cNvSpPr>
          <p:nvPr>
            <p:ph type="title"/>
          </p:nvPr>
        </p:nvSpPr>
        <p:spPr/>
        <p:txBody>
          <a:bodyPr/>
          <a:lstStyle/>
          <a:p>
            <a:r>
              <a:rPr lang="en-US" altLang="en-US" smtClean="0"/>
              <a:t>Range</a:t>
            </a:r>
          </a:p>
        </p:txBody>
      </p:sp>
      <p:sp>
        <p:nvSpPr>
          <p:cNvPr id="4" name="Text Box 27"/>
          <p:cNvSpPr txBox="1">
            <a:spLocks noChangeArrowheads="1"/>
          </p:cNvSpPr>
          <p:nvPr/>
        </p:nvSpPr>
        <p:spPr bwMode="auto">
          <a:xfrm>
            <a:off x="1828800" y="2679700"/>
            <a:ext cx="769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The two sets below have the same mean and median </a:t>
            </a:r>
            <a:r>
              <a:rPr lang="en-US" altLang="en-US" sz="3000" dirty="0" smtClean="0">
                <a:solidFill>
                  <a:srgbClr val="000000"/>
                </a:solidFill>
                <a:latin typeface="Times New Roman" panose="02020603050405020304" pitchFamily="18" charset="0"/>
              </a:rPr>
              <a:t>(___).  </a:t>
            </a:r>
            <a:r>
              <a:rPr lang="en-US" altLang="en-US" sz="3000" dirty="0">
                <a:solidFill>
                  <a:srgbClr val="000000"/>
                </a:solidFill>
                <a:latin typeface="Times New Roman" panose="02020603050405020304" pitchFamily="18" charset="0"/>
              </a:rPr>
              <a:t>Find the range of each set.</a:t>
            </a:r>
          </a:p>
        </p:txBody>
      </p:sp>
      <p:cxnSp>
        <p:nvCxnSpPr>
          <p:cNvPr id="5" name="Straight Connector 4"/>
          <p:cNvCxnSpPr/>
          <p:nvPr/>
        </p:nvCxnSpPr>
        <p:spPr>
          <a:xfrm>
            <a:off x="-76200" y="2551907"/>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graphicFrame>
        <p:nvGraphicFramePr>
          <p:cNvPr id="6" name="Group 4"/>
          <p:cNvGraphicFramePr>
            <a:graphicFrameLocks noGrp="1"/>
          </p:cNvGraphicFramePr>
          <p:nvPr>
            <p:extLst>
              <p:ext uri="{D42A27DB-BD31-4B8C-83A1-F6EECF244321}">
                <p14:modId xmlns:p14="http://schemas.microsoft.com/office/powerpoint/2010/main" val="2988338923"/>
              </p:ext>
            </p:extLst>
          </p:nvPr>
        </p:nvGraphicFramePr>
        <p:xfrm>
          <a:off x="6019800" y="3771503"/>
          <a:ext cx="4114800" cy="1143000"/>
        </p:xfrm>
        <a:graphic>
          <a:graphicData uri="http://schemas.openxmlformats.org/drawingml/2006/table">
            <a:tbl>
              <a:tblPr/>
              <a:tblGrid>
                <a:gridCol w="144303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gridCol w="541337">
                  <a:extLst>
                    <a:ext uri="{9D8B030D-6E8A-4147-A177-3AD203B41FA5}">
                      <a16:colId xmlns:a16="http://schemas.microsoft.com/office/drawing/2014/main" val="20003"/>
                    </a:ext>
                  </a:extLst>
                </a:gridCol>
                <a:gridCol w="541338">
                  <a:extLst>
                    <a:ext uri="{9D8B030D-6E8A-4147-A177-3AD203B41FA5}">
                      <a16:colId xmlns:a16="http://schemas.microsoft.com/office/drawing/2014/main" val="20004"/>
                    </a:ext>
                  </a:extLst>
                </a:gridCol>
                <a:gridCol w="541337">
                  <a:extLst>
                    <a:ext uri="{9D8B030D-6E8A-4147-A177-3AD203B41FA5}">
                      <a16:colId xmlns:a16="http://schemas.microsoft.com/office/drawing/2014/main" val="20005"/>
                    </a:ext>
                  </a:extLst>
                </a:gridCol>
              </a:tblGrid>
              <a:tr h="588962">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Set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Set 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Text Box 3"/>
          <p:cNvSpPr txBox="1">
            <a:spLocks noChangeArrowheads="1"/>
          </p:cNvSpPr>
          <p:nvPr/>
        </p:nvSpPr>
        <p:spPr bwMode="auto">
          <a:xfrm>
            <a:off x="1331913" y="4449763"/>
            <a:ext cx="16589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400" dirty="0">
                <a:solidFill>
                  <a:srgbClr val="BC2C3A"/>
                </a:solidFill>
                <a:latin typeface="Times New Roman" panose="02020603050405020304" pitchFamily="18" charset="0"/>
              </a:rPr>
              <a:t>Solution</a:t>
            </a:r>
          </a:p>
        </p:txBody>
      </p:sp>
      <p:sp>
        <p:nvSpPr>
          <p:cNvPr id="8" name="Text Box 28"/>
          <p:cNvSpPr txBox="1">
            <a:spLocks noChangeArrowheads="1"/>
          </p:cNvSpPr>
          <p:nvPr/>
        </p:nvSpPr>
        <p:spPr bwMode="auto">
          <a:xfrm>
            <a:off x="1331913" y="4999832"/>
            <a:ext cx="6172200"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Range of Set A: </a:t>
            </a:r>
            <a:r>
              <a:rPr lang="en-US" altLang="en-US" sz="3000" dirty="0" smtClean="0">
                <a:solidFill>
                  <a:srgbClr val="000000"/>
                </a:solidFill>
                <a:latin typeface="Times New Roman" panose="02020603050405020304" pitchFamily="18" charset="0"/>
              </a:rPr>
              <a:t>___ </a:t>
            </a:r>
            <a:r>
              <a:rPr lang="en-US" altLang="en-US" sz="3000" dirty="0">
                <a:solidFill>
                  <a:srgbClr val="000000"/>
                </a:solidFill>
                <a:latin typeface="Times New Roman" panose="02020603050405020304" pitchFamily="18" charset="0"/>
              </a:rPr>
              <a:t>– </a:t>
            </a:r>
            <a:r>
              <a:rPr lang="en-US" altLang="en-US" sz="3000" dirty="0" smtClean="0">
                <a:solidFill>
                  <a:srgbClr val="000000"/>
                </a:solidFill>
                <a:latin typeface="Times New Roman" panose="02020603050405020304" pitchFamily="18" charset="0"/>
              </a:rPr>
              <a:t>___= ___.</a:t>
            </a:r>
            <a:endParaRPr lang="en-US" altLang="en-US" sz="3000" dirty="0">
              <a:solidFill>
                <a:srgbClr val="000000"/>
              </a:solidFill>
              <a:latin typeface="Times New Roman" panose="02020603050405020304" pitchFamily="18" charset="0"/>
            </a:endParaRPr>
          </a:p>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Range of Set B: </a:t>
            </a:r>
            <a:r>
              <a:rPr lang="en-US" altLang="en-US" sz="3000" dirty="0" smtClean="0">
                <a:solidFill>
                  <a:srgbClr val="000000"/>
                </a:solidFill>
                <a:latin typeface="Times New Roman" panose="02020603050405020304" pitchFamily="18" charset="0"/>
              </a:rPr>
              <a:t>___ </a:t>
            </a:r>
            <a:r>
              <a:rPr lang="en-US" altLang="en-US" sz="3000" dirty="0">
                <a:solidFill>
                  <a:srgbClr val="000000"/>
                </a:solidFill>
                <a:latin typeface="Times New Roman" panose="02020603050405020304" pitchFamily="18" charset="0"/>
              </a:rPr>
              <a:t>– </a:t>
            </a:r>
            <a:r>
              <a:rPr lang="en-US" altLang="en-US" sz="3000" dirty="0" smtClean="0">
                <a:solidFill>
                  <a:srgbClr val="000000"/>
                </a:solidFill>
                <a:latin typeface="Times New Roman" panose="02020603050405020304" pitchFamily="18" charset="0"/>
              </a:rPr>
              <a:t>___ </a:t>
            </a:r>
            <a:r>
              <a:rPr lang="en-US" altLang="en-US" sz="3000" dirty="0">
                <a:solidFill>
                  <a:srgbClr val="000000"/>
                </a:solidFill>
                <a:latin typeface="Times New Roman" panose="02020603050405020304" pitchFamily="18" charset="0"/>
              </a:rPr>
              <a:t>= </a:t>
            </a:r>
            <a:r>
              <a:rPr lang="en-US" altLang="en-US" sz="3000" dirty="0" smtClean="0">
                <a:solidFill>
                  <a:srgbClr val="000000"/>
                </a:solidFill>
                <a:latin typeface="Times New Roman" panose="02020603050405020304" pitchFamily="18" charset="0"/>
              </a:rPr>
              <a:t>___. </a:t>
            </a:r>
            <a:endParaRPr lang="en-US" altLang="en-US" sz="3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458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295400" y="1598614"/>
            <a:ext cx="973454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One of the most useful measures of dispersion, the </a:t>
            </a:r>
            <a:r>
              <a:rPr lang="en-US" altLang="en-US" sz="3000" b="1" i="1" dirty="0">
                <a:solidFill>
                  <a:srgbClr val="000000"/>
                </a:solidFill>
                <a:latin typeface="Times New Roman" panose="02020603050405020304" pitchFamily="18" charset="0"/>
              </a:rPr>
              <a:t>standard deviation</a:t>
            </a:r>
            <a:r>
              <a:rPr lang="en-US" altLang="en-US" sz="3000" dirty="0">
                <a:solidFill>
                  <a:srgbClr val="000000"/>
                </a:solidFill>
                <a:latin typeface="Times New Roman" panose="02020603050405020304" pitchFamily="18" charset="0"/>
              </a:rPr>
              <a:t>, is based on </a:t>
            </a:r>
            <a:r>
              <a:rPr lang="en-US" altLang="en-US" sz="3000" i="1" dirty="0">
                <a:solidFill>
                  <a:srgbClr val="000000"/>
                </a:solidFill>
                <a:latin typeface="Times New Roman" panose="02020603050405020304" pitchFamily="18" charset="0"/>
              </a:rPr>
              <a:t>deviations from the mean </a:t>
            </a:r>
            <a:r>
              <a:rPr lang="en-US" altLang="en-US" sz="3000" dirty="0">
                <a:solidFill>
                  <a:srgbClr val="000000"/>
                </a:solidFill>
                <a:latin typeface="Times New Roman" panose="02020603050405020304" pitchFamily="18" charset="0"/>
              </a:rPr>
              <a:t>of the data.</a:t>
            </a:r>
          </a:p>
        </p:txBody>
      </p:sp>
      <p:sp>
        <p:nvSpPr>
          <p:cNvPr id="15363" name="Rectangle 4"/>
          <p:cNvSpPr>
            <a:spLocks noGrp="1" noChangeArrowheads="1"/>
          </p:cNvSpPr>
          <p:nvPr>
            <p:ph type="title"/>
          </p:nvPr>
        </p:nvSpPr>
        <p:spPr/>
        <p:txBody>
          <a:bodyPr/>
          <a:lstStyle/>
          <a:p>
            <a:r>
              <a:rPr lang="en-US" altLang="en-US" smtClean="0"/>
              <a:t>Standard Deviation</a:t>
            </a:r>
          </a:p>
        </p:txBody>
      </p:sp>
      <p:cxnSp>
        <p:nvCxnSpPr>
          <p:cNvPr id="4" name="Straight Connector 3"/>
          <p:cNvCxnSpPr/>
          <p:nvPr/>
        </p:nvCxnSpPr>
        <p:spPr>
          <a:xfrm>
            <a:off x="-76200" y="2551907"/>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 Box 27"/>
          <p:cNvSpPr txBox="1">
            <a:spLocks noChangeArrowheads="1"/>
          </p:cNvSpPr>
          <p:nvPr/>
        </p:nvSpPr>
        <p:spPr bwMode="auto">
          <a:xfrm>
            <a:off x="1528763" y="2561095"/>
            <a:ext cx="769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Find the deviations from the mean for all data values of the sample 1, 2, 8, 11, 13.</a:t>
            </a:r>
          </a:p>
        </p:txBody>
      </p:sp>
      <p:sp>
        <p:nvSpPr>
          <p:cNvPr id="6" name="Text Box 3"/>
          <p:cNvSpPr txBox="1">
            <a:spLocks noChangeArrowheads="1"/>
          </p:cNvSpPr>
          <p:nvPr/>
        </p:nvSpPr>
        <p:spPr bwMode="auto">
          <a:xfrm>
            <a:off x="1979613" y="3400425"/>
            <a:ext cx="472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400">
                <a:solidFill>
                  <a:srgbClr val="BC2C3A"/>
                </a:solidFill>
                <a:latin typeface="Times New Roman" panose="02020603050405020304" pitchFamily="18" charset="0"/>
              </a:rPr>
              <a:t>Solution</a:t>
            </a:r>
          </a:p>
        </p:txBody>
      </p:sp>
      <p:graphicFrame>
        <p:nvGraphicFramePr>
          <p:cNvPr id="7" name="Group 4"/>
          <p:cNvGraphicFramePr>
            <a:graphicFrameLocks noGrp="1"/>
          </p:cNvGraphicFramePr>
          <p:nvPr>
            <p:extLst>
              <p:ext uri="{D42A27DB-BD31-4B8C-83A1-F6EECF244321}">
                <p14:modId xmlns:p14="http://schemas.microsoft.com/office/powerpoint/2010/main" val="4048441090"/>
              </p:ext>
            </p:extLst>
          </p:nvPr>
        </p:nvGraphicFramePr>
        <p:xfrm>
          <a:off x="2293938" y="4640263"/>
          <a:ext cx="5334000" cy="1066800"/>
        </p:xfrm>
        <a:graphic>
          <a:graphicData uri="http://schemas.openxmlformats.org/drawingml/2006/table">
            <a:tbl>
              <a:tblPr/>
              <a:tblGrid>
                <a:gridCol w="187007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701675">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gridCol w="701675">
                  <a:extLst>
                    <a:ext uri="{9D8B030D-6E8A-4147-A177-3AD203B41FA5}">
                      <a16:colId xmlns:a16="http://schemas.microsoft.com/office/drawing/2014/main" val="20004"/>
                    </a:ext>
                  </a:extLst>
                </a:gridCol>
                <a:gridCol w="701675">
                  <a:extLst>
                    <a:ext uri="{9D8B030D-6E8A-4147-A177-3AD203B41FA5}">
                      <a16:colId xmlns:a16="http://schemas.microsoft.com/office/drawing/2014/main" val="20005"/>
                    </a:ext>
                  </a:extLst>
                </a:gridCol>
              </a:tblGrid>
              <a:tr h="517525">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Data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Deviation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Text Box 28"/>
          <p:cNvSpPr txBox="1">
            <a:spLocks noChangeArrowheads="1"/>
          </p:cNvSpPr>
          <p:nvPr/>
        </p:nvSpPr>
        <p:spPr bwMode="auto">
          <a:xfrm>
            <a:off x="1047750" y="3981451"/>
            <a:ext cx="108013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The mean is </a:t>
            </a:r>
            <a:r>
              <a:rPr lang="en-US" altLang="en-US" sz="3000" dirty="0" smtClean="0">
                <a:solidFill>
                  <a:srgbClr val="000000"/>
                </a:solidFill>
                <a:latin typeface="Times New Roman" panose="02020603050405020304" pitchFamily="18" charset="0"/>
              </a:rPr>
              <a:t>____.  </a:t>
            </a:r>
            <a:r>
              <a:rPr lang="en-US" altLang="en-US" sz="3000" dirty="0">
                <a:solidFill>
                  <a:srgbClr val="000000"/>
                </a:solidFill>
                <a:latin typeface="Times New Roman" panose="02020603050405020304" pitchFamily="18" charset="0"/>
              </a:rPr>
              <a:t>Subtract to find </a:t>
            </a:r>
            <a:r>
              <a:rPr lang="en-US" altLang="en-US" sz="3000" dirty="0" smtClean="0">
                <a:solidFill>
                  <a:srgbClr val="000000"/>
                </a:solidFill>
                <a:latin typeface="Times New Roman" panose="02020603050405020304" pitchFamily="18" charset="0"/>
              </a:rPr>
              <a:t>deviation (data value – mean)</a:t>
            </a:r>
            <a:endParaRPr lang="en-US" altLang="en-US" sz="3000" dirty="0">
              <a:solidFill>
                <a:srgbClr val="000000"/>
              </a:solidFill>
              <a:latin typeface="Times New Roman" panose="02020603050405020304" pitchFamily="18" charset="0"/>
            </a:endParaRPr>
          </a:p>
        </p:txBody>
      </p:sp>
      <p:sp>
        <p:nvSpPr>
          <p:cNvPr id="9" name="Text Box 29"/>
          <p:cNvSpPr txBox="1">
            <a:spLocks noChangeArrowheads="1"/>
          </p:cNvSpPr>
          <p:nvPr/>
        </p:nvSpPr>
        <p:spPr bwMode="auto">
          <a:xfrm>
            <a:off x="1979612" y="5800726"/>
            <a:ext cx="77739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i="1" dirty="0">
                <a:solidFill>
                  <a:srgbClr val="000000"/>
                </a:solidFill>
                <a:latin typeface="Times New Roman" panose="02020603050405020304" pitchFamily="18" charset="0"/>
              </a:rPr>
              <a:t>The sum of the deviations for a set is always </a:t>
            </a:r>
            <a:r>
              <a:rPr lang="en-US" altLang="en-US" sz="3000" i="1" dirty="0" smtClean="0">
                <a:solidFill>
                  <a:srgbClr val="000000"/>
                </a:solidFill>
                <a:latin typeface="Times New Roman" panose="02020603050405020304" pitchFamily="18" charset="0"/>
              </a:rPr>
              <a:t>___.</a:t>
            </a:r>
            <a:endParaRPr lang="en-US" altLang="en-US" sz="3000" i="1" dirty="0">
              <a:solidFill>
                <a:srgbClr val="000000"/>
              </a:solidFill>
              <a:latin typeface="Times New Roman" panose="02020603050405020304" pitchFamily="18" charset="0"/>
            </a:endParaRPr>
          </a:p>
        </p:txBody>
      </p:sp>
      <p:sp>
        <p:nvSpPr>
          <p:cNvPr id="10" name="Oval 30"/>
          <p:cNvSpPr>
            <a:spLocks noChangeArrowheads="1"/>
          </p:cNvSpPr>
          <p:nvPr/>
        </p:nvSpPr>
        <p:spPr bwMode="auto">
          <a:xfrm>
            <a:off x="6781800" y="5124450"/>
            <a:ext cx="914400" cy="609600"/>
          </a:xfrm>
          <a:prstGeom prst="ellipse">
            <a:avLst/>
          </a:prstGeom>
          <a:noFill/>
          <a:ln w="25400">
            <a:solidFill>
              <a:srgbClr val="BC2C3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endParaRPr lang="en-US" altLang="en-US">
              <a:solidFill>
                <a:srgbClr val="000000"/>
              </a:solidFill>
            </a:endParaRPr>
          </a:p>
        </p:txBody>
      </p:sp>
      <p:sp>
        <p:nvSpPr>
          <p:cNvPr id="11" name="Line 31"/>
          <p:cNvSpPr>
            <a:spLocks noChangeShapeType="1"/>
          </p:cNvSpPr>
          <p:nvPr/>
        </p:nvSpPr>
        <p:spPr bwMode="auto">
          <a:xfrm flipH="1">
            <a:off x="7696200" y="5124450"/>
            <a:ext cx="685800" cy="152400"/>
          </a:xfrm>
          <a:prstGeom prst="line">
            <a:avLst/>
          </a:prstGeom>
          <a:noFill/>
          <a:ln w="25400">
            <a:solidFill>
              <a:srgbClr val="BC2C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a:solidFill>
                <a:srgbClr val="000000"/>
              </a:solidFill>
              <a:latin typeface="Arial" panose="020B0604020202020204" pitchFamily="34" charset="0"/>
            </a:endParaRPr>
          </a:p>
        </p:txBody>
      </p:sp>
      <p:sp>
        <p:nvSpPr>
          <p:cNvPr id="12" name="Text Box 32"/>
          <p:cNvSpPr txBox="1">
            <a:spLocks noChangeArrowheads="1"/>
          </p:cNvSpPr>
          <p:nvPr/>
        </p:nvSpPr>
        <p:spPr bwMode="auto">
          <a:xfrm>
            <a:off x="8305799" y="4743451"/>
            <a:ext cx="27241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2800" dirty="0" smtClean="0">
                <a:solidFill>
                  <a:srgbClr val="000000"/>
                </a:solidFill>
                <a:latin typeface="Times New Roman" panose="02020603050405020304" pitchFamily="18" charset="0"/>
              </a:rPr>
              <a:t>___ </a:t>
            </a:r>
            <a:r>
              <a:rPr lang="en-US" altLang="en-US" sz="2800" dirty="0">
                <a:solidFill>
                  <a:srgbClr val="000000"/>
                </a:solidFill>
                <a:latin typeface="Times New Roman" panose="02020603050405020304" pitchFamily="18" charset="0"/>
              </a:rPr>
              <a:t>– </a:t>
            </a:r>
            <a:r>
              <a:rPr lang="en-US" altLang="en-US" sz="2800" dirty="0" smtClean="0">
                <a:solidFill>
                  <a:srgbClr val="000000"/>
                </a:solidFill>
                <a:latin typeface="Times New Roman" panose="02020603050405020304" pitchFamily="18" charset="0"/>
              </a:rPr>
              <a:t>___ </a:t>
            </a:r>
            <a:r>
              <a:rPr lang="en-US" altLang="en-US" sz="2800" dirty="0">
                <a:solidFill>
                  <a:srgbClr val="000000"/>
                </a:solidFill>
                <a:latin typeface="Times New Roman" panose="02020603050405020304" pitchFamily="18" charset="0"/>
              </a:rPr>
              <a:t>= </a:t>
            </a:r>
            <a:r>
              <a:rPr lang="en-US" altLang="en-US" sz="2800" dirty="0" smtClean="0">
                <a:solidFill>
                  <a:srgbClr val="000000"/>
                </a:solidFill>
                <a:latin typeface="Times New Roman" panose="02020603050405020304" pitchFamily="18" charset="0"/>
              </a:rPr>
              <a:t>___</a:t>
            </a:r>
            <a:endParaRPr lang="en-US" altLang="en-US" sz="2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09544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animBg="1"/>
      <p:bldP spid="11"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209675" y="1598614"/>
            <a:ext cx="94869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The </a:t>
            </a:r>
            <a:r>
              <a:rPr lang="en-US" altLang="en-US" sz="3000" b="1" dirty="0">
                <a:solidFill>
                  <a:srgbClr val="000000"/>
                </a:solidFill>
                <a:latin typeface="Times New Roman" panose="02020603050405020304" pitchFamily="18" charset="0"/>
              </a:rPr>
              <a:t>variance</a:t>
            </a:r>
            <a:r>
              <a:rPr lang="en-US" altLang="en-US" sz="3000" dirty="0">
                <a:solidFill>
                  <a:srgbClr val="000000"/>
                </a:solidFill>
                <a:latin typeface="Times New Roman" panose="02020603050405020304" pitchFamily="18" charset="0"/>
              </a:rPr>
              <a:t> is found by summing the squares of the deviations and dividing that sum by </a:t>
            </a:r>
            <a:r>
              <a:rPr lang="en-US" altLang="en-US" sz="3000" i="1" dirty="0">
                <a:solidFill>
                  <a:srgbClr val="000000"/>
                </a:solidFill>
                <a:latin typeface="Times New Roman" panose="02020603050405020304" pitchFamily="18" charset="0"/>
              </a:rPr>
              <a:t>n</a:t>
            </a:r>
            <a:r>
              <a:rPr lang="en-US" altLang="en-US" sz="3000" dirty="0">
                <a:solidFill>
                  <a:srgbClr val="000000"/>
                </a:solidFill>
                <a:latin typeface="Times New Roman" panose="02020603050405020304" pitchFamily="18" charset="0"/>
              </a:rPr>
              <a:t> – 1 (since it is a sample instead of a population). </a:t>
            </a:r>
            <a:endParaRPr lang="en-US" altLang="en-US" sz="3000" dirty="0" smtClean="0">
              <a:solidFill>
                <a:srgbClr val="000000"/>
              </a:solidFill>
              <a:latin typeface="Times New Roman" panose="02020603050405020304" pitchFamily="18" charset="0"/>
            </a:endParaRPr>
          </a:p>
          <a:p>
            <a:pPr eaLnBrk="0" fontAlgn="base" hangingPunct="0">
              <a:spcBef>
                <a:spcPct val="50000"/>
              </a:spcBef>
              <a:spcAft>
                <a:spcPct val="0"/>
              </a:spcAft>
            </a:pPr>
            <a:r>
              <a:rPr lang="en-US" altLang="en-US" sz="3000" dirty="0" smtClean="0">
                <a:solidFill>
                  <a:srgbClr val="000000"/>
                </a:solidFill>
                <a:latin typeface="Times New Roman" panose="02020603050405020304" pitchFamily="18" charset="0"/>
              </a:rPr>
              <a:t>The </a:t>
            </a:r>
            <a:r>
              <a:rPr lang="en-US" altLang="en-US" sz="3000" dirty="0">
                <a:solidFill>
                  <a:srgbClr val="000000"/>
                </a:solidFill>
                <a:latin typeface="Times New Roman" panose="02020603050405020304" pitchFamily="18" charset="0"/>
              </a:rPr>
              <a:t>square root of the variance gives a kind of average of the deviations from the mean, which is called a sample </a:t>
            </a:r>
            <a:r>
              <a:rPr lang="en-US" altLang="en-US" sz="3000" b="1" dirty="0">
                <a:solidFill>
                  <a:srgbClr val="000000"/>
                </a:solidFill>
                <a:latin typeface="Times New Roman" panose="02020603050405020304" pitchFamily="18" charset="0"/>
              </a:rPr>
              <a:t>standard deviation</a:t>
            </a:r>
            <a:r>
              <a:rPr lang="en-US" altLang="en-US" sz="3000" dirty="0" smtClean="0">
                <a:solidFill>
                  <a:srgbClr val="000000"/>
                </a:solidFill>
                <a:latin typeface="Times New Roman" panose="02020603050405020304" pitchFamily="18" charset="0"/>
              </a:rPr>
              <a:t>.</a:t>
            </a:r>
          </a:p>
          <a:p>
            <a:pPr eaLnBrk="0" fontAlgn="base" hangingPunct="0">
              <a:spcBef>
                <a:spcPct val="50000"/>
              </a:spcBef>
              <a:spcAft>
                <a:spcPct val="0"/>
              </a:spcAft>
            </a:pPr>
            <a:r>
              <a:rPr lang="en-US" altLang="en-US" sz="3000" dirty="0" smtClean="0">
                <a:solidFill>
                  <a:srgbClr val="000000"/>
                </a:solidFill>
                <a:latin typeface="Times New Roman" panose="02020603050405020304" pitchFamily="18" charset="0"/>
              </a:rPr>
              <a:t>It </a:t>
            </a:r>
            <a:r>
              <a:rPr lang="en-US" altLang="en-US" sz="3000" dirty="0">
                <a:solidFill>
                  <a:srgbClr val="000000"/>
                </a:solidFill>
                <a:latin typeface="Times New Roman" panose="02020603050405020304" pitchFamily="18" charset="0"/>
              </a:rPr>
              <a:t>is denoted by the letter </a:t>
            </a:r>
            <a:r>
              <a:rPr lang="en-US" altLang="en-US" sz="3000" i="1" dirty="0">
                <a:solidFill>
                  <a:srgbClr val="000000"/>
                </a:solidFill>
                <a:latin typeface="Times New Roman" panose="02020603050405020304" pitchFamily="18" charset="0"/>
              </a:rPr>
              <a:t>s</a:t>
            </a:r>
            <a:r>
              <a:rPr lang="en-US" altLang="en-US" sz="3000" dirty="0">
                <a:solidFill>
                  <a:srgbClr val="000000"/>
                </a:solidFill>
                <a:latin typeface="Times New Roman" panose="02020603050405020304" pitchFamily="18" charset="0"/>
              </a:rPr>
              <a:t>. (The standard deviation of a population is denoted     the lowercase Greek letter sigma.) </a:t>
            </a:r>
          </a:p>
        </p:txBody>
      </p:sp>
      <p:graphicFrame>
        <p:nvGraphicFramePr>
          <p:cNvPr id="17411" name="Object 4"/>
          <p:cNvGraphicFramePr>
            <a:graphicFrameLocks noChangeAspect="1"/>
          </p:cNvGraphicFramePr>
          <p:nvPr>
            <p:extLst>
              <p:ext uri="{D42A27DB-BD31-4B8C-83A1-F6EECF244321}">
                <p14:modId xmlns:p14="http://schemas.microsoft.com/office/powerpoint/2010/main" val="1913925071"/>
              </p:ext>
            </p:extLst>
          </p:nvPr>
        </p:nvGraphicFramePr>
        <p:xfrm>
          <a:off x="4587875" y="5431593"/>
          <a:ext cx="477838" cy="414338"/>
        </p:xfrm>
        <a:graphic>
          <a:graphicData uri="http://schemas.openxmlformats.org/presentationml/2006/ole">
            <mc:AlternateContent xmlns:mc="http://schemas.openxmlformats.org/markup-compatibility/2006">
              <mc:Choice xmlns:v="urn:schemas-microsoft-com:vml" Requires="v">
                <p:oleObj spid="_x0000_s2065" name="Equation" r:id="rId3" imgW="190335" imgH="164957" progId="Equation.DSMT4">
                  <p:embed/>
                </p:oleObj>
              </mc:Choice>
              <mc:Fallback>
                <p:oleObj name="Equation" r:id="rId3" imgW="190335" imgH="16495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75" y="5431593"/>
                        <a:ext cx="477838"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2" name="Rectangle 5"/>
          <p:cNvSpPr>
            <a:spLocks noGrp="1" noChangeArrowheads="1"/>
          </p:cNvSpPr>
          <p:nvPr>
            <p:ph type="title"/>
          </p:nvPr>
        </p:nvSpPr>
        <p:spPr/>
        <p:txBody>
          <a:bodyPr/>
          <a:lstStyle/>
          <a:p>
            <a:r>
              <a:rPr lang="en-US" altLang="en-US" smtClean="0"/>
              <a:t>Standard Deviation</a:t>
            </a:r>
          </a:p>
        </p:txBody>
      </p:sp>
    </p:spTree>
    <p:extLst>
      <p:ext uri="{BB962C8B-B14F-4D97-AF65-F5344CB8AC3E}">
        <p14:creationId xmlns:p14="http://schemas.microsoft.com/office/powerpoint/2010/main" val="34416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979613" y="1598614"/>
            <a:ext cx="76962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Let a sample of </a:t>
            </a:r>
            <a:r>
              <a:rPr lang="en-US" altLang="en-US" sz="3000" i="1" dirty="0">
                <a:solidFill>
                  <a:srgbClr val="000000"/>
                </a:solidFill>
                <a:latin typeface="Times New Roman" panose="02020603050405020304" pitchFamily="18" charset="0"/>
              </a:rPr>
              <a:t>n</a:t>
            </a:r>
            <a:r>
              <a:rPr lang="en-US" altLang="en-US" sz="3000" dirty="0">
                <a:solidFill>
                  <a:srgbClr val="000000"/>
                </a:solidFill>
                <a:latin typeface="Times New Roman" panose="02020603050405020304" pitchFamily="18" charset="0"/>
              </a:rPr>
              <a:t> numbers </a:t>
            </a:r>
            <a:r>
              <a:rPr lang="en-US" altLang="en-US" sz="3000" i="1" dirty="0">
                <a:solidFill>
                  <a:srgbClr val="000000"/>
                </a:solidFill>
                <a:latin typeface="Times New Roman" panose="02020603050405020304" pitchFamily="18" charset="0"/>
              </a:rPr>
              <a:t>x</a:t>
            </a:r>
            <a:r>
              <a:rPr lang="en-US" altLang="en-US" sz="3000" baseline="-25000" dirty="0">
                <a:solidFill>
                  <a:srgbClr val="000000"/>
                </a:solidFill>
                <a:latin typeface="Times New Roman" panose="02020603050405020304" pitchFamily="18" charset="0"/>
              </a:rPr>
              <a:t>1</a:t>
            </a:r>
            <a:r>
              <a:rPr lang="en-US" altLang="en-US" sz="3000" dirty="0">
                <a:solidFill>
                  <a:srgbClr val="000000"/>
                </a:solidFill>
                <a:latin typeface="Times New Roman" panose="02020603050405020304" pitchFamily="18" charset="0"/>
              </a:rPr>
              <a:t>, </a:t>
            </a:r>
            <a:r>
              <a:rPr lang="en-US" altLang="en-US" sz="3000" i="1" dirty="0">
                <a:solidFill>
                  <a:srgbClr val="000000"/>
                </a:solidFill>
                <a:latin typeface="Times New Roman" panose="02020603050405020304" pitchFamily="18" charset="0"/>
              </a:rPr>
              <a:t>x</a:t>
            </a:r>
            <a:r>
              <a:rPr lang="en-US" altLang="en-US" sz="3000" baseline="-25000" dirty="0">
                <a:solidFill>
                  <a:srgbClr val="000000"/>
                </a:solidFill>
                <a:latin typeface="Times New Roman" panose="02020603050405020304" pitchFamily="18" charset="0"/>
              </a:rPr>
              <a:t>2</a:t>
            </a:r>
            <a:r>
              <a:rPr lang="en-US" altLang="en-US" sz="3000" dirty="0">
                <a:solidFill>
                  <a:srgbClr val="000000"/>
                </a:solidFill>
                <a:latin typeface="Times New Roman" panose="02020603050405020304" pitchFamily="18" charset="0"/>
              </a:rPr>
              <a:t>,…</a:t>
            </a:r>
            <a:r>
              <a:rPr lang="en-US" altLang="en-US" sz="3000" i="1" dirty="0" err="1">
                <a:solidFill>
                  <a:srgbClr val="000000"/>
                </a:solidFill>
                <a:latin typeface="Times New Roman" panose="02020603050405020304" pitchFamily="18" charset="0"/>
              </a:rPr>
              <a:t>x</a:t>
            </a:r>
            <a:r>
              <a:rPr lang="en-US" altLang="en-US" sz="3000" i="1" baseline="-25000" dirty="0" err="1">
                <a:solidFill>
                  <a:srgbClr val="000000"/>
                </a:solidFill>
                <a:latin typeface="Times New Roman" panose="02020603050405020304" pitchFamily="18" charset="0"/>
              </a:rPr>
              <a:t>n</a:t>
            </a:r>
            <a:r>
              <a:rPr lang="en-US" altLang="en-US" sz="3000" dirty="0">
                <a:solidFill>
                  <a:srgbClr val="000000"/>
                </a:solidFill>
                <a:latin typeface="Times New Roman" panose="02020603050405020304" pitchFamily="18" charset="0"/>
              </a:rPr>
              <a:t> have mean     Then the </a:t>
            </a:r>
            <a:r>
              <a:rPr lang="en-US" altLang="en-US" sz="3000" b="1" dirty="0">
                <a:solidFill>
                  <a:srgbClr val="FF0000"/>
                </a:solidFill>
                <a:latin typeface="Times New Roman" panose="02020603050405020304" pitchFamily="18" charset="0"/>
              </a:rPr>
              <a:t>sample standard deviation</a:t>
            </a:r>
            <a:r>
              <a:rPr lang="en-US" altLang="en-US" sz="3000" dirty="0">
                <a:solidFill>
                  <a:srgbClr val="000000"/>
                </a:solidFill>
                <a:latin typeface="Times New Roman" panose="02020603050405020304" pitchFamily="18" charset="0"/>
              </a:rPr>
              <a:t>, </a:t>
            </a:r>
            <a:r>
              <a:rPr lang="en-US" altLang="en-US" sz="3000" b="1" i="1" dirty="0">
                <a:solidFill>
                  <a:srgbClr val="FF0000"/>
                </a:solidFill>
                <a:latin typeface="Times New Roman" panose="02020603050405020304" pitchFamily="18" charset="0"/>
              </a:rPr>
              <a:t>s</a:t>
            </a:r>
            <a:r>
              <a:rPr lang="en-US" altLang="en-US" sz="3000" dirty="0">
                <a:solidFill>
                  <a:srgbClr val="000000"/>
                </a:solidFill>
                <a:latin typeface="Times New Roman" panose="02020603050405020304" pitchFamily="18" charset="0"/>
              </a:rPr>
              <a:t>, of the numbers is given by</a:t>
            </a:r>
          </a:p>
        </p:txBody>
      </p:sp>
      <p:graphicFrame>
        <p:nvGraphicFramePr>
          <p:cNvPr id="18435" name="Object 4"/>
          <p:cNvGraphicFramePr>
            <a:graphicFrameLocks noChangeAspect="1"/>
          </p:cNvGraphicFramePr>
          <p:nvPr>
            <p:extLst>
              <p:ext uri="{D42A27DB-BD31-4B8C-83A1-F6EECF244321}">
                <p14:modId xmlns:p14="http://schemas.microsoft.com/office/powerpoint/2010/main" val="90527124"/>
              </p:ext>
            </p:extLst>
          </p:nvPr>
        </p:nvGraphicFramePr>
        <p:xfrm>
          <a:off x="5269855" y="4206550"/>
          <a:ext cx="2859088" cy="1296988"/>
        </p:xfrm>
        <a:graphic>
          <a:graphicData uri="http://schemas.openxmlformats.org/presentationml/2006/ole">
            <mc:AlternateContent xmlns:mc="http://schemas.openxmlformats.org/markup-compatibility/2006">
              <mc:Choice xmlns:v="urn:schemas-microsoft-com:vml" Requires="v">
                <p:oleObj spid="_x0000_s3106" name="Equation" r:id="rId3" imgW="1091726" imgH="495085" progId="Equation.DSMT4">
                  <p:embed/>
                </p:oleObj>
              </mc:Choice>
              <mc:Fallback>
                <p:oleObj name="Equation" r:id="rId3" imgW="1091726" imgH="49508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9855" y="4206550"/>
                        <a:ext cx="2859088" cy="129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5"/>
          <p:cNvGraphicFramePr>
            <a:graphicFrameLocks noChangeAspect="1"/>
          </p:cNvGraphicFramePr>
          <p:nvPr/>
        </p:nvGraphicFramePr>
        <p:xfrm>
          <a:off x="9537700" y="1685925"/>
          <a:ext cx="457200" cy="457200"/>
        </p:xfrm>
        <a:graphic>
          <a:graphicData uri="http://schemas.openxmlformats.org/presentationml/2006/ole">
            <mc:AlternateContent xmlns:mc="http://schemas.openxmlformats.org/markup-compatibility/2006">
              <mc:Choice xmlns:v="urn:schemas-microsoft-com:vml" Requires="v">
                <p:oleObj spid="_x0000_s3107" name="Equation" r:id="rId5" imgW="164885" imgH="164885" progId="Equation.DSMT4">
                  <p:embed/>
                </p:oleObj>
              </mc:Choice>
              <mc:Fallback>
                <p:oleObj name="Equation" r:id="rId5" imgW="164885" imgH="16488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37700" y="168592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Rectangle 6"/>
          <p:cNvSpPr>
            <a:spLocks noGrp="1" noChangeArrowheads="1"/>
          </p:cNvSpPr>
          <p:nvPr>
            <p:ph type="title"/>
          </p:nvPr>
        </p:nvSpPr>
        <p:spPr/>
        <p:txBody>
          <a:bodyPr/>
          <a:lstStyle/>
          <a:p>
            <a:r>
              <a:rPr lang="en-US" altLang="en-US" smtClean="0"/>
              <a:t>Calculation of Standard Deviation</a:t>
            </a:r>
          </a:p>
        </p:txBody>
      </p:sp>
      <p:cxnSp>
        <p:nvCxnSpPr>
          <p:cNvPr id="3" name="Straight Arrow Connector 2"/>
          <p:cNvCxnSpPr/>
          <p:nvPr/>
        </p:nvCxnSpPr>
        <p:spPr>
          <a:xfrm>
            <a:off x="5736580" y="3777925"/>
            <a:ext cx="1104900" cy="714375"/>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49118" y="3438240"/>
            <a:ext cx="1468920" cy="369332"/>
          </a:xfrm>
          <a:prstGeom prst="rect">
            <a:avLst/>
          </a:prstGeom>
          <a:noFill/>
          <a:ln>
            <a:solidFill>
              <a:srgbClr val="FF0000"/>
            </a:solidFill>
          </a:ln>
        </p:spPr>
        <p:txBody>
          <a:bodyPr wrap="square" rtlCol="0">
            <a:spAutoFit/>
          </a:bodyPr>
          <a:lstStyle/>
          <a:p>
            <a:r>
              <a:rPr lang="en-US" dirty="0" smtClean="0">
                <a:solidFill>
                  <a:srgbClr val="FF0000"/>
                </a:solidFill>
              </a:rPr>
              <a:t>Data value, </a:t>
            </a:r>
            <a:r>
              <a:rPr lang="en-US" i="1" dirty="0" smtClean="0">
                <a:solidFill>
                  <a:srgbClr val="FF0000"/>
                </a:solidFill>
              </a:rPr>
              <a:t>x</a:t>
            </a:r>
            <a:endParaRPr lang="en-US" dirty="0">
              <a:solidFill>
                <a:srgbClr val="FF0000"/>
              </a:solidFill>
            </a:endParaRPr>
          </a:p>
        </p:txBody>
      </p:sp>
      <p:cxnSp>
        <p:nvCxnSpPr>
          <p:cNvPr id="9" name="Straight Arrow Connector 8"/>
          <p:cNvCxnSpPr/>
          <p:nvPr/>
        </p:nvCxnSpPr>
        <p:spPr>
          <a:xfrm flipH="1">
            <a:off x="7500393" y="3807572"/>
            <a:ext cx="628549" cy="684728"/>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00393" y="3438240"/>
            <a:ext cx="2095017" cy="369332"/>
          </a:xfrm>
          <a:prstGeom prst="rect">
            <a:avLst/>
          </a:prstGeom>
          <a:noFill/>
          <a:ln>
            <a:solidFill>
              <a:srgbClr val="FF0000"/>
            </a:solidFill>
          </a:ln>
        </p:spPr>
        <p:txBody>
          <a:bodyPr wrap="square" rtlCol="0">
            <a:spAutoFit/>
          </a:bodyPr>
          <a:lstStyle/>
          <a:p>
            <a:r>
              <a:rPr lang="en-US" dirty="0" smtClean="0">
                <a:solidFill>
                  <a:srgbClr val="FF0000"/>
                </a:solidFill>
              </a:rPr>
              <a:t>Sample mean, </a:t>
            </a:r>
            <a:r>
              <a:rPr lang="en-US" i="1" dirty="0" smtClean="0">
                <a:solidFill>
                  <a:srgbClr val="FF0000"/>
                </a:solidFill>
              </a:rPr>
              <a:t>x</a:t>
            </a:r>
            <a:r>
              <a:rPr lang="en-US" dirty="0" smtClean="0">
                <a:solidFill>
                  <a:srgbClr val="FF0000"/>
                </a:solidFill>
              </a:rPr>
              <a:t>-bar</a:t>
            </a:r>
            <a:endParaRPr lang="en-US" dirty="0">
              <a:solidFill>
                <a:srgbClr val="FF0000"/>
              </a:solidFill>
            </a:endParaRPr>
          </a:p>
        </p:txBody>
      </p:sp>
      <p:cxnSp>
        <p:nvCxnSpPr>
          <p:cNvPr id="12" name="Straight Arrow Connector 11"/>
          <p:cNvCxnSpPr/>
          <p:nvPr/>
        </p:nvCxnSpPr>
        <p:spPr>
          <a:xfrm flipV="1">
            <a:off x="6004315" y="5335261"/>
            <a:ext cx="695084" cy="455197"/>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53768" y="5676615"/>
            <a:ext cx="2450547" cy="369332"/>
          </a:xfrm>
          <a:prstGeom prst="rect">
            <a:avLst/>
          </a:prstGeom>
          <a:noFill/>
          <a:ln>
            <a:solidFill>
              <a:srgbClr val="FF0000"/>
            </a:solidFill>
          </a:ln>
        </p:spPr>
        <p:txBody>
          <a:bodyPr wrap="square" rtlCol="0">
            <a:spAutoFit/>
          </a:bodyPr>
          <a:lstStyle/>
          <a:p>
            <a:r>
              <a:rPr lang="en-US" dirty="0" smtClean="0">
                <a:solidFill>
                  <a:srgbClr val="FF0000"/>
                </a:solidFill>
              </a:rPr>
              <a:t>Number of data items, </a:t>
            </a:r>
            <a:r>
              <a:rPr lang="en-US" i="1" dirty="0">
                <a:solidFill>
                  <a:srgbClr val="FF0000"/>
                </a:solidFill>
              </a:rPr>
              <a:t>n</a:t>
            </a:r>
            <a:endParaRPr lang="en-US" dirty="0">
              <a:solidFill>
                <a:srgbClr val="FF0000"/>
              </a:solidFill>
            </a:endParaRPr>
          </a:p>
        </p:txBody>
      </p:sp>
      <p:cxnSp>
        <p:nvCxnSpPr>
          <p:cNvPr id="15" name="Straight Arrow Connector 14"/>
          <p:cNvCxnSpPr/>
          <p:nvPr/>
        </p:nvCxnSpPr>
        <p:spPr>
          <a:xfrm>
            <a:off x="4449118" y="4572311"/>
            <a:ext cx="820737" cy="401379"/>
          </a:xfrm>
          <a:prstGeom prst="straightConnector1">
            <a:avLst/>
          </a:prstGeom>
          <a:ln w="254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90030" y="4186678"/>
            <a:ext cx="2859087" cy="369332"/>
          </a:xfrm>
          <a:prstGeom prst="rect">
            <a:avLst/>
          </a:prstGeom>
          <a:noFill/>
          <a:ln>
            <a:solidFill>
              <a:srgbClr val="FF0000"/>
            </a:solidFill>
          </a:ln>
        </p:spPr>
        <p:txBody>
          <a:bodyPr wrap="square" rtlCol="0">
            <a:spAutoFit/>
          </a:bodyPr>
          <a:lstStyle/>
          <a:p>
            <a:r>
              <a:rPr lang="en-US" dirty="0" smtClean="0">
                <a:solidFill>
                  <a:srgbClr val="FF0000"/>
                </a:solidFill>
              </a:rPr>
              <a:t>Sample standard deviation, </a:t>
            </a:r>
            <a:r>
              <a:rPr lang="en-US" i="1" dirty="0">
                <a:solidFill>
                  <a:srgbClr val="FF0000"/>
                </a:solidFill>
              </a:rPr>
              <a:t>s</a:t>
            </a:r>
            <a:endParaRPr lang="en-US" dirty="0">
              <a:solidFill>
                <a:srgbClr val="FF0000"/>
              </a:solidFill>
            </a:endParaRPr>
          </a:p>
        </p:txBody>
      </p:sp>
    </p:spTree>
    <p:extLst>
      <p:ext uri="{BB962C8B-B14F-4D97-AF65-F5344CB8AC3E}">
        <p14:creationId xmlns:p14="http://schemas.microsoft.com/office/powerpoint/2010/main" val="221321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458" name="Text Box 3"/>
              <p:cNvSpPr txBox="1">
                <a:spLocks noChangeArrowheads="1"/>
              </p:cNvSpPr>
              <p:nvPr/>
            </p:nvSpPr>
            <p:spPr bwMode="auto">
              <a:xfrm>
                <a:off x="790574" y="1598613"/>
                <a:ext cx="11001376" cy="38622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20000"/>
                  </a:spcBef>
                  <a:tabLst>
                    <a:tab pos="1371600" algn="l"/>
                  </a:tabLst>
                  <a:defRPr sz="3000">
                    <a:solidFill>
                      <a:schemeClr val="tx1"/>
                    </a:solidFill>
                    <a:latin typeface="Times New Roman" panose="02020603050405020304" pitchFamily="18" charset="0"/>
                  </a:defRPr>
                </a:lvl1pPr>
                <a:lvl2pPr marL="742950" indent="-285750">
                  <a:spcBef>
                    <a:spcPct val="20000"/>
                  </a:spcBef>
                  <a:tabLst>
                    <a:tab pos="1371600" algn="l"/>
                  </a:tabLst>
                  <a:defRPr sz="2600">
                    <a:solidFill>
                      <a:schemeClr val="tx1"/>
                    </a:solidFill>
                    <a:latin typeface="Times New Roman" panose="02020603050405020304" pitchFamily="18" charset="0"/>
                  </a:defRPr>
                </a:lvl2pPr>
                <a:lvl3pPr marL="1143000" indent="-228600">
                  <a:spcBef>
                    <a:spcPct val="20000"/>
                  </a:spcBef>
                  <a:tabLst>
                    <a:tab pos="1371600" algn="l"/>
                  </a:tabLst>
                  <a:defRPr sz="2200">
                    <a:solidFill>
                      <a:schemeClr val="tx1"/>
                    </a:solidFill>
                    <a:latin typeface="Times New Roman" panose="02020603050405020304" pitchFamily="18" charset="0"/>
                  </a:defRPr>
                </a:lvl3pPr>
                <a:lvl4pPr marL="1600200" indent="-228600">
                  <a:spcBef>
                    <a:spcPct val="20000"/>
                  </a:spcBef>
                  <a:tabLst>
                    <a:tab pos="1371600" algn="l"/>
                  </a:tabLst>
                  <a:defRPr>
                    <a:solidFill>
                      <a:schemeClr val="tx1"/>
                    </a:solidFill>
                    <a:latin typeface="Times New Roman" panose="02020603050405020304" pitchFamily="18" charset="0"/>
                  </a:defRPr>
                </a:lvl4pPr>
                <a:lvl5pPr marL="2057400" indent="-228600">
                  <a:spcBef>
                    <a:spcPct val="20000"/>
                  </a:spcBef>
                  <a:tabLst>
                    <a:tab pos="1371600" algn="l"/>
                  </a:tabLst>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tabLst>
                    <a:tab pos="1371600" algn="l"/>
                  </a:tabLs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tabLst>
                    <a:tab pos="1371600" algn="l"/>
                  </a:tabLs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tabLst>
                    <a:tab pos="1371600" algn="l"/>
                  </a:tabLs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tabLst>
                    <a:tab pos="1371600" algn="l"/>
                  </a:tabLst>
                  <a:defRPr>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en-US" sz="2800" dirty="0" smtClean="0">
                    <a:solidFill>
                      <a:srgbClr val="000000"/>
                    </a:solidFill>
                  </a:rPr>
                  <a:t>The individual steps involved in this calculation are as follows</a:t>
                </a:r>
              </a:p>
              <a:p>
                <a:pPr eaLnBrk="0" fontAlgn="base" hangingPunct="0">
                  <a:spcBef>
                    <a:spcPct val="0"/>
                  </a:spcBef>
                  <a:spcAft>
                    <a:spcPct val="0"/>
                  </a:spcAft>
                </a:pPr>
                <a:endParaRPr lang="en-US" altLang="en-US" sz="2000" dirty="0">
                  <a:solidFill>
                    <a:srgbClr val="000000"/>
                  </a:solidFill>
                </a:endParaRPr>
              </a:p>
              <a:p>
                <a:pPr eaLnBrk="0" fontAlgn="base" hangingPunct="0">
                  <a:spcBef>
                    <a:spcPct val="0"/>
                  </a:spcBef>
                  <a:spcAft>
                    <a:spcPct val="0"/>
                  </a:spcAft>
                </a:pPr>
                <a:r>
                  <a:rPr lang="en-US" altLang="en-US" sz="2800" b="1" i="1" dirty="0">
                    <a:solidFill>
                      <a:srgbClr val="000000"/>
                    </a:solidFill>
                  </a:rPr>
                  <a:t>Step 1	</a:t>
                </a:r>
                <a:r>
                  <a:rPr lang="en-US" altLang="en-US" sz="2800" dirty="0">
                    <a:solidFill>
                      <a:srgbClr val="000000"/>
                    </a:solidFill>
                  </a:rPr>
                  <a:t>Calculate the mean of the </a:t>
                </a:r>
                <a:r>
                  <a:rPr lang="en-US" altLang="en-US" sz="2800" dirty="0" smtClean="0">
                    <a:solidFill>
                      <a:srgbClr val="000000"/>
                    </a:solidFill>
                  </a:rPr>
                  <a:t>numbers 		(</a:t>
                </a:r>
                <a:r>
                  <a:rPr lang="en-US" altLang="en-US" sz="2800" i="1" dirty="0" smtClean="0">
                    <a:solidFill>
                      <a:srgbClr val="000000"/>
                    </a:solidFill>
                  </a:rPr>
                  <a:t>x</a:t>
                </a:r>
                <a:r>
                  <a:rPr lang="en-US" altLang="en-US" sz="2800" dirty="0" smtClean="0">
                    <a:solidFill>
                      <a:srgbClr val="000000"/>
                    </a:solidFill>
                  </a:rPr>
                  <a:t>-bar).</a:t>
                </a:r>
                <a:endParaRPr lang="en-US" altLang="en-US" sz="2800" dirty="0">
                  <a:solidFill>
                    <a:srgbClr val="000000"/>
                  </a:solidFill>
                </a:endParaRPr>
              </a:p>
              <a:p>
                <a:pPr eaLnBrk="0" fontAlgn="base" hangingPunct="0">
                  <a:spcBef>
                    <a:spcPct val="0"/>
                  </a:spcBef>
                  <a:spcAft>
                    <a:spcPct val="0"/>
                  </a:spcAft>
                </a:pPr>
                <a:r>
                  <a:rPr lang="en-US" altLang="en-US" sz="2800" b="1" i="1" dirty="0">
                    <a:solidFill>
                      <a:srgbClr val="000000"/>
                    </a:solidFill>
                  </a:rPr>
                  <a:t>Step 2 	</a:t>
                </a:r>
                <a:r>
                  <a:rPr lang="en-US" altLang="en-US" sz="2800" dirty="0">
                    <a:solidFill>
                      <a:srgbClr val="000000"/>
                    </a:solidFill>
                  </a:rPr>
                  <a:t>Find the deviations from the mean</a:t>
                </a:r>
                <a:r>
                  <a:rPr lang="en-US" altLang="en-US" sz="2800" dirty="0" smtClean="0">
                    <a:solidFill>
                      <a:srgbClr val="000000"/>
                    </a:solidFill>
                  </a:rPr>
                  <a:t>. 	(</a:t>
                </a:r>
                <a:r>
                  <a:rPr lang="en-US" altLang="en-US" sz="2800" i="1" dirty="0" smtClean="0">
                    <a:solidFill>
                      <a:srgbClr val="000000"/>
                    </a:solidFill>
                  </a:rPr>
                  <a:t>x</a:t>
                </a:r>
                <a:r>
                  <a:rPr lang="en-US" altLang="en-US" sz="2800" dirty="0" smtClean="0">
                    <a:solidFill>
                      <a:srgbClr val="000000"/>
                    </a:solidFill>
                  </a:rPr>
                  <a:t> – </a:t>
                </a:r>
                <a:r>
                  <a:rPr lang="en-US" altLang="en-US" sz="2800" i="1" dirty="0" smtClean="0">
                    <a:solidFill>
                      <a:srgbClr val="000000"/>
                    </a:solidFill>
                  </a:rPr>
                  <a:t>x</a:t>
                </a:r>
                <a:r>
                  <a:rPr lang="en-US" altLang="en-US" sz="2800" dirty="0" smtClean="0">
                    <a:solidFill>
                      <a:srgbClr val="000000"/>
                    </a:solidFill>
                  </a:rPr>
                  <a:t>-bar)</a:t>
                </a:r>
                <a:endParaRPr lang="en-US" altLang="en-US" sz="2800" dirty="0">
                  <a:solidFill>
                    <a:srgbClr val="000000"/>
                  </a:solidFill>
                </a:endParaRPr>
              </a:p>
              <a:p>
                <a:pPr eaLnBrk="0" fontAlgn="base" hangingPunct="0">
                  <a:spcBef>
                    <a:spcPct val="0"/>
                  </a:spcBef>
                  <a:spcAft>
                    <a:spcPct val="0"/>
                  </a:spcAft>
                </a:pPr>
                <a:r>
                  <a:rPr lang="en-US" altLang="en-US" sz="2800" b="1" i="1" dirty="0">
                    <a:solidFill>
                      <a:srgbClr val="000000"/>
                    </a:solidFill>
                  </a:rPr>
                  <a:t>Step 3</a:t>
                </a:r>
                <a:r>
                  <a:rPr lang="en-US" altLang="en-US" sz="2800" dirty="0">
                    <a:solidFill>
                      <a:srgbClr val="000000"/>
                    </a:solidFill>
                  </a:rPr>
                  <a:t>	Square each deviation</a:t>
                </a:r>
                <a:r>
                  <a:rPr lang="en-US" altLang="en-US" sz="2800" dirty="0" smtClean="0">
                    <a:solidFill>
                      <a:srgbClr val="000000"/>
                    </a:solidFill>
                  </a:rPr>
                  <a:t>. 			(</a:t>
                </a:r>
                <a:r>
                  <a:rPr lang="en-US" altLang="en-US" sz="2800" i="1" dirty="0" smtClean="0">
                    <a:solidFill>
                      <a:srgbClr val="000000"/>
                    </a:solidFill>
                  </a:rPr>
                  <a:t>x</a:t>
                </a:r>
                <a:r>
                  <a:rPr lang="en-US" altLang="en-US" sz="2800" dirty="0" smtClean="0">
                    <a:solidFill>
                      <a:srgbClr val="000000"/>
                    </a:solidFill>
                  </a:rPr>
                  <a:t> – </a:t>
                </a:r>
                <a:r>
                  <a:rPr lang="en-US" altLang="en-US" sz="2800" i="1" dirty="0" smtClean="0">
                    <a:solidFill>
                      <a:srgbClr val="000000"/>
                    </a:solidFill>
                  </a:rPr>
                  <a:t>x</a:t>
                </a:r>
                <a:r>
                  <a:rPr lang="en-US" altLang="en-US" sz="2800" dirty="0" smtClean="0">
                    <a:solidFill>
                      <a:srgbClr val="000000"/>
                    </a:solidFill>
                  </a:rPr>
                  <a:t>-bar)</a:t>
                </a:r>
                <a:r>
                  <a:rPr lang="en-US" altLang="en-US" sz="2800" baseline="30000" dirty="0" smtClean="0">
                    <a:solidFill>
                      <a:srgbClr val="000000"/>
                    </a:solidFill>
                  </a:rPr>
                  <a:t>2</a:t>
                </a:r>
                <a:endParaRPr lang="en-US" altLang="en-US" sz="2800" dirty="0">
                  <a:solidFill>
                    <a:srgbClr val="000000"/>
                  </a:solidFill>
                </a:endParaRPr>
              </a:p>
              <a:p>
                <a:pPr eaLnBrk="0" fontAlgn="base" hangingPunct="0">
                  <a:spcBef>
                    <a:spcPct val="0"/>
                  </a:spcBef>
                  <a:spcAft>
                    <a:spcPct val="0"/>
                  </a:spcAft>
                </a:pPr>
                <a:r>
                  <a:rPr lang="en-US" altLang="en-US" sz="2800" b="1" i="1" dirty="0">
                    <a:solidFill>
                      <a:srgbClr val="000000"/>
                    </a:solidFill>
                  </a:rPr>
                  <a:t>Step 4</a:t>
                </a:r>
                <a:r>
                  <a:rPr lang="en-US" altLang="en-US" sz="2800" dirty="0">
                    <a:solidFill>
                      <a:srgbClr val="000000"/>
                    </a:solidFill>
                  </a:rPr>
                  <a:t> 	Sum the squared deviations</a:t>
                </a:r>
                <a:r>
                  <a:rPr lang="en-US" altLang="en-US" sz="2800" dirty="0" smtClean="0">
                    <a:solidFill>
                      <a:srgbClr val="000000"/>
                    </a:solidFill>
                  </a:rPr>
                  <a:t>.  		∑ (</a:t>
                </a:r>
                <a:r>
                  <a:rPr lang="en-US" altLang="en-US" sz="2800" i="1" dirty="0" smtClean="0">
                    <a:solidFill>
                      <a:srgbClr val="000000"/>
                    </a:solidFill>
                  </a:rPr>
                  <a:t>x</a:t>
                </a:r>
                <a:r>
                  <a:rPr lang="en-US" altLang="en-US" sz="2800" dirty="0" smtClean="0">
                    <a:solidFill>
                      <a:srgbClr val="000000"/>
                    </a:solidFill>
                  </a:rPr>
                  <a:t> – </a:t>
                </a:r>
                <a:r>
                  <a:rPr lang="en-US" altLang="en-US" sz="2800" i="1" dirty="0" smtClean="0">
                    <a:solidFill>
                      <a:srgbClr val="000000"/>
                    </a:solidFill>
                  </a:rPr>
                  <a:t>x</a:t>
                </a:r>
                <a:r>
                  <a:rPr lang="en-US" altLang="en-US" sz="2800" dirty="0" smtClean="0">
                    <a:solidFill>
                      <a:srgbClr val="000000"/>
                    </a:solidFill>
                  </a:rPr>
                  <a:t>-bar)</a:t>
                </a:r>
                <a:r>
                  <a:rPr lang="en-US" altLang="en-US" sz="2800" baseline="30000" dirty="0" smtClean="0">
                    <a:solidFill>
                      <a:srgbClr val="000000"/>
                    </a:solidFill>
                  </a:rPr>
                  <a:t>2</a:t>
                </a:r>
                <a:endParaRPr lang="en-US" altLang="en-US" sz="2800" dirty="0">
                  <a:solidFill>
                    <a:srgbClr val="000000"/>
                  </a:solidFill>
                </a:endParaRPr>
              </a:p>
              <a:p>
                <a:pPr eaLnBrk="0" fontAlgn="base" hangingPunct="0">
                  <a:spcBef>
                    <a:spcPct val="0"/>
                  </a:spcBef>
                  <a:spcAft>
                    <a:spcPct val="0"/>
                  </a:spcAft>
                </a:pPr>
                <a:r>
                  <a:rPr lang="en-US" altLang="en-US" sz="2800" b="1" i="1" dirty="0">
                    <a:solidFill>
                      <a:srgbClr val="000000"/>
                    </a:solidFill>
                  </a:rPr>
                  <a:t>Step 5	</a:t>
                </a:r>
                <a:r>
                  <a:rPr lang="en-US" altLang="en-US" sz="2800" dirty="0">
                    <a:solidFill>
                      <a:srgbClr val="000000"/>
                    </a:solidFill>
                  </a:rPr>
                  <a:t>Divide the sum in Step 4 by </a:t>
                </a:r>
                <a:r>
                  <a:rPr lang="en-US" altLang="en-US" sz="2800" i="1" dirty="0">
                    <a:solidFill>
                      <a:srgbClr val="000000"/>
                    </a:solidFill>
                  </a:rPr>
                  <a:t>n</a:t>
                </a:r>
                <a:r>
                  <a:rPr lang="en-US" altLang="en-US" sz="2800" dirty="0">
                    <a:solidFill>
                      <a:srgbClr val="000000"/>
                    </a:solidFill>
                  </a:rPr>
                  <a:t> – 1. </a:t>
                </a:r>
                <a:r>
                  <a:rPr lang="en-US" altLang="en-US" sz="2800" dirty="0" smtClean="0">
                    <a:solidFill>
                      <a:srgbClr val="000000"/>
                    </a:solidFill>
                  </a:rPr>
                  <a:t>		</a:t>
                </a:r>
                <a:r>
                  <a:rPr lang="en-US" altLang="en-US" sz="2800" dirty="0">
                    <a:solidFill>
                      <a:srgbClr val="000000"/>
                    </a:solidFill>
                  </a:rPr>
                  <a:t> ∑ (</a:t>
                </a:r>
                <a:r>
                  <a:rPr lang="en-US" altLang="en-US" sz="2800" i="1" dirty="0">
                    <a:solidFill>
                      <a:srgbClr val="000000"/>
                    </a:solidFill>
                  </a:rPr>
                  <a:t>x</a:t>
                </a:r>
                <a:r>
                  <a:rPr lang="en-US" altLang="en-US" sz="2800" dirty="0">
                    <a:solidFill>
                      <a:srgbClr val="000000"/>
                    </a:solidFill>
                  </a:rPr>
                  <a:t> – </a:t>
                </a:r>
                <a:r>
                  <a:rPr lang="en-US" altLang="en-US" sz="2800" i="1" dirty="0" smtClean="0">
                    <a:solidFill>
                      <a:srgbClr val="000000"/>
                    </a:solidFill>
                  </a:rPr>
                  <a:t>x</a:t>
                </a:r>
                <a:r>
                  <a:rPr lang="en-US" altLang="en-US" sz="2800" dirty="0" smtClean="0">
                    <a:solidFill>
                      <a:srgbClr val="000000"/>
                    </a:solidFill>
                  </a:rPr>
                  <a:t>-bar)</a:t>
                </a:r>
                <a:r>
                  <a:rPr lang="en-US" altLang="en-US" sz="2800" baseline="30000" dirty="0" smtClean="0">
                    <a:solidFill>
                      <a:srgbClr val="000000"/>
                    </a:solidFill>
                  </a:rPr>
                  <a:t>2</a:t>
                </a:r>
                <a:r>
                  <a:rPr lang="en-US" altLang="en-US" sz="2800" dirty="0" smtClean="0">
                    <a:solidFill>
                      <a:srgbClr val="000000"/>
                    </a:solidFill>
                  </a:rPr>
                  <a:t> / (</a:t>
                </a:r>
                <a:r>
                  <a:rPr lang="en-US" altLang="en-US" sz="2800" i="1" dirty="0" smtClean="0">
                    <a:solidFill>
                      <a:srgbClr val="000000"/>
                    </a:solidFill>
                  </a:rPr>
                  <a:t>n</a:t>
                </a:r>
                <a:r>
                  <a:rPr lang="en-US" altLang="en-US" sz="2800" dirty="0" smtClean="0">
                    <a:solidFill>
                      <a:srgbClr val="000000"/>
                    </a:solidFill>
                  </a:rPr>
                  <a:t> – 1)</a:t>
                </a:r>
                <a:endParaRPr lang="en-US" altLang="en-US" sz="2800" b="1" i="1" dirty="0">
                  <a:solidFill>
                    <a:srgbClr val="000000"/>
                  </a:solidFill>
                </a:endParaRPr>
              </a:p>
              <a:p>
                <a:pPr eaLnBrk="0" fontAlgn="base" hangingPunct="0">
                  <a:spcBef>
                    <a:spcPct val="0"/>
                  </a:spcBef>
                  <a:spcAft>
                    <a:spcPct val="0"/>
                  </a:spcAft>
                </a:pPr>
                <a:r>
                  <a:rPr lang="en-US" altLang="en-US" sz="2800" b="1" i="1" dirty="0">
                    <a:solidFill>
                      <a:srgbClr val="000000"/>
                    </a:solidFill>
                  </a:rPr>
                  <a:t>Step 6	</a:t>
                </a:r>
                <a:r>
                  <a:rPr lang="en-US" altLang="en-US" sz="2800" dirty="0">
                    <a:solidFill>
                      <a:srgbClr val="000000"/>
                    </a:solidFill>
                  </a:rPr>
                  <a:t>Take the square root of the quotient </a:t>
                </a:r>
                <a:r>
                  <a:rPr lang="en-US" altLang="en-US" sz="2800" dirty="0" smtClean="0">
                    <a:solidFill>
                      <a:srgbClr val="000000"/>
                    </a:solidFill>
                  </a:rPr>
                  <a:t>in Step </a:t>
                </a:r>
                <a:r>
                  <a:rPr lang="en-US" altLang="en-US" sz="2800" dirty="0">
                    <a:solidFill>
                      <a:srgbClr val="000000"/>
                    </a:solidFill>
                  </a:rPr>
                  <a:t>5</a:t>
                </a:r>
                <a:r>
                  <a:rPr lang="en-US" altLang="en-US" sz="2800" dirty="0" smtClean="0">
                    <a:solidFill>
                      <a:srgbClr val="000000"/>
                    </a:solidFill>
                  </a:rPr>
                  <a:t>.	</a:t>
                </a:r>
                <a14:m>
                  <m:oMath xmlns:m="http://schemas.openxmlformats.org/officeDocument/2006/math">
                    <m:rad>
                      <m:radPr>
                        <m:degHide m:val="on"/>
                        <m:ctrlPr>
                          <a:rPr lang="en-US" altLang="en-US" sz="2800" i="1" smtClean="0">
                            <a:solidFill>
                              <a:srgbClr val="000000"/>
                            </a:solidFill>
                            <a:latin typeface="Cambria Math" panose="02040503050406030204" pitchFamily="18" charset="0"/>
                          </a:rPr>
                        </m:ctrlPr>
                      </m:radPr>
                      <m:deg/>
                      <m:e>
                        <m:f>
                          <m:fPr>
                            <m:ctrlPr>
                              <a:rPr lang="en-US" altLang="en-US" sz="2800" i="1" smtClean="0">
                                <a:solidFill>
                                  <a:srgbClr val="000000"/>
                                </a:solidFill>
                                <a:latin typeface="Cambria Math" panose="02040503050406030204" pitchFamily="18" charset="0"/>
                              </a:rPr>
                            </m:ctrlPr>
                          </m:fPr>
                          <m:num>
                            <m:sSup>
                              <m:sSupPr>
                                <m:ctrlPr>
                                  <a:rPr lang="en-US" altLang="en-US" sz="2800" i="1" smtClean="0">
                                    <a:solidFill>
                                      <a:srgbClr val="000000"/>
                                    </a:solidFill>
                                    <a:latin typeface="Cambria Math" panose="02040503050406030204" pitchFamily="18" charset="0"/>
                                  </a:rPr>
                                </m:ctrlPr>
                              </m:sSupPr>
                              <m:e>
                                <m:d>
                                  <m:dPr>
                                    <m:ctrlPr>
                                      <a:rPr lang="en-US" altLang="en-US" sz="2800" i="1">
                                        <a:solidFill>
                                          <a:srgbClr val="000000"/>
                                        </a:solidFill>
                                        <a:latin typeface="Cambria Math" panose="02040503050406030204" pitchFamily="18" charset="0"/>
                                      </a:rPr>
                                    </m:ctrlPr>
                                  </m:dPr>
                                  <m:e>
                                    <m:r>
                                      <a:rPr lang="en-US" altLang="en-US" sz="2800" i="1">
                                        <a:solidFill>
                                          <a:srgbClr val="000000"/>
                                        </a:solidFill>
                                        <a:latin typeface="Cambria Math" panose="02040503050406030204" pitchFamily="18" charset="0"/>
                                      </a:rPr>
                                      <m:t>𝑥</m:t>
                                    </m:r>
                                    <m:r>
                                      <a:rPr lang="en-US" altLang="en-US" sz="2800" i="1">
                                        <a:solidFill>
                                          <a:srgbClr val="000000"/>
                                        </a:solidFill>
                                        <a:latin typeface="Cambria Math" panose="02040503050406030204" pitchFamily="18" charset="0"/>
                                      </a:rPr>
                                      <m:t>−</m:t>
                                    </m:r>
                                    <m:acc>
                                      <m:accPr>
                                        <m:chr m:val="̅"/>
                                        <m:ctrlPr>
                                          <a:rPr lang="en-US" altLang="en-US" sz="2800" i="1">
                                            <a:solidFill>
                                              <a:srgbClr val="000000"/>
                                            </a:solidFill>
                                            <a:latin typeface="Cambria Math" panose="02040503050406030204" pitchFamily="18" charset="0"/>
                                          </a:rPr>
                                        </m:ctrlPr>
                                      </m:accPr>
                                      <m:e>
                                        <m:r>
                                          <a:rPr lang="en-US" altLang="en-US" sz="2800" i="1">
                                            <a:solidFill>
                                              <a:srgbClr val="000000"/>
                                            </a:solidFill>
                                            <a:latin typeface="Cambria Math" panose="02040503050406030204" pitchFamily="18" charset="0"/>
                                          </a:rPr>
                                          <m:t>𝑥</m:t>
                                        </m:r>
                                      </m:e>
                                    </m:acc>
                                  </m:e>
                                </m:d>
                              </m:e>
                              <m:sup>
                                <m:r>
                                  <a:rPr lang="en-US" altLang="en-US" sz="2800" b="0" i="1" smtClean="0">
                                    <a:solidFill>
                                      <a:srgbClr val="000000"/>
                                    </a:solidFill>
                                    <a:latin typeface="Cambria Math" panose="02040503050406030204" pitchFamily="18" charset="0"/>
                                  </a:rPr>
                                  <m:t>2</m:t>
                                </m:r>
                              </m:sup>
                            </m:sSup>
                          </m:num>
                          <m:den>
                            <m:r>
                              <a:rPr lang="en-US" altLang="en-US" sz="2800" b="0" i="1" smtClean="0">
                                <a:solidFill>
                                  <a:srgbClr val="000000"/>
                                </a:solidFill>
                                <a:latin typeface="Cambria Math" panose="02040503050406030204" pitchFamily="18" charset="0"/>
                              </a:rPr>
                              <m:t>𝑛</m:t>
                            </m:r>
                            <m:r>
                              <a:rPr lang="en-US" altLang="en-US" sz="2800" b="0" i="1" smtClean="0">
                                <a:solidFill>
                                  <a:srgbClr val="000000"/>
                                </a:solidFill>
                                <a:latin typeface="Cambria Math" panose="02040503050406030204" pitchFamily="18" charset="0"/>
                              </a:rPr>
                              <m:t>−1</m:t>
                            </m:r>
                          </m:den>
                        </m:f>
                      </m:e>
                    </m:rad>
                  </m:oMath>
                </a14:m>
                <a:endParaRPr lang="en-US" altLang="en-US" sz="2800" dirty="0">
                  <a:solidFill>
                    <a:srgbClr val="000000"/>
                  </a:solidFill>
                </a:endParaRPr>
              </a:p>
            </p:txBody>
          </p:sp>
        </mc:Choice>
        <mc:Fallback xmlns="">
          <p:sp>
            <p:nvSpPr>
              <p:cNvPr id="19458" name="Text Box 3"/>
              <p:cNvSpPr txBox="1">
                <a:spLocks noRot="1" noChangeAspect="1" noMove="1" noResize="1" noEditPoints="1" noAdjustHandles="1" noChangeArrowheads="1" noChangeShapeType="1" noTextEdit="1"/>
              </p:cNvSpPr>
              <p:nvPr/>
            </p:nvSpPr>
            <p:spPr bwMode="auto">
              <a:xfrm>
                <a:off x="790574" y="1598613"/>
                <a:ext cx="11001376" cy="3862276"/>
              </a:xfrm>
              <a:prstGeom prst="rect">
                <a:avLst/>
              </a:prstGeom>
              <a:blipFill rotWithShape="0">
                <a:blip r:embed="rId2"/>
                <a:stretch>
                  <a:fillRect l="-1164" t="-15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9459" name="Rectangle 4"/>
          <p:cNvSpPr>
            <a:spLocks noGrp="1" noChangeArrowheads="1"/>
          </p:cNvSpPr>
          <p:nvPr>
            <p:ph type="title"/>
          </p:nvPr>
        </p:nvSpPr>
        <p:spPr/>
        <p:txBody>
          <a:bodyPr/>
          <a:lstStyle/>
          <a:p>
            <a:r>
              <a:rPr lang="en-US" altLang="en-US" smtClean="0"/>
              <a:t>Calculation of Standard Deviation</a:t>
            </a:r>
          </a:p>
        </p:txBody>
      </p:sp>
    </p:spTree>
    <p:extLst>
      <p:ext uri="{BB962C8B-B14F-4D97-AF65-F5344CB8AC3E}">
        <p14:creationId xmlns:p14="http://schemas.microsoft.com/office/powerpoint/2010/main" val="115403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7938" y="1644650"/>
            <a:ext cx="769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altLang="en-US" sz="3000" b="1" dirty="0">
                <a:solidFill>
                  <a:srgbClr val="000000"/>
                </a:solidFill>
                <a:latin typeface="Times New Roman" panose="02020603050405020304" pitchFamily="18" charset="0"/>
              </a:rPr>
              <a:t>Find the standard deviation of the sample </a:t>
            </a:r>
          </a:p>
          <a:p>
            <a:pPr eaLnBrk="0" fontAlgn="base" hangingPunct="0">
              <a:spcBef>
                <a:spcPct val="0"/>
              </a:spcBef>
              <a:spcAft>
                <a:spcPct val="0"/>
              </a:spcAft>
            </a:pPr>
            <a:r>
              <a:rPr lang="en-US" altLang="en-US" sz="3000" b="1" dirty="0">
                <a:solidFill>
                  <a:srgbClr val="000000"/>
                </a:solidFill>
                <a:latin typeface="Times New Roman" panose="02020603050405020304" pitchFamily="18" charset="0"/>
              </a:rPr>
              <a:t>1, 2, 8, 11, 13.</a:t>
            </a:r>
          </a:p>
        </p:txBody>
      </p:sp>
      <p:graphicFrame>
        <p:nvGraphicFramePr>
          <p:cNvPr id="64516" name="Group 4"/>
          <p:cNvGraphicFramePr>
            <a:graphicFrameLocks noGrp="1"/>
          </p:cNvGraphicFramePr>
          <p:nvPr>
            <p:extLst>
              <p:ext uri="{D42A27DB-BD31-4B8C-83A1-F6EECF244321}">
                <p14:modId xmlns:p14="http://schemas.microsoft.com/office/powerpoint/2010/main" val="2221086757"/>
              </p:ext>
            </p:extLst>
          </p:nvPr>
        </p:nvGraphicFramePr>
        <p:xfrm>
          <a:off x="276225" y="3886201"/>
          <a:ext cx="6781800" cy="1616075"/>
        </p:xfrm>
        <a:graphic>
          <a:graphicData uri="http://schemas.openxmlformats.org/drawingml/2006/table">
            <a:tbl>
              <a:tblPr/>
              <a:tblGrid>
                <a:gridCol w="2011363">
                  <a:extLst>
                    <a:ext uri="{9D8B030D-6E8A-4147-A177-3AD203B41FA5}">
                      <a16:colId xmlns:a16="http://schemas.microsoft.com/office/drawing/2014/main" val="20000"/>
                    </a:ext>
                  </a:extLst>
                </a:gridCol>
                <a:gridCol w="884237">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517525">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Data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Deviation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smtClean="0">
                          <a:ln>
                            <a:noFill/>
                          </a:ln>
                          <a:solidFill>
                            <a:schemeClr val="tx1"/>
                          </a:solidFill>
                          <a:effectLst/>
                          <a:latin typeface="Times New Roman" pitchFamily="18" charset="0"/>
                        </a:rPr>
                        <a:t>(Deviation)</a:t>
                      </a:r>
                      <a:r>
                        <a:rPr kumimoji="0" lang="en-US" altLang="en-US" sz="2600" b="0" i="0" u="none" strike="noStrike" cap="none" normalizeH="0" baseline="30000" smtClean="0">
                          <a:ln>
                            <a:noFill/>
                          </a:ln>
                          <a:solidFill>
                            <a:schemeClr val="tx1"/>
                          </a:solidFill>
                          <a:effectLst/>
                          <a:latin typeface="Times New Roman" pitchFamily="18" charset="0"/>
                        </a:rPr>
                        <a:t>2</a:t>
                      </a:r>
                      <a:endParaRPr kumimoji="0" lang="en-US" altLang="en-US" sz="2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4546" name="Text Box 34"/>
          <p:cNvSpPr txBox="1">
            <a:spLocks noChangeArrowheads="1"/>
          </p:cNvSpPr>
          <p:nvPr/>
        </p:nvSpPr>
        <p:spPr bwMode="auto">
          <a:xfrm>
            <a:off x="61912" y="3186114"/>
            <a:ext cx="357663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The mean is </a:t>
            </a:r>
            <a:r>
              <a:rPr lang="en-US" altLang="en-US" sz="3000" dirty="0" smtClean="0">
                <a:solidFill>
                  <a:srgbClr val="000000"/>
                </a:solidFill>
                <a:latin typeface="Times New Roman" panose="02020603050405020304" pitchFamily="18" charset="0"/>
              </a:rPr>
              <a:t>______.</a:t>
            </a:r>
            <a:r>
              <a:rPr lang="en-US" altLang="en-US" sz="2800" dirty="0" smtClean="0">
                <a:solidFill>
                  <a:srgbClr val="000000"/>
                </a:solidFill>
                <a:latin typeface="Times New Roman" panose="02020603050405020304" pitchFamily="18" charset="0"/>
              </a:rPr>
              <a:t>  </a:t>
            </a:r>
            <a:endParaRPr lang="en-US" altLang="en-US" sz="2800" dirty="0">
              <a:solidFill>
                <a:srgbClr val="000000"/>
              </a:solidFill>
              <a:latin typeface="Times New Roman" panose="02020603050405020304" pitchFamily="18" charset="0"/>
            </a:endParaRPr>
          </a:p>
        </p:txBody>
      </p:sp>
      <p:sp>
        <p:nvSpPr>
          <p:cNvPr id="64547" name="Text Box 35"/>
          <p:cNvSpPr txBox="1">
            <a:spLocks noChangeArrowheads="1"/>
          </p:cNvSpPr>
          <p:nvPr/>
        </p:nvSpPr>
        <p:spPr bwMode="auto">
          <a:xfrm>
            <a:off x="504824" y="5580064"/>
            <a:ext cx="696515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fontAlgn="base" hangingPunct="0">
              <a:spcBef>
                <a:spcPct val="50000"/>
              </a:spcBef>
              <a:spcAft>
                <a:spcPct val="0"/>
              </a:spcAft>
            </a:pPr>
            <a:r>
              <a:rPr lang="en-US" altLang="en-US" sz="3000" dirty="0">
                <a:solidFill>
                  <a:srgbClr val="000000"/>
                </a:solidFill>
                <a:latin typeface="Times New Roman" panose="02020603050405020304" pitchFamily="18" charset="0"/>
              </a:rPr>
              <a:t>Sum = </a:t>
            </a:r>
            <a:r>
              <a:rPr lang="en-US" altLang="en-US" sz="3000" dirty="0" smtClean="0">
                <a:solidFill>
                  <a:srgbClr val="000000"/>
                </a:solidFill>
                <a:latin typeface="Times New Roman" panose="02020603050405020304" pitchFamily="18" charset="0"/>
              </a:rPr>
              <a:t>___ </a:t>
            </a:r>
            <a:r>
              <a:rPr lang="en-US" altLang="en-US" sz="3000" dirty="0">
                <a:solidFill>
                  <a:srgbClr val="000000"/>
                </a:solidFill>
                <a:latin typeface="Times New Roman" panose="02020603050405020304" pitchFamily="18" charset="0"/>
              </a:rPr>
              <a:t>+ </a:t>
            </a:r>
            <a:r>
              <a:rPr lang="en-US" altLang="en-US" sz="3000" dirty="0" smtClean="0">
                <a:solidFill>
                  <a:srgbClr val="000000"/>
                </a:solidFill>
                <a:latin typeface="Times New Roman" panose="02020603050405020304" pitchFamily="18" charset="0"/>
              </a:rPr>
              <a:t>___ </a:t>
            </a:r>
            <a:r>
              <a:rPr lang="en-US" altLang="en-US" sz="3000" dirty="0">
                <a:solidFill>
                  <a:srgbClr val="000000"/>
                </a:solidFill>
                <a:latin typeface="Times New Roman" panose="02020603050405020304" pitchFamily="18" charset="0"/>
              </a:rPr>
              <a:t>+ </a:t>
            </a:r>
            <a:r>
              <a:rPr lang="en-US" altLang="en-US" sz="3000" dirty="0" smtClean="0">
                <a:solidFill>
                  <a:srgbClr val="000000"/>
                </a:solidFill>
                <a:latin typeface="Times New Roman" panose="02020603050405020304" pitchFamily="18" charset="0"/>
              </a:rPr>
              <a:t>___ </a:t>
            </a:r>
            <a:r>
              <a:rPr lang="en-US" altLang="en-US" sz="3000" dirty="0">
                <a:solidFill>
                  <a:srgbClr val="000000"/>
                </a:solidFill>
                <a:latin typeface="Times New Roman" panose="02020603050405020304" pitchFamily="18" charset="0"/>
              </a:rPr>
              <a:t>+ </a:t>
            </a:r>
            <a:r>
              <a:rPr lang="en-US" altLang="en-US" sz="3000" dirty="0" smtClean="0">
                <a:solidFill>
                  <a:srgbClr val="000000"/>
                </a:solidFill>
                <a:latin typeface="Times New Roman" panose="02020603050405020304" pitchFamily="18" charset="0"/>
              </a:rPr>
              <a:t>___ +___= ____</a:t>
            </a:r>
            <a:endParaRPr lang="en-US" altLang="en-US" sz="3000" dirty="0">
              <a:solidFill>
                <a:srgbClr val="000000"/>
              </a:solidFill>
              <a:latin typeface="Times New Roman" panose="02020603050405020304" pitchFamily="18" charset="0"/>
            </a:endParaRPr>
          </a:p>
        </p:txBody>
      </p:sp>
      <p:sp>
        <p:nvSpPr>
          <p:cNvPr id="64548" name="Text Box 36"/>
          <p:cNvSpPr txBox="1">
            <a:spLocks noChangeArrowheads="1"/>
          </p:cNvSpPr>
          <p:nvPr/>
        </p:nvSpPr>
        <p:spPr bwMode="auto">
          <a:xfrm>
            <a:off x="46038" y="2590800"/>
            <a:ext cx="381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400">
                <a:solidFill>
                  <a:srgbClr val="BC2C3A"/>
                </a:solidFill>
                <a:latin typeface="Times New Roman" panose="02020603050405020304" pitchFamily="18" charset="0"/>
              </a:rPr>
              <a:t>Solution</a:t>
            </a:r>
          </a:p>
        </p:txBody>
      </p:sp>
      <p:sp>
        <p:nvSpPr>
          <p:cNvPr id="20516" name="Rectangle 37"/>
          <p:cNvSpPr>
            <a:spLocks noGrp="1" noChangeArrowheads="1"/>
          </p:cNvSpPr>
          <p:nvPr>
            <p:ph type="title"/>
          </p:nvPr>
        </p:nvSpPr>
        <p:spPr/>
        <p:txBody>
          <a:bodyPr/>
          <a:lstStyle/>
          <a:p>
            <a:r>
              <a:rPr lang="en-US" altLang="en-US" smtClean="0"/>
              <a:t>Example: Finding a Sample Standard Deviation</a:t>
            </a:r>
          </a:p>
        </p:txBody>
      </p:sp>
      <p:sp>
        <p:nvSpPr>
          <p:cNvPr id="9" name="Text Box 4"/>
          <p:cNvSpPr txBox="1">
            <a:spLocks noChangeArrowheads="1"/>
          </p:cNvSpPr>
          <p:nvPr/>
        </p:nvSpPr>
        <p:spPr bwMode="auto">
          <a:xfrm>
            <a:off x="7485063" y="1609725"/>
            <a:ext cx="381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400">
                <a:solidFill>
                  <a:srgbClr val="BC2C3A"/>
                </a:solidFill>
                <a:latin typeface="Times New Roman" panose="02020603050405020304" pitchFamily="18" charset="0"/>
              </a:rPr>
              <a:t>Solution</a:t>
            </a:r>
            <a:r>
              <a:rPr lang="en-US" altLang="en-US" sz="2800">
                <a:solidFill>
                  <a:srgbClr val="BC2C3A"/>
                </a:solidFill>
                <a:latin typeface="Times New Roman" panose="02020603050405020304" pitchFamily="18" charset="0"/>
              </a:rPr>
              <a:t> </a:t>
            </a:r>
            <a:r>
              <a:rPr lang="en-US" altLang="en-US" sz="3000">
                <a:solidFill>
                  <a:srgbClr val="000000"/>
                </a:solidFill>
                <a:latin typeface="Times New Roman" panose="02020603050405020304" pitchFamily="18" charset="0"/>
              </a:rPr>
              <a:t>(continued)</a:t>
            </a:r>
          </a:p>
        </p:txBody>
      </p:sp>
      <p:sp>
        <p:nvSpPr>
          <p:cNvPr id="10" name="Text Box 5"/>
          <p:cNvSpPr txBox="1">
            <a:spLocks noChangeArrowheads="1"/>
          </p:cNvSpPr>
          <p:nvPr/>
        </p:nvSpPr>
        <p:spPr bwMode="auto">
          <a:xfrm>
            <a:off x="5734051" y="2343150"/>
            <a:ext cx="605234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Divide </a:t>
            </a:r>
            <a:r>
              <a:rPr lang="en-US" altLang="en-US" sz="3000" dirty="0" smtClean="0">
                <a:solidFill>
                  <a:srgbClr val="000000"/>
                </a:solidFill>
                <a:latin typeface="Times New Roman" panose="02020603050405020304" pitchFamily="18" charset="0"/>
              </a:rPr>
              <a:t>sum by </a:t>
            </a:r>
            <a:r>
              <a:rPr lang="en-US" altLang="en-US" sz="3000" i="1" dirty="0">
                <a:solidFill>
                  <a:srgbClr val="000000"/>
                </a:solidFill>
                <a:latin typeface="Times New Roman" panose="02020603050405020304" pitchFamily="18" charset="0"/>
              </a:rPr>
              <a:t>n</a:t>
            </a:r>
            <a:r>
              <a:rPr lang="en-US" altLang="en-US" sz="3000" dirty="0">
                <a:solidFill>
                  <a:srgbClr val="000000"/>
                </a:solidFill>
                <a:latin typeface="Times New Roman" panose="02020603050405020304" pitchFamily="18" charset="0"/>
              </a:rPr>
              <a:t> – 1 with </a:t>
            </a:r>
            <a:r>
              <a:rPr lang="en-US" altLang="en-US" sz="3000" i="1" dirty="0">
                <a:solidFill>
                  <a:srgbClr val="000000"/>
                </a:solidFill>
                <a:latin typeface="Times New Roman" panose="02020603050405020304" pitchFamily="18" charset="0"/>
              </a:rPr>
              <a:t>n</a:t>
            </a:r>
            <a:r>
              <a:rPr lang="en-US" altLang="en-US" sz="3000" dirty="0">
                <a:solidFill>
                  <a:srgbClr val="000000"/>
                </a:solidFill>
                <a:latin typeface="Times New Roman" panose="02020603050405020304" pitchFamily="18" charset="0"/>
              </a:rPr>
              <a:t> = </a:t>
            </a:r>
            <a:r>
              <a:rPr lang="en-US" altLang="en-US" sz="3000" dirty="0" smtClean="0">
                <a:solidFill>
                  <a:srgbClr val="000000"/>
                </a:solidFill>
                <a:latin typeface="Times New Roman" panose="02020603050405020304" pitchFamily="18" charset="0"/>
              </a:rPr>
              <a:t>_____: </a:t>
            </a:r>
            <a:endParaRPr lang="en-US" altLang="en-US" sz="3000" dirty="0">
              <a:solidFill>
                <a:srgbClr val="000000"/>
              </a:solidFill>
              <a:latin typeface="Times New Roman" panose="02020603050405020304" pitchFamily="18" charset="0"/>
            </a:endParaRPr>
          </a:p>
        </p:txBody>
      </p:sp>
      <p:sp>
        <p:nvSpPr>
          <p:cNvPr id="11" name="Text Box 6"/>
          <p:cNvSpPr txBox="1">
            <a:spLocks noChangeArrowheads="1"/>
          </p:cNvSpPr>
          <p:nvPr/>
        </p:nvSpPr>
        <p:spPr bwMode="auto">
          <a:xfrm>
            <a:off x="7485063" y="4076701"/>
            <a:ext cx="34401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a:solidFill>
                  <a:srgbClr val="000000"/>
                </a:solidFill>
                <a:latin typeface="Times New Roman" panose="02020603050405020304" pitchFamily="18" charset="0"/>
              </a:rPr>
              <a:t>Take the square root:</a:t>
            </a:r>
            <a:r>
              <a:rPr lang="en-US" altLang="en-US" sz="280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423254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6" grpId="0"/>
      <p:bldP spid="64547" grpId="0"/>
      <p:bldP spid="6454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1447800" y="1598614"/>
            <a:ext cx="839152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000" dirty="0">
                <a:solidFill>
                  <a:srgbClr val="000000"/>
                </a:solidFill>
                <a:latin typeface="Times New Roman" panose="02020603050405020304" pitchFamily="18" charset="0"/>
              </a:rPr>
              <a:t>A main use of dispersion is to </a:t>
            </a:r>
            <a:r>
              <a:rPr lang="en-US" altLang="en-US" sz="3000" dirty="0">
                <a:solidFill>
                  <a:srgbClr val="FF0000"/>
                </a:solidFill>
                <a:latin typeface="Times New Roman" panose="02020603050405020304" pitchFamily="18" charset="0"/>
              </a:rPr>
              <a:t>compare the amounts of spread in two (or more) data sets</a:t>
            </a:r>
            <a:r>
              <a:rPr lang="en-US" altLang="en-US" sz="3000" dirty="0" smtClean="0">
                <a:solidFill>
                  <a:srgbClr val="000000"/>
                </a:solidFill>
                <a:latin typeface="Times New Roman" panose="02020603050405020304" pitchFamily="18" charset="0"/>
              </a:rPr>
              <a:t>.</a:t>
            </a:r>
          </a:p>
          <a:p>
            <a:pPr eaLnBrk="0" fontAlgn="base" hangingPunct="0">
              <a:spcBef>
                <a:spcPct val="50000"/>
              </a:spcBef>
              <a:spcAft>
                <a:spcPct val="0"/>
              </a:spcAft>
            </a:pPr>
            <a:r>
              <a:rPr lang="en-US" altLang="en-US" sz="3000" dirty="0" smtClean="0">
                <a:solidFill>
                  <a:srgbClr val="000000"/>
                </a:solidFill>
                <a:latin typeface="Times New Roman" panose="02020603050405020304" pitchFamily="18" charset="0"/>
              </a:rPr>
              <a:t>A </a:t>
            </a:r>
            <a:r>
              <a:rPr lang="en-US" altLang="en-US" sz="3000" dirty="0">
                <a:solidFill>
                  <a:srgbClr val="000000"/>
                </a:solidFill>
                <a:latin typeface="Times New Roman" panose="02020603050405020304" pitchFamily="18" charset="0"/>
              </a:rPr>
              <a:t>common technique in inferential statistics is to draw comparisons between populations by analyzing samples that come from those populations.</a:t>
            </a:r>
          </a:p>
        </p:txBody>
      </p:sp>
      <p:sp>
        <p:nvSpPr>
          <p:cNvPr id="22531" name="Rectangle 4"/>
          <p:cNvSpPr>
            <a:spLocks noGrp="1" noChangeArrowheads="1"/>
          </p:cNvSpPr>
          <p:nvPr>
            <p:ph type="title"/>
          </p:nvPr>
        </p:nvSpPr>
        <p:spPr/>
        <p:txBody>
          <a:bodyPr/>
          <a:lstStyle/>
          <a:p>
            <a:r>
              <a:rPr lang="en-US" altLang="en-US" smtClean="0"/>
              <a:t>Interpreting Measures of Dispersion</a:t>
            </a:r>
          </a:p>
        </p:txBody>
      </p:sp>
    </p:spTree>
    <p:extLst>
      <p:ext uri="{BB962C8B-B14F-4D97-AF65-F5344CB8AC3E}">
        <p14:creationId xmlns:p14="http://schemas.microsoft.com/office/powerpoint/2010/main" val="147223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304800" y="1308100"/>
            <a:ext cx="115824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2500" dirty="0">
                <a:solidFill>
                  <a:srgbClr val="000000"/>
                </a:solidFill>
                <a:latin typeface="Times New Roman" panose="02020603050405020304" pitchFamily="18" charset="0"/>
              </a:rPr>
              <a:t>Two companies, </a:t>
            </a:r>
            <a:r>
              <a:rPr lang="en-US" altLang="en-US" sz="2500" i="1" dirty="0">
                <a:solidFill>
                  <a:srgbClr val="000000"/>
                </a:solidFill>
                <a:latin typeface="Times New Roman" panose="02020603050405020304" pitchFamily="18" charset="0"/>
              </a:rPr>
              <a:t>A</a:t>
            </a:r>
            <a:r>
              <a:rPr lang="en-US" altLang="en-US" sz="2500" dirty="0">
                <a:solidFill>
                  <a:srgbClr val="000000"/>
                </a:solidFill>
                <a:latin typeface="Times New Roman" panose="02020603050405020304" pitchFamily="18" charset="0"/>
              </a:rPr>
              <a:t> and </a:t>
            </a:r>
            <a:r>
              <a:rPr lang="en-US" altLang="en-US" sz="2500" i="1" dirty="0">
                <a:solidFill>
                  <a:srgbClr val="000000"/>
                </a:solidFill>
                <a:latin typeface="Times New Roman" panose="02020603050405020304" pitchFamily="18" charset="0"/>
              </a:rPr>
              <a:t>B</a:t>
            </a:r>
            <a:r>
              <a:rPr lang="en-US" altLang="en-US" sz="2500" dirty="0">
                <a:solidFill>
                  <a:srgbClr val="000000"/>
                </a:solidFill>
                <a:latin typeface="Times New Roman" panose="02020603050405020304" pitchFamily="18" charset="0"/>
              </a:rPr>
              <a:t>, sell small packs of sugar for coffee. The mean and standard deviation for samples  from each company are given below. Which company consistently provides more sugar in their packs?  Which company fills its packs more consistently?</a:t>
            </a:r>
          </a:p>
        </p:txBody>
      </p:sp>
      <p:graphicFrame>
        <p:nvGraphicFramePr>
          <p:cNvPr id="67588" name="Group 4"/>
          <p:cNvGraphicFramePr>
            <a:graphicFrameLocks noGrp="1"/>
          </p:cNvGraphicFramePr>
          <p:nvPr>
            <p:extLst>
              <p:ext uri="{D42A27DB-BD31-4B8C-83A1-F6EECF244321}">
                <p14:modId xmlns:p14="http://schemas.microsoft.com/office/powerpoint/2010/main" val="2505597094"/>
              </p:ext>
            </p:extLst>
          </p:nvPr>
        </p:nvGraphicFramePr>
        <p:xfrm>
          <a:off x="2771775" y="2497932"/>
          <a:ext cx="6096000" cy="210820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701675">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Company </a:t>
                      </a:r>
                      <a:r>
                        <a:rPr kumimoji="0" lang="en-US" altLang="en-US" sz="2600" b="0" i="1" u="none" strike="noStrike" cap="none" normalizeH="0" baseline="0" dirty="0" smtClean="0">
                          <a:ln>
                            <a:noFill/>
                          </a:ln>
                          <a:solidFill>
                            <a:schemeClr val="tx1"/>
                          </a:solidFill>
                          <a:effectLst/>
                          <a:latin typeface="Times New Roman" pitchFamily="18" charset="0"/>
                        </a:rPr>
                        <a:t>A</a:t>
                      </a: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2600" b="0" i="0" u="none" strike="noStrike" cap="none" normalizeH="0" baseline="0" dirty="0" smtClean="0">
                          <a:ln>
                            <a:noFill/>
                          </a:ln>
                          <a:solidFill>
                            <a:schemeClr val="tx1"/>
                          </a:solidFill>
                          <a:effectLst/>
                          <a:latin typeface="Times New Roman" pitchFamily="18" charset="0"/>
                        </a:rPr>
                        <a:t>Company </a:t>
                      </a:r>
                      <a:r>
                        <a:rPr kumimoji="0" lang="en-US" altLang="en-US" sz="2600" b="0" i="1" u="none" strike="noStrike" cap="none" normalizeH="0" baseline="0" dirty="0" smtClean="0">
                          <a:ln>
                            <a:noFill/>
                          </a:ln>
                          <a:solidFill>
                            <a:schemeClr val="tx1"/>
                          </a:solidFill>
                          <a:effectLst/>
                          <a:latin typeface="Times New Roman" pitchFamily="18" charset="0"/>
                        </a:rPr>
                        <a:t>B</a:t>
                      </a: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4850">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675">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600">
                          <a:solidFill>
                            <a:schemeClr val="tx1"/>
                          </a:solidFill>
                          <a:latin typeface="Times New Roman" pitchFamily="18" charset="0"/>
                        </a:defRPr>
                      </a:lvl1pPr>
                      <a:lvl2pPr eaLnBrk="0" hangingPunct="0">
                        <a:spcBef>
                          <a:spcPct val="20000"/>
                        </a:spcBef>
                        <a:defRPr sz="2200">
                          <a:solidFill>
                            <a:schemeClr val="tx1"/>
                          </a:solidFill>
                          <a:latin typeface="Times New Roman" pitchFamily="18" charset="0"/>
                        </a:defRPr>
                      </a:lvl2pPr>
                      <a:lvl3pPr eaLnBrk="0" hangingPunct="0">
                        <a:spcBef>
                          <a:spcPct val="20000"/>
                        </a:spcBef>
                        <a:defRPr sz="2000">
                          <a:solidFill>
                            <a:schemeClr val="tx1"/>
                          </a:solidFill>
                          <a:latin typeface="Times New Roman" pitchFamily="18" charset="0"/>
                        </a:defRPr>
                      </a:lvl3pPr>
                      <a:lvl4pPr eaLnBrk="0" hangingPunct="0">
                        <a:spcBef>
                          <a:spcPct val="20000"/>
                        </a:spcBef>
                        <a:defRPr sz="1600">
                          <a:solidFill>
                            <a:schemeClr val="tx1"/>
                          </a:solidFill>
                          <a:latin typeface="Times New Roman" pitchFamily="18" charset="0"/>
                        </a:defRPr>
                      </a:lvl4pPr>
                      <a:lvl5pPr eaLnBrk="0" hangingPunct="0">
                        <a:spcBef>
                          <a:spcPct val="20000"/>
                        </a:spcBef>
                        <a:defRPr sz="1600">
                          <a:solidFill>
                            <a:schemeClr val="tx1"/>
                          </a:solidFill>
                          <a:latin typeface="Times New Roman" pitchFamily="18" charset="0"/>
                        </a:defRPr>
                      </a:lvl5pPr>
                      <a:lvl6pPr eaLnBrk="0" fontAlgn="base" hangingPunct="0">
                        <a:spcBef>
                          <a:spcPct val="20000"/>
                        </a:spcBef>
                        <a:spcAft>
                          <a:spcPct val="0"/>
                        </a:spcAft>
                        <a:defRPr sz="1600">
                          <a:solidFill>
                            <a:schemeClr val="tx1"/>
                          </a:solidFill>
                          <a:latin typeface="Times New Roman" pitchFamily="18" charset="0"/>
                        </a:defRPr>
                      </a:lvl6pPr>
                      <a:lvl7pPr eaLnBrk="0" fontAlgn="base" hangingPunct="0">
                        <a:spcBef>
                          <a:spcPct val="20000"/>
                        </a:spcBef>
                        <a:spcAft>
                          <a:spcPct val="0"/>
                        </a:spcAft>
                        <a:defRPr sz="1600">
                          <a:solidFill>
                            <a:schemeClr val="tx1"/>
                          </a:solidFill>
                          <a:latin typeface="Times New Roman" pitchFamily="18" charset="0"/>
                        </a:defRPr>
                      </a:lvl7pPr>
                      <a:lvl8pPr eaLnBrk="0" fontAlgn="base" hangingPunct="0">
                        <a:spcBef>
                          <a:spcPct val="20000"/>
                        </a:spcBef>
                        <a:spcAft>
                          <a:spcPct val="0"/>
                        </a:spcAft>
                        <a:defRPr sz="1600">
                          <a:solidFill>
                            <a:schemeClr val="tx1"/>
                          </a:solidFill>
                          <a:latin typeface="Times New Roman" pitchFamily="18" charset="0"/>
                        </a:defRPr>
                      </a:lvl8pPr>
                      <a:lvl9pPr eaLnBrk="0" fontAlgn="base" hangingPunct="0">
                        <a:spcBef>
                          <a:spcPct val="20000"/>
                        </a:spcBef>
                        <a:spcAft>
                          <a:spcPct val="0"/>
                        </a:spcAft>
                        <a:defRPr sz="1600">
                          <a:solidFill>
                            <a:schemeClr val="tx1"/>
                          </a:solidFill>
                          <a:latin typeface="Times New Roman"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26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3569" name="Object 18"/>
          <p:cNvGraphicFramePr>
            <a:graphicFrameLocks noChangeAspect="1"/>
          </p:cNvGraphicFramePr>
          <p:nvPr>
            <p:extLst>
              <p:ext uri="{D42A27DB-BD31-4B8C-83A1-F6EECF244321}">
                <p14:modId xmlns:p14="http://schemas.microsoft.com/office/powerpoint/2010/main" val="193704515"/>
              </p:ext>
            </p:extLst>
          </p:nvPr>
        </p:nvGraphicFramePr>
        <p:xfrm>
          <a:off x="3257550" y="3267076"/>
          <a:ext cx="2247900" cy="569913"/>
        </p:xfrm>
        <a:graphic>
          <a:graphicData uri="http://schemas.openxmlformats.org/presentationml/2006/ole">
            <mc:AlternateContent xmlns:mc="http://schemas.openxmlformats.org/markup-compatibility/2006">
              <mc:Choice xmlns:v="urn:schemas-microsoft-com:vml" Requires="v">
                <p:oleObj spid="_x0000_s5182" name="Equation" r:id="rId3" imgW="901309" imgH="228501" progId="Equation.DSMT4">
                  <p:embed/>
                </p:oleObj>
              </mc:Choice>
              <mc:Fallback>
                <p:oleObj name="Equation" r:id="rId3" imgW="901309"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50" y="3267076"/>
                        <a:ext cx="224790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0" name="Object 19"/>
          <p:cNvGraphicFramePr>
            <a:graphicFrameLocks noChangeAspect="1"/>
          </p:cNvGraphicFramePr>
          <p:nvPr>
            <p:extLst>
              <p:ext uri="{D42A27DB-BD31-4B8C-83A1-F6EECF244321}">
                <p14:modId xmlns:p14="http://schemas.microsoft.com/office/powerpoint/2010/main" val="2935146699"/>
              </p:ext>
            </p:extLst>
          </p:nvPr>
        </p:nvGraphicFramePr>
        <p:xfrm>
          <a:off x="6137275" y="3267076"/>
          <a:ext cx="2279650" cy="569913"/>
        </p:xfrm>
        <a:graphic>
          <a:graphicData uri="http://schemas.openxmlformats.org/presentationml/2006/ole">
            <mc:AlternateContent xmlns:mc="http://schemas.openxmlformats.org/markup-compatibility/2006">
              <mc:Choice xmlns:v="urn:schemas-microsoft-com:vml" Requires="v">
                <p:oleObj spid="_x0000_s5183" name="Equation" r:id="rId5" imgW="914400" imgH="228600" progId="Equation.DSMT4">
                  <p:embed/>
                </p:oleObj>
              </mc:Choice>
              <mc:Fallback>
                <p:oleObj name="Equation" r:id="rId5" imgW="9144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7275" y="3267076"/>
                        <a:ext cx="22796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1" name="Object 20"/>
          <p:cNvGraphicFramePr>
            <a:graphicFrameLocks noChangeAspect="1"/>
          </p:cNvGraphicFramePr>
          <p:nvPr>
            <p:extLst>
              <p:ext uri="{D42A27DB-BD31-4B8C-83A1-F6EECF244321}">
                <p14:modId xmlns:p14="http://schemas.microsoft.com/office/powerpoint/2010/main" val="207121864"/>
              </p:ext>
            </p:extLst>
          </p:nvPr>
        </p:nvGraphicFramePr>
        <p:xfrm>
          <a:off x="3276600" y="3952876"/>
          <a:ext cx="1676400" cy="569913"/>
        </p:xfrm>
        <a:graphic>
          <a:graphicData uri="http://schemas.openxmlformats.org/presentationml/2006/ole">
            <mc:AlternateContent xmlns:mc="http://schemas.openxmlformats.org/markup-compatibility/2006">
              <mc:Choice xmlns:v="urn:schemas-microsoft-com:vml" Requires="v">
                <p:oleObj spid="_x0000_s5184" name="Equation" r:id="rId7" imgW="672808" imgH="228501" progId="Equation.DSMT4">
                  <p:embed/>
                </p:oleObj>
              </mc:Choice>
              <mc:Fallback>
                <p:oleObj name="Equation" r:id="rId7" imgW="672808" imgH="22850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952876"/>
                        <a:ext cx="167640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2" name="Object 21"/>
          <p:cNvGraphicFramePr>
            <a:graphicFrameLocks noChangeAspect="1"/>
          </p:cNvGraphicFramePr>
          <p:nvPr>
            <p:extLst>
              <p:ext uri="{D42A27DB-BD31-4B8C-83A1-F6EECF244321}">
                <p14:modId xmlns:p14="http://schemas.microsoft.com/office/powerpoint/2010/main" val="2523319061"/>
              </p:ext>
            </p:extLst>
          </p:nvPr>
        </p:nvGraphicFramePr>
        <p:xfrm>
          <a:off x="6172200" y="3952876"/>
          <a:ext cx="1676400" cy="569913"/>
        </p:xfrm>
        <a:graphic>
          <a:graphicData uri="http://schemas.openxmlformats.org/presentationml/2006/ole">
            <mc:AlternateContent xmlns:mc="http://schemas.openxmlformats.org/markup-compatibility/2006">
              <mc:Choice xmlns:v="urn:schemas-microsoft-com:vml" Requires="v">
                <p:oleObj spid="_x0000_s5185" name="Equation" r:id="rId9" imgW="672808" imgH="228501" progId="Equation.DSMT4">
                  <p:embed/>
                </p:oleObj>
              </mc:Choice>
              <mc:Fallback>
                <p:oleObj name="Equation" r:id="rId9" imgW="672808"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3952876"/>
                        <a:ext cx="167640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3" name="Rectangle 22"/>
          <p:cNvSpPr>
            <a:spLocks noGrp="1" noChangeArrowheads="1"/>
          </p:cNvSpPr>
          <p:nvPr>
            <p:ph type="title"/>
          </p:nvPr>
        </p:nvSpPr>
        <p:spPr/>
        <p:txBody>
          <a:bodyPr/>
          <a:lstStyle/>
          <a:p>
            <a:r>
              <a:rPr lang="en-US" altLang="en-US" smtClean="0"/>
              <a:t>Example: Comparing  Measures</a:t>
            </a:r>
          </a:p>
        </p:txBody>
      </p:sp>
      <p:sp>
        <p:nvSpPr>
          <p:cNvPr id="9" name="Text Box 4"/>
          <p:cNvSpPr txBox="1">
            <a:spLocks noChangeArrowheads="1"/>
          </p:cNvSpPr>
          <p:nvPr/>
        </p:nvSpPr>
        <p:spPr bwMode="auto">
          <a:xfrm>
            <a:off x="2266951" y="4618039"/>
            <a:ext cx="7943850" cy="182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2500" dirty="0">
                <a:solidFill>
                  <a:srgbClr val="000000"/>
                </a:solidFill>
                <a:latin typeface="Times New Roman" panose="02020603050405020304" pitchFamily="18" charset="0"/>
              </a:rPr>
              <a:t>We infer that Company </a:t>
            </a:r>
            <a:r>
              <a:rPr lang="en-US" altLang="en-US" sz="2500" i="1" dirty="0" smtClean="0">
                <a:solidFill>
                  <a:srgbClr val="000000"/>
                </a:solidFill>
                <a:latin typeface="Times New Roman" panose="02020603050405020304" pitchFamily="18" charset="0"/>
              </a:rPr>
              <a:t>___ </a:t>
            </a:r>
            <a:r>
              <a:rPr lang="en-US" altLang="en-US" sz="2500" dirty="0">
                <a:solidFill>
                  <a:srgbClr val="000000"/>
                </a:solidFill>
                <a:latin typeface="Times New Roman" panose="02020603050405020304" pitchFamily="18" charset="0"/>
              </a:rPr>
              <a:t>most likely provides more sugar than Company </a:t>
            </a:r>
            <a:r>
              <a:rPr lang="en-US" altLang="en-US" sz="2500" i="1" dirty="0" smtClean="0">
                <a:solidFill>
                  <a:srgbClr val="000000"/>
                </a:solidFill>
                <a:latin typeface="Times New Roman" panose="02020603050405020304" pitchFamily="18" charset="0"/>
              </a:rPr>
              <a:t>___</a:t>
            </a:r>
            <a:r>
              <a:rPr lang="en-US" altLang="en-US" sz="2500" dirty="0" smtClean="0">
                <a:solidFill>
                  <a:srgbClr val="000000"/>
                </a:solidFill>
                <a:latin typeface="Times New Roman" panose="02020603050405020304" pitchFamily="18" charset="0"/>
              </a:rPr>
              <a:t> </a:t>
            </a:r>
            <a:r>
              <a:rPr lang="en-US" altLang="en-US" sz="2500" dirty="0">
                <a:solidFill>
                  <a:srgbClr val="000000"/>
                </a:solidFill>
                <a:latin typeface="Times New Roman" panose="02020603050405020304" pitchFamily="18" charset="0"/>
              </a:rPr>
              <a:t>(greater </a:t>
            </a:r>
            <a:r>
              <a:rPr lang="en-US" altLang="en-US" sz="2500" dirty="0" smtClean="0">
                <a:solidFill>
                  <a:srgbClr val="000000"/>
                </a:solidFill>
                <a:latin typeface="Times New Roman" panose="02020603050405020304" pitchFamily="18" charset="0"/>
              </a:rPr>
              <a:t>_____________________).</a:t>
            </a:r>
            <a:endParaRPr lang="en-US" altLang="en-US" sz="2500" dirty="0">
              <a:solidFill>
                <a:srgbClr val="000000"/>
              </a:solidFill>
              <a:latin typeface="Times New Roman" panose="02020603050405020304" pitchFamily="18" charset="0"/>
            </a:endParaRPr>
          </a:p>
          <a:p>
            <a:pPr eaLnBrk="0" fontAlgn="base" hangingPunct="0">
              <a:spcBef>
                <a:spcPct val="50000"/>
              </a:spcBef>
              <a:spcAft>
                <a:spcPct val="0"/>
              </a:spcAft>
            </a:pPr>
            <a:r>
              <a:rPr lang="en-US" altLang="en-US" sz="2500" dirty="0">
                <a:solidFill>
                  <a:srgbClr val="000000"/>
                </a:solidFill>
                <a:latin typeface="Times New Roman" panose="02020603050405020304" pitchFamily="18" charset="0"/>
              </a:rPr>
              <a:t>We also infer that Company </a:t>
            </a:r>
            <a:r>
              <a:rPr lang="en-US" altLang="en-US" sz="2500" i="1" dirty="0" smtClean="0">
                <a:solidFill>
                  <a:srgbClr val="000000"/>
                </a:solidFill>
                <a:latin typeface="Times New Roman" panose="02020603050405020304" pitchFamily="18" charset="0"/>
              </a:rPr>
              <a:t>___</a:t>
            </a:r>
            <a:r>
              <a:rPr lang="en-US" altLang="en-US" sz="2500" dirty="0" smtClean="0">
                <a:solidFill>
                  <a:srgbClr val="000000"/>
                </a:solidFill>
                <a:latin typeface="Times New Roman" panose="02020603050405020304" pitchFamily="18" charset="0"/>
              </a:rPr>
              <a:t> </a:t>
            </a:r>
            <a:r>
              <a:rPr lang="en-US" altLang="en-US" sz="2500" dirty="0">
                <a:solidFill>
                  <a:srgbClr val="000000"/>
                </a:solidFill>
                <a:latin typeface="Times New Roman" panose="02020603050405020304" pitchFamily="18" charset="0"/>
              </a:rPr>
              <a:t>is more consistent than Company </a:t>
            </a:r>
            <a:r>
              <a:rPr lang="en-US" altLang="en-US" sz="2500" i="1" dirty="0" smtClean="0">
                <a:solidFill>
                  <a:srgbClr val="000000"/>
                </a:solidFill>
                <a:latin typeface="Times New Roman" panose="02020603050405020304" pitchFamily="18" charset="0"/>
              </a:rPr>
              <a:t>___</a:t>
            </a:r>
            <a:r>
              <a:rPr lang="en-US" altLang="en-US" sz="2500" dirty="0" smtClean="0">
                <a:solidFill>
                  <a:srgbClr val="000000"/>
                </a:solidFill>
                <a:latin typeface="Times New Roman" panose="02020603050405020304" pitchFamily="18" charset="0"/>
              </a:rPr>
              <a:t> </a:t>
            </a:r>
            <a:r>
              <a:rPr lang="en-US" altLang="en-US" sz="2500" dirty="0">
                <a:solidFill>
                  <a:srgbClr val="000000"/>
                </a:solidFill>
                <a:latin typeface="Times New Roman" panose="02020603050405020304" pitchFamily="18" charset="0"/>
              </a:rPr>
              <a:t>(smaller </a:t>
            </a:r>
            <a:r>
              <a:rPr lang="en-US" altLang="en-US" sz="2500" dirty="0" smtClean="0">
                <a:solidFill>
                  <a:srgbClr val="000000"/>
                </a:solidFill>
                <a:latin typeface="Times New Roman" panose="02020603050405020304" pitchFamily="18" charset="0"/>
              </a:rPr>
              <a:t>_________________________).</a:t>
            </a:r>
            <a:endParaRPr lang="en-US" altLang="en-US" sz="2500" dirty="0">
              <a:solidFill>
                <a:srgbClr val="000000"/>
              </a:solidFill>
              <a:latin typeface="Times New Roman" panose="02020603050405020304" pitchFamily="18" charset="0"/>
            </a:endParaRPr>
          </a:p>
        </p:txBody>
      </p:sp>
      <p:sp>
        <p:nvSpPr>
          <p:cNvPr id="10" name="Text Box 3"/>
          <p:cNvSpPr txBox="1">
            <a:spLocks noChangeArrowheads="1"/>
          </p:cNvSpPr>
          <p:nvPr/>
        </p:nvSpPr>
        <p:spPr bwMode="auto">
          <a:xfrm>
            <a:off x="417513" y="4722813"/>
            <a:ext cx="17256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r>
              <a:rPr lang="en-US" altLang="en-US" sz="3400">
                <a:solidFill>
                  <a:srgbClr val="BC2C3A"/>
                </a:solidFill>
                <a:latin typeface="Times New Roman" panose="02020603050405020304" pitchFamily="18" charset="0"/>
              </a:rPr>
              <a:t>Solution</a:t>
            </a:r>
          </a:p>
        </p:txBody>
      </p:sp>
      <p:cxnSp>
        <p:nvCxnSpPr>
          <p:cNvPr id="11" name="Straight Connector 10"/>
          <p:cNvCxnSpPr/>
          <p:nvPr/>
        </p:nvCxnSpPr>
        <p:spPr>
          <a:xfrm>
            <a:off x="0" y="4675982"/>
            <a:ext cx="121920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47598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925</Words>
  <Application>Microsoft Office PowerPoint</Application>
  <PresentationFormat>Widescreen</PresentationFormat>
  <Paragraphs>110</Paragraphs>
  <Slides>12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Cambria Math</vt:lpstr>
      <vt:lpstr>Times New Roman</vt:lpstr>
      <vt:lpstr>Default Design</vt:lpstr>
      <vt:lpstr>Equation</vt:lpstr>
      <vt:lpstr>Section 12.3 - Measures of Dispersion</vt:lpstr>
      <vt:lpstr>Range</vt:lpstr>
      <vt:lpstr>Standard Deviation</vt:lpstr>
      <vt:lpstr>Standard Deviation</vt:lpstr>
      <vt:lpstr>Calculation of Standard Deviation</vt:lpstr>
      <vt:lpstr>Calculation of Standard Deviation</vt:lpstr>
      <vt:lpstr>Example: Finding a Sample Standard Deviation</vt:lpstr>
      <vt:lpstr>Interpreting Measures of Dispersion</vt:lpstr>
      <vt:lpstr>Example: Comparing  Measures</vt:lpstr>
      <vt:lpstr>Chebyshev’s Theorem</vt:lpstr>
      <vt:lpstr>Chebyshev’s Theorem - Example</vt:lpstr>
      <vt:lpstr>Chebyshev’s Theorem - Example</vt:lpstr>
    </vt:vector>
  </TitlesOfParts>
  <Company>Middle Tennessee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12.3 - Measures of Dispersion</dc:title>
  <dc:creator>Pamela D. Elliott</dc:creator>
  <cp:lastModifiedBy>Pamela Elliott</cp:lastModifiedBy>
  <cp:revision>14</cp:revision>
  <dcterms:created xsi:type="dcterms:W3CDTF">2015-11-10T16:04:43Z</dcterms:created>
  <dcterms:modified xsi:type="dcterms:W3CDTF">2016-01-24T18:14:04Z</dcterms:modified>
</cp:coreProperties>
</file>