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3" r:id="rId2"/>
  </p:sldMasterIdLst>
  <p:notesMasterIdLst>
    <p:notesMasterId r:id="rId20"/>
  </p:notesMasterIdLst>
  <p:sldIdLst>
    <p:sldId id="260" r:id="rId3"/>
    <p:sldId id="273" r:id="rId4"/>
    <p:sldId id="274" r:id="rId5"/>
    <p:sldId id="275" r:id="rId6"/>
    <p:sldId id="276" r:id="rId7"/>
    <p:sldId id="277" r:id="rId8"/>
    <p:sldId id="279" r:id="rId9"/>
    <p:sldId id="280" r:id="rId10"/>
    <p:sldId id="281" r:id="rId11"/>
    <p:sldId id="282" r:id="rId12"/>
    <p:sldId id="283" r:id="rId13"/>
    <p:sldId id="284" r:id="rId14"/>
    <p:sldId id="285" r:id="rId15"/>
    <p:sldId id="287" r:id="rId16"/>
    <p:sldId id="288" r:id="rId17"/>
    <p:sldId id="289" r:id="rId18"/>
    <p:sldId id="290"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0">
          <p15:clr>
            <a:srgbClr val="A4A3A4"/>
          </p15:clr>
        </p15:guide>
        <p15:guide id="3" pos="3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76" autoAdjust="0"/>
  </p:normalViewPr>
  <p:slideViewPr>
    <p:cSldViewPr snapToGrid="0">
      <p:cViewPr varScale="1">
        <p:scale>
          <a:sx n="103" d="100"/>
          <a:sy n="103" d="100"/>
        </p:scale>
        <p:origin x="1164" y="36"/>
      </p:cViewPr>
      <p:guideLst>
        <p:guide orient="horz" pos="2160"/>
        <p:guide pos="2860"/>
        <p:guide pos="3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C005409-65A2-4139-8C6B-B9552E35A6E5}" type="slidenum">
              <a:rPr lang="en-US" altLang="en-US"/>
              <a:pPr>
                <a:defRPr/>
              </a:pPr>
              <a:t>‹#›</a:t>
            </a:fld>
            <a:endParaRPr lang="en-US" altLang="en-US"/>
          </a:p>
        </p:txBody>
      </p:sp>
    </p:spTree>
    <p:extLst>
      <p:ext uri="{BB962C8B-B14F-4D97-AF65-F5344CB8AC3E}">
        <p14:creationId xmlns:p14="http://schemas.microsoft.com/office/powerpoint/2010/main" val="3608997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245347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0321977076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73650" y="895350"/>
            <a:ext cx="364648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6" name="Picture 16" descr="Pearson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Pearson_Strap_Bound_Whit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dirty="0" smtClean="0">
                <a:solidFill>
                  <a:srgbClr val="FBF5EA"/>
                </a:solidFill>
                <a:cs typeface="Arial" panose="020B0604020202020204" pitchFamily="34" charset="0"/>
              </a:rPr>
              <a:t>Copyright © 2016, 2012, and 2008 Pearson Education, Inc. </a:t>
            </a:r>
          </a:p>
        </p:txBody>
      </p:sp>
      <p:sp>
        <p:nvSpPr>
          <p:cNvPr id="9"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9446B4FA-C926-4575-8103-4FD44E5D171B}" type="slidenum">
              <a:rPr lang="en-US" altLang="en-US" sz="1000" smtClean="0">
                <a:solidFill>
                  <a:srgbClr val="FBF5EA"/>
                </a:solidFill>
                <a:cs typeface="Arial" panose="020B0604020202020204" pitchFamily="34" charset="0"/>
              </a:rPr>
              <a:pPr algn="r">
                <a:defRPr/>
              </a:pPr>
              <a:t>‹#›</a:t>
            </a:fld>
            <a:endParaRPr lang="en-US" altLang="en-US" sz="1000" smtClean="0">
              <a:solidFill>
                <a:srgbClr val="FBF5EA"/>
              </a:solidFill>
              <a:cs typeface="Arial" panose="020B0604020202020204" pitchFamily="34" charset="0"/>
            </a:endParaRPr>
          </a:p>
        </p:txBody>
      </p:sp>
      <p:sp>
        <p:nvSpPr>
          <p:cNvPr id="44034" name="Rectangle 2"/>
          <p:cNvSpPr>
            <a:spLocks noGrp="1" noChangeArrowheads="1"/>
          </p:cNvSpPr>
          <p:nvPr>
            <p:ph type="ctrTitle"/>
          </p:nvPr>
        </p:nvSpPr>
        <p:spPr>
          <a:xfrm>
            <a:off x="382588" y="263525"/>
            <a:ext cx="8375650" cy="1033463"/>
          </a:xfrm>
        </p:spPr>
        <p:txBody>
          <a:bodyPr/>
          <a:lstStyle>
            <a:lvl1pPr>
              <a:defRPr sz="4700" smtClean="0"/>
            </a:lvl1pPr>
          </a:lstStyle>
          <a:p>
            <a:pPr lvl="0"/>
            <a:r>
              <a:rPr lang="en-US" altLang="en-US" noProof="0" dirty="0" smtClean="0"/>
              <a:t>Click to edit Master title style</a:t>
            </a:r>
          </a:p>
        </p:txBody>
      </p:sp>
      <p:sp>
        <p:nvSpPr>
          <p:cNvPr id="44035" name="Rectangle 3"/>
          <p:cNvSpPr>
            <a:spLocks noGrp="1" noChangeArrowheads="1"/>
          </p:cNvSpPr>
          <p:nvPr>
            <p:ph type="subTitle" idx="1"/>
          </p:nvPr>
        </p:nvSpPr>
        <p:spPr>
          <a:xfrm>
            <a:off x="382588" y="1452563"/>
            <a:ext cx="4552950" cy="4702175"/>
          </a:xfrm>
        </p:spPr>
        <p:txBody>
          <a:bodyPr/>
          <a:lstStyle>
            <a:lvl1pPr marL="0" indent="0">
              <a:buFontTx/>
              <a:buNone/>
              <a:defRPr sz="4000" b="1" smtClean="0">
                <a:solidFill>
                  <a:srgbClr val="FFCC00"/>
                </a:solidFill>
                <a:effectLst>
                  <a:outerShdw blurRad="38100" dist="38100" dir="2700000" algn="tl">
                    <a:srgbClr val="C0C0C0"/>
                  </a:outerShdw>
                </a:effectLst>
                <a:latin typeface="Arial" panose="020B0604020202020204" pitchFamily="34" charset="0"/>
              </a:defRPr>
            </a:lvl1pPr>
          </a:lstStyle>
          <a:p>
            <a:pPr lvl="0"/>
            <a:r>
              <a:rPr lang="en-US" altLang="en-US" noProof="0" smtClean="0"/>
              <a:t>Click to edit Master subtitle style</a:t>
            </a:r>
          </a:p>
        </p:txBody>
      </p:sp>
    </p:spTree>
    <p:extLst>
      <p:ext uri="{BB962C8B-B14F-4D97-AF65-F5344CB8AC3E}">
        <p14:creationId xmlns:p14="http://schemas.microsoft.com/office/powerpoint/2010/main" val="181203726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286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022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08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284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51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5" name="Picture 16" descr="Pearson_Bound_Whi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smtClean="0">
                <a:solidFill>
                  <a:srgbClr val="FBF5EA"/>
                </a:solidFill>
                <a:cs typeface="Arial" panose="020B0604020202020204" pitchFamily="34" charset="0"/>
              </a:rPr>
              <a:t>Copyright © 2016, 2012, and 2008 Pearson Education, Inc. </a:t>
            </a:r>
          </a:p>
        </p:txBody>
      </p:sp>
      <p:sp>
        <p:nvSpPr>
          <p:cNvPr id="8"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29E93A22-1467-4262-8F6A-454F3F2AC2B1}" type="slidenum">
              <a:rPr lang="en-US" altLang="en-US" sz="1000" b="1" smtClean="0">
                <a:solidFill>
                  <a:srgbClr val="FBF5EA"/>
                </a:solidFill>
                <a:cs typeface="Arial" panose="020B0604020202020204" pitchFamily="34" charset="0"/>
              </a:rPr>
              <a:pPr algn="r">
                <a:defRPr/>
              </a:pPr>
              <a:t>‹#›</a:t>
            </a:fld>
            <a:endParaRPr lang="en-US" altLang="en-US" sz="1000" b="1" smtClean="0">
              <a:solidFill>
                <a:srgbClr val="FBF5EA"/>
              </a:solidFill>
              <a:cs typeface="Arial" panose="020B0604020202020204" pitchFamily="34" charset="0"/>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9" name="Footer Placeholder 9"/>
          <p:cNvSpPr>
            <a:spLocks noGrp="1"/>
          </p:cNvSpPr>
          <p:nvPr>
            <p:ph type="ftr" sz="quarter" idx="10"/>
          </p:nvPr>
        </p:nvSpPr>
        <p:spPr>
          <a:xfrm>
            <a:off x="457200" y="6305550"/>
            <a:ext cx="6324600" cy="476250"/>
          </a:xfrm>
          <a:prstGeom prst="rect">
            <a:avLst/>
          </a:prstGeom>
        </p:spPr>
        <p:txBody>
          <a:bodyPr/>
          <a:lstStyle>
            <a:lvl1pPr>
              <a:defRPr>
                <a:solidFill>
                  <a:srgbClr val="000000"/>
                </a:solidFill>
                <a:latin typeface="Arial" panose="020B0604020202020204" pitchFamily="34" charset="0"/>
              </a:defRPr>
            </a:lvl1pPr>
          </a:lstStyle>
          <a:p>
            <a:pPr>
              <a:defRPr/>
            </a:pPr>
            <a:r>
              <a:rPr lang="en-US" altLang="en-US"/>
              <a:t> 2012 Pearson Education, Inc.</a:t>
            </a:r>
          </a:p>
        </p:txBody>
      </p:sp>
      <p:sp>
        <p:nvSpPr>
          <p:cNvPr id="10" name="Rectangle 8"/>
          <p:cNvSpPr>
            <a:spLocks noGrp="1" noChangeArrowheads="1"/>
          </p:cNvSpPr>
          <p:nvPr>
            <p:ph type="sldNum" sz="quarter" idx="11"/>
          </p:nvPr>
        </p:nvSpPr>
        <p:spPr>
          <a:xfrm>
            <a:off x="6781800" y="6307138"/>
            <a:ext cx="1728788" cy="474662"/>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000000"/>
                </a:solidFill>
              </a:defRPr>
            </a:lvl1pPr>
          </a:lstStyle>
          <a:p>
            <a:pPr>
              <a:defRPr/>
            </a:pPr>
            <a:r>
              <a:rPr lang="en-US" altLang="en-US"/>
              <a:t>Slide 1-1-</a:t>
            </a:r>
            <a:fld id="{02D5EA94-3A29-4828-8138-8D5CF4F95CA6}" type="slidenum">
              <a:rPr lang="en-US" altLang="en-US"/>
              <a:pPr>
                <a:defRPr/>
              </a:pPr>
              <a:t>‹#›</a:t>
            </a:fld>
            <a:endParaRPr lang="en-CA" altLang="en-US"/>
          </a:p>
        </p:txBody>
      </p:sp>
    </p:spTree>
    <p:extLst>
      <p:ext uri="{BB962C8B-B14F-4D97-AF65-F5344CB8AC3E}">
        <p14:creationId xmlns:p14="http://schemas.microsoft.com/office/powerpoint/2010/main" val="34429939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5" name="Picture 16" descr="Pearson_Bound_Whi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smtClean="0">
                <a:solidFill>
                  <a:srgbClr val="FBF5EA"/>
                </a:solidFill>
                <a:cs typeface="Arial" panose="020B0604020202020204" pitchFamily="34" charset="0"/>
              </a:rPr>
              <a:t>Copyright © 2016, 2012, and 2008 Pearson Education, Inc. </a:t>
            </a:r>
          </a:p>
        </p:txBody>
      </p:sp>
      <p:sp>
        <p:nvSpPr>
          <p:cNvPr id="8"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137C06D6-E5FA-4D7A-BBAF-E98A6EDD9400}" type="slidenum">
              <a:rPr lang="en-US" altLang="en-US" sz="1000" b="1" smtClean="0">
                <a:solidFill>
                  <a:srgbClr val="FBF5EA"/>
                </a:solidFill>
                <a:cs typeface="Arial" panose="020B0604020202020204" pitchFamily="34" charset="0"/>
              </a:rPr>
              <a:pPr algn="r">
                <a:defRPr/>
              </a:pPr>
              <a:t>‹#›</a:t>
            </a:fld>
            <a:endParaRPr lang="en-US" altLang="en-US" sz="1000" b="1" smtClean="0">
              <a:solidFill>
                <a:srgbClr val="FBF5EA"/>
              </a:solidFill>
              <a:cs typeface="Arial" panose="020B060402020202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9"/>
          <p:cNvSpPr>
            <a:spLocks noGrp="1"/>
          </p:cNvSpPr>
          <p:nvPr>
            <p:ph type="ftr" sz="quarter" idx="10"/>
          </p:nvPr>
        </p:nvSpPr>
        <p:spPr>
          <a:xfrm>
            <a:off x="457200" y="6305550"/>
            <a:ext cx="6324600" cy="476250"/>
          </a:xfrm>
          <a:prstGeom prst="rect">
            <a:avLst/>
          </a:prstGeom>
        </p:spPr>
        <p:txBody>
          <a:bodyPr/>
          <a:lstStyle>
            <a:lvl1pPr>
              <a:defRPr>
                <a:solidFill>
                  <a:srgbClr val="000000"/>
                </a:solidFill>
                <a:latin typeface="Arial" panose="020B0604020202020204" pitchFamily="34" charset="0"/>
              </a:defRPr>
            </a:lvl1pPr>
          </a:lstStyle>
          <a:p>
            <a:pPr>
              <a:defRPr/>
            </a:pPr>
            <a:r>
              <a:rPr lang="en-US" altLang="en-US"/>
              <a:t> 2012 Pearson Education, Inc.</a:t>
            </a:r>
          </a:p>
        </p:txBody>
      </p:sp>
      <p:sp>
        <p:nvSpPr>
          <p:cNvPr id="10" name="Rectangle 8"/>
          <p:cNvSpPr>
            <a:spLocks noGrp="1" noChangeArrowheads="1"/>
          </p:cNvSpPr>
          <p:nvPr>
            <p:ph type="sldNum" sz="quarter" idx="11"/>
          </p:nvPr>
        </p:nvSpPr>
        <p:spPr>
          <a:xfrm>
            <a:off x="6781800" y="6307138"/>
            <a:ext cx="1728788" cy="474662"/>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000000"/>
                </a:solidFill>
              </a:defRPr>
            </a:lvl1pPr>
          </a:lstStyle>
          <a:p>
            <a:pPr>
              <a:defRPr/>
            </a:pPr>
            <a:r>
              <a:rPr lang="en-US" altLang="en-US"/>
              <a:t>Slide 1-1-</a:t>
            </a:r>
            <a:fld id="{27F3DC81-502E-444F-A2DC-669740CB68E7}" type="slidenum">
              <a:rPr lang="en-US" altLang="en-US"/>
              <a:pPr>
                <a:defRPr/>
              </a:pPr>
              <a:t>‹#›</a:t>
            </a:fld>
            <a:endParaRPr lang="en-CA" altLang="en-US"/>
          </a:p>
        </p:txBody>
      </p:sp>
    </p:spTree>
    <p:extLst>
      <p:ext uri="{BB962C8B-B14F-4D97-AF65-F5344CB8AC3E}">
        <p14:creationId xmlns:p14="http://schemas.microsoft.com/office/powerpoint/2010/main" val="33711202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9" descr="banne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69888" y="1303338"/>
            <a:ext cx="8774112"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165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1030" name="Picture 16" descr="Pearson_Bound_White"/>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7" descr="Pearson_Strap_Bound_White"/>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smtClean="0">
                <a:solidFill>
                  <a:srgbClr val="FBF5EA"/>
                </a:solidFill>
                <a:cs typeface="Arial" panose="020B0604020202020204" pitchFamily="34" charset="0"/>
              </a:rPr>
              <a:t>Copyright © 2016, 2012, and 2008 Pearson Education, Inc. </a:t>
            </a:r>
          </a:p>
        </p:txBody>
      </p:sp>
      <p:sp>
        <p:nvSpPr>
          <p:cNvPr id="1033"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EB01932F-1AFB-4D2A-8276-15785B26F101}" type="slidenum">
              <a:rPr lang="en-US" altLang="en-US" sz="1000" b="1" smtClean="0">
                <a:solidFill>
                  <a:srgbClr val="FBF5EA"/>
                </a:solidFill>
                <a:cs typeface="Arial" panose="020B0604020202020204" pitchFamily="34" charset="0"/>
              </a:rPr>
              <a:pPr algn="r">
                <a:defRPr/>
              </a:pPr>
              <a:t>‹#›</a:t>
            </a:fld>
            <a:endParaRPr lang="en-US" altLang="en-US" sz="1000" b="1" smtClean="0">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91" r:id="rId1"/>
    <p:sldLayoutId id="2147483786" r:id="rId2"/>
    <p:sldLayoutId id="2147483787" r:id="rId3"/>
    <p:sldLayoutId id="2147483788" r:id="rId4"/>
    <p:sldLayoutId id="2147483789" r:id="rId5"/>
    <p:sldLayoutId id="2147483790" r:id="rId6"/>
  </p:sldLayoutIdLst>
  <p:timing>
    <p:tnLst>
      <p:par>
        <p:cTn id="1" dur="indefinite" restart="never" nodeType="tmRoot"/>
      </p:par>
    </p:tnLst>
  </p:timing>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algn="l" rtl="0" eaLnBrk="0" fontAlgn="base" hangingPunct="0">
        <a:spcBef>
          <a:spcPct val="20000"/>
        </a:spcBef>
        <a:spcAft>
          <a:spcPct val="0"/>
        </a:spcAft>
        <a:defRPr sz="3000">
          <a:solidFill>
            <a:schemeClr val="tx1"/>
          </a:solidFill>
          <a:latin typeface="+mn-lt"/>
          <a:ea typeface="+mn-ea"/>
          <a:cs typeface="+mn-cs"/>
        </a:defRPr>
      </a:lvl1pPr>
      <a:lvl2pPr marL="457200" algn="l" rtl="0" eaLnBrk="0" fontAlgn="base" hangingPunct="0">
        <a:spcBef>
          <a:spcPct val="20000"/>
        </a:spcBef>
        <a:spcAft>
          <a:spcPct val="0"/>
        </a:spcAft>
        <a:defRPr sz="2600">
          <a:solidFill>
            <a:schemeClr val="tx1"/>
          </a:solidFill>
          <a:latin typeface="+mn-lt"/>
        </a:defRPr>
      </a:lvl2pPr>
      <a:lvl3pPr marL="914400" algn="l" rtl="0" eaLnBrk="0" fontAlgn="base" hangingPunct="0">
        <a:spcBef>
          <a:spcPct val="20000"/>
        </a:spcBef>
        <a:spcAft>
          <a:spcPct val="0"/>
        </a:spcAft>
        <a:defRPr sz="22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2971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3429000"/>
            <a:ext cx="82296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8"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2053" name="Picture 16" descr="Pearson_Bound_Whit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smtClean="0">
                <a:solidFill>
                  <a:srgbClr val="FBF5EA"/>
                </a:solidFill>
                <a:cs typeface="Arial" panose="020B0604020202020204" pitchFamily="34" charset="0"/>
              </a:rPr>
              <a:t>Copyright © 2016, 2012, and 2008 Pearson Education, Inc. </a:t>
            </a:r>
          </a:p>
        </p:txBody>
      </p:sp>
      <p:sp>
        <p:nvSpPr>
          <p:cNvPr id="13"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9E309907-A6DE-4CEF-B3C6-517FA8912EB0}" type="slidenum">
              <a:rPr lang="en-US" altLang="en-US" sz="1000" b="1" smtClean="0">
                <a:solidFill>
                  <a:srgbClr val="FBF5EA"/>
                </a:solidFill>
                <a:cs typeface="Arial" panose="020B0604020202020204" pitchFamily="34" charset="0"/>
              </a:rPr>
              <a:pPr algn="r">
                <a:defRPr/>
              </a:pPr>
              <a:t>‹#›</a:t>
            </a:fld>
            <a:endParaRPr lang="en-US" altLang="en-US" sz="1000" b="1" smtClean="0">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Lst>
  <p:hf hdr="0" dt="0"/>
  <p:txStyles>
    <p:titleStyle>
      <a:lvl1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9pPr>
    </p:titleStyle>
    <p:bodyStyle>
      <a:lvl1pPr algn="ctr" rtl="0" eaLnBrk="0" fontAlgn="base" hangingPunct="0">
        <a:spcBef>
          <a:spcPct val="20000"/>
        </a:spcBef>
        <a:spcAft>
          <a:spcPct val="0"/>
        </a:spcAft>
        <a:defRPr sz="3600">
          <a:solidFill>
            <a:schemeClr val="tx1"/>
          </a:solidFill>
          <a:latin typeface="+mn-lt"/>
          <a:ea typeface="+mn-ea"/>
          <a:cs typeface="+mn-cs"/>
        </a:defRPr>
      </a:lvl1pPr>
      <a:lvl2pPr marL="742950" indent="-285750" algn="ctr" rtl="0" eaLnBrk="0" fontAlgn="base" hangingPunct="0">
        <a:spcBef>
          <a:spcPct val="20000"/>
        </a:spcBef>
        <a:spcAft>
          <a:spcPct val="0"/>
        </a:spcAft>
        <a:defRPr sz="2800">
          <a:solidFill>
            <a:schemeClr val="tx1"/>
          </a:solidFill>
          <a:latin typeface="+mn-lt"/>
        </a:defRPr>
      </a:lvl2pPr>
      <a:lvl3pPr marL="1143000" indent="-228600" algn="ctr" rtl="0" eaLnBrk="0" fontAlgn="base" hangingPunct="0">
        <a:spcBef>
          <a:spcPct val="20000"/>
        </a:spcBef>
        <a:spcAft>
          <a:spcPct val="0"/>
        </a:spcAft>
        <a:defRPr sz="2400">
          <a:solidFill>
            <a:schemeClr val="tx1"/>
          </a:solidFill>
          <a:latin typeface="+mn-lt"/>
        </a:defRPr>
      </a:lvl3pPr>
      <a:lvl4pPr marL="1600200" indent="-228600" algn="ctr" rtl="0" eaLnBrk="0" fontAlgn="base" hangingPunct="0">
        <a:spcBef>
          <a:spcPct val="20000"/>
        </a:spcBef>
        <a:spcAft>
          <a:spcPct val="0"/>
        </a:spcAft>
        <a:defRPr sz="2000">
          <a:solidFill>
            <a:schemeClr val="tx1"/>
          </a:solidFill>
          <a:latin typeface="+mn-lt"/>
        </a:defRPr>
      </a:lvl4pPr>
      <a:lvl5pPr marL="2057400" indent="-228600" algn="ctr" rtl="0" eaLnBrk="0" fontAlgn="base" hangingPunct="0">
        <a:spcBef>
          <a:spcPct val="20000"/>
        </a:spcBef>
        <a:spcAft>
          <a:spcPct val="0"/>
        </a:spcAft>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3700" y="165100"/>
            <a:ext cx="8229600" cy="1143000"/>
          </a:xfrm>
        </p:spPr>
        <p:txBody>
          <a:bodyPr/>
          <a:lstStyle/>
          <a:p>
            <a:pPr eaLnBrk="1" hangingPunct="1"/>
            <a:r>
              <a:rPr lang="en-US" altLang="en-US" dirty="0" smtClean="0"/>
              <a:t>Section 12.4 - Measures of Position</a:t>
            </a:r>
          </a:p>
        </p:txBody>
      </p:sp>
      <p:sp>
        <p:nvSpPr>
          <p:cNvPr id="459780" name="Rectangle 4"/>
          <p:cNvSpPr>
            <a:spLocks noGrp="1" noChangeArrowheads="1"/>
          </p:cNvSpPr>
          <p:nvPr>
            <p:ph type="body" idx="1"/>
          </p:nvPr>
        </p:nvSpPr>
        <p:spPr>
          <a:xfrm>
            <a:off x="425450" y="1536700"/>
            <a:ext cx="8229600" cy="4525963"/>
          </a:xfrm>
        </p:spPr>
        <p:txBody>
          <a:bodyPr/>
          <a:lstStyle/>
          <a:p>
            <a:pPr marL="457200" indent="-457200" eaLnBrk="1" hangingPunct="1">
              <a:buFontTx/>
              <a:buChar char="•"/>
            </a:pPr>
            <a:r>
              <a:rPr lang="en-US" altLang="en-US" smtClean="0"/>
              <a:t>Understand the </a:t>
            </a:r>
            <a:r>
              <a:rPr lang="en-US" altLang="en-US" i="1" smtClean="0"/>
              <a:t>z</a:t>
            </a:r>
            <a:r>
              <a:rPr lang="en-US" altLang="en-US" smtClean="0"/>
              <a:t>-score.</a:t>
            </a:r>
            <a:endParaRPr lang="en-US" altLang="en-US" sz="3200" i="1" baseline="-25000" smtClean="0"/>
          </a:p>
          <a:p>
            <a:pPr marL="457200" indent="-457200" eaLnBrk="1" hangingPunct="1">
              <a:buFontTx/>
              <a:buChar char="•"/>
            </a:pPr>
            <a:r>
              <a:rPr lang="en-US" altLang="en-US" smtClean="0"/>
              <a:t>Compute and interpret percentiles.</a:t>
            </a:r>
          </a:p>
          <a:p>
            <a:pPr marL="457200" indent="-457200" eaLnBrk="1" hangingPunct="1">
              <a:buFontTx/>
              <a:buChar char="•"/>
            </a:pPr>
            <a:r>
              <a:rPr lang="en-US" altLang="en-US" smtClean="0"/>
              <a:t>Compute and interpret deciles and quartiles.</a:t>
            </a:r>
          </a:p>
          <a:p>
            <a:pPr marL="457200" indent="-457200" eaLnBrk="1" hangingPunct="1">
              <a:buFontTx/>
              <a:buChar char="•"/>
            </a:pPr>
            <a:r>
              <a:rPr lang="en-US" altLang="en-US" smtClean="0"/>
              <a:t>Work with box plots.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97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97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9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452438" y="1552575"/>
            <a:ext cx="7689850"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following are test scores (out of 100) for a particular math class.</a:t>
            </a:r>
          </a:p>
          <a:p>
            <a:pPr>
              <a:spcBef>
                <a:spcPct val="50000"/>
              </a:spcBef>
            </a:pPr>
            <a:endParaRPr lang="en-US" altLang="en-US" sz="1400">
              <a:latin typeface="Times New Roman" panose="02020603050405020304" pitchFamily="18" charset="0"/>
            </a:endParaRPr>
          </a:p>
          <a:p>
            <a:r>
              <a:rPr lang="en-US" altLang="en-US" sz="3000">
                <a:latin typeface="Times New Roman" panose="02020603050405020304" pitchFamily="18" charset="0"/>
              </a:rPr>
              <a:t>44	56	58	62	64	64	70	72	</a:t>
            </a:r>
          </a:p>
          <a:p>
            <a:r>
              <a:rPr lang="en-US" altLang="en-US" sz="3000">
                <a:latin typeface="Times New Roman" panose="02020603050405020304" pitchFamily="18" charset="0"/>
              </a:rPr>
              <a:t>72	72	74	74	75	78	78	79</a:t>
            </a:r>
          </a:p>
          <a:p>
            <a:r>
              <a:rPr lang="en-US" altLang="en-US" sz="3000">
                <a:latin typeface="Times New Roman" panose="02020603050405020304" pitchFamily="18" charset="0"/>
              </a:rPr>
              <a:t>80	82	82	84	86	87	88	90</a:t>
            </a:r>
          </a:p>
          <a:p>
            <a:r>
              <a:rPr lang="en-US" altLang="en-US" sz="3000">
                <a:latin typeface="Times New Roman" panose="02020603050405020304" pitchFamily="18" charset="0"/>
              </a:rPr>
              <a:t>92	95	96	96	98	100</a:t>
            </a:r>
          </a:p>
          <a:p>
            <a:endParaRPr lang="en-US" altLang="en-US" sz="3000">
              <a:latin typeface="Times New Roman" panose="02020603050405020304" pitchFamily="18" charset="0"/>
            </a:endParaRPr>
          </a:p>
          <a:p>
            <a:pPr>
              <a:spcBef>
                <a:spcPct val="50000"/>
              </a:spcBef>
            </a:pPr>
            <a:endParaRPr lang="en-US" altLang="en-US" sz="2800">
              <a:latin typeface="Times New Roman" panose="02020603050405020304" pitchFamily="18" charset="0"/>
            </a:endParaRPr>
          </a:p>
        </p:txBody>
      </p:sp>
      <p:sp>
        <p:nvSpPr>
          <p:cNvPr id="21507" name="Text Box 4"/>
          <p:cNvSpPr txBox="1">
            <a:spLocks noChangeArrowheads="1"/>
          </p:cNvSpPr>
          <p:nvPr/>
        </p:nvSpPr>
        <p:spPr bwMode="auto">
          <a:xfrm>
            <a:off x="407988" y="4970463"/>
            <a:ext cx="7162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Find the sixth decile.</a:t>
            </a:r>
          </a:p>
        </p:txBody>
      </p:sp>
      <p:sp>
        <p:nvSpPr>
          <p:cNvPr id="21508" name="Rectangle 5"/>
          <p:cNvSpPr>
            <a:spLocks noGrp="1" noChangeArrowheads="1"/>
          </p:cNvSpPr>
          <p:nvPr>
            <p:ph type="title"/>
          </p:nvPr>
        </p:nvSpPr>
        <p:spPr/>
        <p:txBody>
          <a:bodyPr/>
          <a:lstStyle/>
          <a:p>
            <a:r>
              <a:rPr lang="en-US" altLang="en-US" smtClean="0"/>
              <a:t>Example: Finding Deciles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455613" y="16764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endParaRPr lang="en-US" altLang="en-US" sz="3400">
              <a:latin typeface="Times New Roman" panose="02020603050405020304" pitchFamily="18" charset="0"/>
            </a:endParaRPr>
          </a:p>
        </p:txBody>
      </p:sp>
      <p:sp>
        <p:nvSpPr>
          <p:cNvPr id="22531" name="Text Box 4"/>
          <p:cNvSpPr txBox="1">
            <a:spLocks noChangeArrowheads="1"/>
          </p:cNvSpPr>
          <p:nvPr/>
        </p:nvSpPr>
        <p:spPr bwMode="auto">
          <a:xfrm>
            <a:off x="455613" y="2362200"/>
            <a:ext cx="7620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sixth decile is the 60</a:t>
            </a:r>
            <a:r>
              <a:rPr lang="en-US" altLang="en-US" sz="3000" baseline="30000">
                <a:latin typeface="Times New Roman" panose="02020603050405020304" pitchFamily="18" charset="0"/>
              </a:rPr>
              <a:t>th</a:t>
            </a:r>
            <a:r>
              <a:rPr lang="en-US" altLang="en-US" sz="3000">
                <a:latin typeface="Times New Roman" panose="02020603050405020304" pitchFamily="18" charset="0"/>
              </a:rPr>
              <a:t> percentile. Since     60 percent of 30 is (0.60)(30) = 18, we take the nineteenth item, or 82, as the sixth decile.</a:t>
            </a:r>
          </a:p>
        </p:txBody>
      </p:sp>
      <p:sp>
        <p:nvSpPr>
          <p:cNvPr id="22532" name="Rectangle 5"/>
          <p:cNvSpPr>
            <a:spLocks noGrp="1" noChangeArrowheads="1"/>
          </p:cNvSpPr>
          <p:nvPr>
            <p:ph type="title"/>
          </p:nvPr>
        </p:nvSpPr>
        <p:spPr/>
        <p:txBody>
          <a:bodyPr/>
          <a:lstStyle/>
          <a:p>
            <a:r>
              <a:rPr lang="en-US" altLang="en-US" smtClean="0"/>
              <a:t>Example: : Finding Deciles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279919" y="1542629"/>
            <a:ext cx="8724121"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dirty="0">
                <a:latin typeface="Times New Roman" panose="02020603050405020304" pitchFamily="18" charset="0"/>
              </a:rPr>
              <a:t>For any set of data (ranked in order from least to greatest):</a:t>
            </a:r>
          </a:p>
          <a:p>
            <a:pPr>
              <a:spcBef>
                <a:spcPct val="50000"/>
              </a:spcBef>
            </a:pPr>
            <a:r>
              <a:rPr lang="en-US" altLang="en-US" sz="2800" dirty="0">
                <a:latin typeface="Times New Roman" panose="02020603050405020304" pitchFamily="18" charset="0"/>
              </a:rPr>
              <a:t>The </a:t>
            </a:r>
            <a:r>
              <a:rPr lang="en-US" altLang="en-US" sz="2800" b="1" dirty="0">
                <a:latin typeface="Times New Roman" panose="02020603050405020304" pitchFamily="18" charset="0"/>
              </a:rPr>
              <a:t>second quartile, </a:t>
            </a:r>
            <a:r>
              <a:rPr lang="en-US" altLang="en-US" sz="2800" b="1" i="1" dirty="0">
                <a:latin typeface="Times New Roman" panose="02020603050405020304" pitchFamily="18" charset="0"/>
              </a:rPr>
              <a:t>Q</a:t>
            </a:r>
            <a:r>
              <a:rPr lang="en-US" altLang="en-US" sz="2800" b="1" baseline="-25000" dirty="0">
                <a:latin typeface="Times New Roman" panose="02020603050405020304" pitchFamily="18" charset="0"/>
              </a:rPr>
              <a:t>2</a:t>
            </a:r>
            <a:r>
              <a:rPr lang="en-US" altLang="en-US" sz="2800" dirty="0">
                <a:latin typeface="Times New Roman" panose="02020603050405020304" pitchFamily="18" charset="0"/>
              </a:rPr>
              <a:t>, is just the median.</a:t>
            </a:r>
          </a:p>
          <a:p>
            <a:pPr>
              <a:spcBef>
                <a:spcPct val="50000"/>
              </a:spcBef>
            </a:pPr>
            <a:r>
              <a:rPr lang="en-US" altLang="en-US" sz="2800" dirty="0">
                <a:latin typeface="Times New Roman" panose="02020603050405020304" pitchFamily="18" charset="0"/>
              </a:rPr>
              <a:t>The </a:t>
            </a:r>
            <a:r>
              <a:rPr lang="en-US" altLang="en-US" sz="2800" b="1" dirty="0">
                <a:latin typeface="Times New Roman" panose="02020603050405020304" pitchFamily="18" charset="0"/>
              </a:rPr>
              <a:t>first quartile, </a:t>
            </a:r>
            <a:r>
              <a:rPr lang="en-US" altLang="en-US" sz="2800" b="1" i="1" dirty="0">
                <a:latin typeface="Times New Roman" panose="02020603050405020304" pitchFamily="18" charset="0"/>
              </a:rPr>
              <a:t>Q</a:t>
            </a:r>
            <a:r>
              <a:rPr lang="en-US" altLang="en-US" sz="2800" b="1" baseline="-25000" dirty="0">
                <a:latin typeface="Times New Roman" panose="02020603050405020304" pitchFamily="18" charset="0"/>
              </a:rPr>
              <a:t>1</a:t>
            </a:r>
            <a:r>
              <a:rPr lang="en-US" altLang="en-US" sz="2800" dirty="0">
                <a:latin typeface="Times New Roman" panose="02020603050405020304" pitchFamily="18" charset="0"/>
              </a:rPr>
              <a:t>, is the median of all items below </a:t>
            </a:r>
            <a:r>
              <a:rPr lang="en-US" altLang="en-US" sz="2800" i="1" dirty="0">
                <a:latin typeface="Times New Roman" panose="02020603050405020304" pitchFamily="18" charset="0"/>
              </a:rPr>
              <a:t>Q</a:t>
            </a:r>
            <a:r>
              <a:rPr lang="en-US" altLang="en-US" sz="2800" baseline="-25000" dirty="0">
                <a:latin typeface="Times New Roman" panose="02020603050405020304" pitchFamily="18" charset="0"/>
              </a:rPr>
              <a:t>2</a:t>
            </a:r>
            <a:r>
              <a:rPr lang="en-US" altLang="en-US" sz="2800" dirty="0">
                <a:latin typeface="Times New Roman" panose="02020603050405020304" pitchFamily="18" charset="0"/>
              </a:rPr>
              <a:t>.</a:t>
            </a:r>
          </a:p>
          <a:p>
            <a:pPr>
              <a:spcBef>
                <a:spcPct val="50000"/>
              </a:spcBef>
            </a:pPr>
            <a:r>
              <a:rPr lang="en-US" altLang="en-US" sz="2800" dirty="0">
                <a:latin typeface="Times New Roman" panose="02020603050405020304" pitchFamily="18" charset="0"/>
              </a:rPr>
              <a:t>The </a:t>
            </a:r>
            <a:r>
              <a:rPr lang="en-US" altLang="en-US" sz="2800" b="1" dirty="0">
                <a:latin typeface="Times New Roman" panose="02020603050405020304" pitchFamily="18" charset="0"/>
              </a:rPr>
              <a:t>third quartile, </a:t>
            </a:r>
            <a:r>
              <a:rPr lang="en-US" altLang="en-US" sz="2800" b="1" i="1" dirty="0">
                <a:latin typeface="Times New Roman" panose="02020603050405020304" pitchFamily="18" charset="0"/>
              </a:rPr>
              <a:t>Q</a:t>
            </a:r>
            <a:r>
              <a:rPr lang="en-US" altLang="en-US" sz="2800" b="1" baseline="-25000" dirty="0">
                <a:latin typeface="Times New Roman" panose="02020603050405020304" pitchFamily="18" charset="0"/>
              </a:rPr>
              <a:t>3</a:t>
            </a:r>
            <a:r>
              <a:rPr lang="en-US" altLang="en-US" sz="2800" dirty="0">
                <a:latin typeface="Times New Roman" panose="02020603050405020304" pitchFamily="18" charset="0"/>
              </a:rPr>
              <a:t>, is the median of all items above </a:t>
            </a:r>
            <a:r>
              <a:rPr lang="en-US" altLang="en-US" sz="2800" i="1" dirty="0">
                <a:latin typeface="Times New Roman" panose="02020603050405020304" pitchFamily="18" charset="0"/>
              </a:rPr>
              <a:t>Q</a:t>
            </a:r>
            <a:r>
              <a:rPr lang="en-US" altLang="en-US" sz="2800" baseline="-25000" dirty="0">
                <a:latin typeface="Times New Roman" panose="02020603050405020304" pitchFamily="18" charset="0"/>
              </a:rPr>
              <a:t>2</a:t>
            </a:r>
            <a:r>
              <a:rPr lang="en-US" altLang="en-US" sz="2800" dirty="0" smtClean="0">
                <a:latin typeface="Times New Roman" panose="02020603050405020304" pitchFamily="18" charset="0"/>
              </a:rPr>
              <a:t>.</a:t>
            </a:r>
          </a:p>
          <a:p>
            <a:pPr>
              <a:spcBef>
                <a:spcPct val="50000"/>
              </a:spcBef>
            </a:pPr>
            <a:endParaRPr lang="en-US" altLang="en-US" sz="2800" dirty="0">
              <a:latin typeface="Times New Roman" panose="02020603050405020304" pitchFamily="18" charset="0"/>
            </a:endParaRPr>
          </a:p>
          <a:p>
            <a:pPr>
              <a:spcBef>
                <a:spcPct val="50000"/>
              </a:spcBef>
            </a:pPr>
            <a:r>
              <a:rPr lang="en-US" altLang="en-US" sz="2800" dirty="0" smtClean="0">
                <a:latin typeface="Times New Roman" panose="02020603050405020304" pitchFamily="18" charset="0"/>
              </a:rPr>
              <a:t>We can just use the calculator to find the Quartiles by doing the 1-Var Stats from the STAT menu.</a:t>
            </a:r>
            <a:endParaRPr lang="en-US" altLang="en-US" sz="2800" dirty="0">
              <a:latin typeface="Times New Roman" panose="02020603050405020304" pitchFamily="18" charset="0"/>
            </a:endParaRPr>
          </a:p>
        </p:txBody>
      </p:sp>
      <p:sp>
        <p:nvSpPr>
          <p:cNvPr id="23555" name="Rectangle 4"/>
          <p:cNvSpPr>
            <a:spLocks noGrp="1" noChangeArrowheads="1"/>
          </p:cNvSpPr>
          <p:nvPr>
            <p:ph type="title"/>
          </p:nvPr>
        </p:nvSpPr>
        <p:spPr/>
        <p:txBody>
          <a:bodyPr/>
          <a:lstStyle/>
          <a:p>
            <a:r>
              <a:rPr lang="en-US" altLang="en-US" smtClean="0"/>
              <a:t>Finding Quartiles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37975" y="1358411"/>
            <a:ext cx="856747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latin typeface="Times New Roman" panose="02020603050405020304" pitchFamily="18" charset="0"/>
              </a:rPr>
              <a:t>The following are test scores (out of 100) for a particular math class.</a:t>
            </a:r>
          </a:p>
          <a:p>
            <a:r>
              <a:rPr lang="en-US" altLang="en-US" sz="3000" dirty="0" smtClean="0">
                <a:latin typeface="Times New Roman" panose="02020603050405020304" pitchFamily="18" charset="0"/>
              </a:rPr>
              <a:t>44</a:t>
            </a:r>
            <a:r>
              <a:rPr lang="en-US" altLang="en-US" sz="3000" dirty="0">
                <a:latin typeface="Times New Roman" panose="02020603050405020304" pitchFamily="18" charset="0"/>
              </a:rPr>
              <a:t>	56	58	62	64	64	70	</a:t>
            </a:r>
            <a:r>
              <a:rPr lang="en-US" altLang="en-US" sz="3000" dirty="0" smtClean="0">
                <a:latin typeface="Times New Roman" panose="02020603050405020304" pitchFamily="18" charset="0"/>
              </a:rPr>
              <a:t>72</a:t>
            </a:r>
          </a:p>
          <a:p>
            <a:r>
              <a:rPr lang="en-US" altLang="en-US" sz="3000" dirty="0" smtClean="0">
                <a:latin typeface="Times New Roman" panose="02020603050405020304" pitchFamily="18" charset="0"/>
              </a:rPr>
              <a:t>72	72	74	74	75	78	78	79</a:t>
            </a:r>
          </a:p>
          <a:p>
            <a:r>
              <a:rPr lang="en-US" altLang="en-US" sz="3000" dirty="0" smtClean="0">
                <a:latin typeface="Times New Roman" panose="02020603050405020304" pitchFamily="18" charset="0"/>
              </a:rPr>
              <a:t>80</a:t>
            </a:r>
            <a:r>
              <a:rPr lang="en-US" altLang="en-US" sz="3000" dirty="0">
                <a:latin typeface="Times New Roman" panose="02020603050405020304" pitchFamily="18" charset="0"/>
              </a:rPr>
              <a:t>	82	82	84	86	87	88	90</a:t>
            </a:r>
          </a:p>
          <a:p>
            <a:r>
              <a:rPr lang="en-US" altLang="en-US" sz="3000" dirty="0">
                <a:latin typeface="Times New Roman" panose="02020603050405020304" pitchFamily="18" charset="0"/>
              </a:rPr>
              <a:t>92	95	96	96	98	100</a:t>
            </a:r>
          </a:p>
        </p:txBody>
      </p:sp>
      <p:sp>
        <p:nvSpPr>
          <p:cNvPr id="24579" name="Text Box 4"/>
          <p:cNvSpPr txBox="1">
            <a:spLocks noChangeArrowheads="1"/>
          </p:cNvSpPr>
          <p:nvPr/>
        </p:nvSpPr>
        <p:spPr bwMode="auto">
          <a:xfrm>
            <a:off x="5728996" y="3205070"/>
            <a:ext cx="34150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u="sng" dirty="0">
                <a:latin typeface="Times New Roman" panose="02020603050405020304" pitchFamily="18" charset="0"/>
              </a:rPr>
              <a:t>Find the three quartiles.</a:t>
            </a:r>
          </a:p>
        </p:txBody>
      </p:sp>
      <p:sp>
        <p:nvSpPr>
          <p:cNvPr id="24580" name="Rectangle 5"/>
          <p:cNvSpPr>
            <a:spLocks noGrp="1" noChangeArrowheads="1"/>
          </p:cNvSpPr>
          <p:nvPr>
            <p:ph type="title"/>
          </p:nvPr>
        </p:nvSpPr>
        <p:spPr/>
        <p:txBody>
          <a:bodyPr/>
          <a:lstStyle/>
          <a:p>
            <a:r>
              <a:rPr lang="en-US" altLang="en-US" smtClean="0"/>
              <a:t>Example: Finding Quartiles</a:t>
            </a:r>
          </a:p>
        </p:txBody>
      </p:sp>
      <p:sp>
        <p:nvSpPr>
          <p:cNvPr id="5" name="Text Box 4"/>
          <p:cNvSpPr txBox="1">
            <a:spLocks noChangeArrowheads="1"/>
          </p:cNvSpPr>
          <p:nvPr/>
        </p:nvSpPr>
        <p:spPr bwMode="auto">
          <a:xfrm>
            <a:off x="265955" y="3943123"/>
            <a:ext cx="861209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dirty="0" smtClean="0">
                <a:latin typeface="Times New Roman" panose="02020603050405020304" pitchFamily="18" charset="0"/>
              </a:rPr>
              <a:t>Using the calculator, we first input the data in the STAT, Edit menu and put the data into L</a:t>
            </a:r>
            <a:r>
              <a:rPr lang="en-US" altLang="en-US" sz="2600" baseline="-25000" dirty="0" smtClean="0">
                <a:latin typeface="Times New Roman" panose="02020603050405020304" pitchFamily="18" charset="0"/>
              </a:rPr>
              <a:t>1</a:t>
            </a:r>
            <a:r>
              <a:rPr lang="en-US" altLang="en-US" sz="2600" dirty="0" smtClean="0">
                <a:latin typeface="Times New Roman" panose="02020603050405020304" pitchFamily="18" charset="0"/>
              </a:rPr>
              <a:t> .</a:t>
            </a:r>
          </a:p>
          <a:p>
            <a:pPr>
              <a:spcBef>
                <a:spcPct val="50000"/>
              </a:spcBef>
            </a:pPr>
            <a:r>
              <a:rPr lang="en-US" altLang="en-US" sz="2600" dirty="0" smtClean="0">
                <a:latin typeface="Times New Roman" panose="02020603050405020304" pitchFamily="18" charset="0"/>
              </a:rPr>
              <a:t>Next we run 1-Var Stats by going to STAT → ENTER.</a:t>
            </a:r>
          </a:p>
          <a:p>
            <a:pPr>
              <a:spcBef>
                <a:spcPct val="50000"/>
              </a:spcBef>
            </a:pPr>
            <a:r>
              <a:rPr lang="en-US" altLang="en-US" sz="2600" dirty="0" smtClean="0">
                <a:latin typeface="Times New Roman" panose="02020603050405020304" pitchFamily="18" charset="0"/>
              </a:rPr>
              <a:t>We scroll down the screen to find </a:t>
            </a:r>
            <a:r>
              <a:rPr lang="en-US" altLang="en-US" sz="2600" i="1" dirty="0" smtClean="0">
                <a:latin typeface="Times New Roman" panose="02020603050405020304" pitchFamily="18" charset="0"/>
              </a:rPr>
              <a:t>Q</a:t>
            </a:r>
            <a:r>
              <a:rPr lang="en-US" altLang="en-US" sz="2600" baseline="-25000" dirty="0" smtClean="0">
                <a:latin typeface="Times New Roman" panose="02020603050405020304" pitchFamily="18" charset="0"/>
              </a:rPr>
              <a:t>1</a:t>
            </a:r>
            <a:r>
              <a:rPr lang="en-US" altLang="en-US" sz="2600" dirty="0" smtClean="0">
                <a:latin typeface="Times New Roman" panose="02020603050405020304" pitchFamily="18" charset="0"/>
              </a:rPr>
              <a:t> = ______ ,</a:t>
            </a:r>
            <a:br>
              <a:rPr lang="en-US" altLang="en-US" sz="2600" dirty="0" smtClean="0">
                <a:latin typeface="Times New Roman" panose="02020603050405020304" pitchFamily="18" charset="0"/>
              </a:rPr>
            </a:br>
            <a:r>
              <a:rPr lang="en-US" altLang="en-US" sz="2600" dirty="0" smtClean="0">
                <a:latin typeface="Times New Roman" panose="02020603050405020304" pitchFamily="18" charset="0"/>
              </a:rPr>
              <a:t> Med (</a:t>
            </a:r>
            <a:r>
              <a:rPr lang="en-US" altLang="en-US" sz="2600" i="1" dirty="0" smtClean="0">
                <a:latin typeface="Times New Roman" panose="02020603050405020304" pitchFamily="18" charset="0"/>
              </a:rPr>
              <a:t>Q</a:t>
            </a:r>
            <a:r>
              <a:rPr lang="en-US" altLang="en-US" sz="2600" baseline="-25000" dirty="0" smtClean="0">
                <a:latin typeface="Times New Roman" panose="02020603050405020304" pitchFamily="18" charset="0"/>
              </a:rPr>
              <a:t>2</a:t>
            </a:r>
            <a:r>
              <a:rPr lang="en-US" altLang="en-US" sz="2600" dirty="0" smtClean="0">
                <a:latin typeface="Times New Roman" panose="02020603050405020304" pitchFamily="18" charset="0"/>
              </a:rPr>
              <a:t>) = ______, and </a:t>
            </a:r>
            <a:r>
              <a:rPr lang="en-US" altLang="en-US" sz="2600" i="1" dirty="0" smtClean="0">
                <a:latin typeface="Times New Roman" panose="02020603050405020304" pitchFamily="18" charset="0"/>
              </a:rPr>
              <a:t>Q</a:t>
            </a:r>
            <a:r>
              <a:rPr lang="en-US" altLang="en-US" sz="2600" baseline="-25000" dirty="0" smtClean="0">
                <a:latin typeface="Times New Roman" panose="02020603050405020304" pitchFamily="18" charset="0"/>
              </a:rPr>
              <a:t>3</a:t>
            </a:r>
            <a:r>
              <a:rPr lang="en-US" altLang="en-US" sz="2600" dirty="0" smtClean="0">
                <a:latin typeface="Times New Roman" panose="02020603050405020304" pitchFamily="18" charset="0"/>
              </a:rPr>
              <a:t> = ________ .</a:t>
            </a:r>
            <a:endParaRPr lang="en-US" altLang="en-US" sz="26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455613" y="1598613"/>
            <a:ext cx="78486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a:t>
            </a:r>
            <a:r>
              <a:rPr lang="en-US" altLang="en-US" sz="3000" b="1">
                <a:latin typeface="Times New Roman" panose="02020603050405020304" pitchFamily="18" charset="0"/>
              </a:rPr>
              <a:t>box plot</a:t>
            </a:r>
            <a:r>
              <a:rPr lang="en-US" altLang="en-US" sz="3000">
                <a:latin typeface="Times New Roman" panose="02020603050405020304" pitchFamily="18" charset="0"/>
              </a:rPr>
              <a:t>, or </a:t>
            </a:r>
            <a:r>
              <a:rPr lang="en-US" altLang="en-US" sz="3000" b="1">
                <a:latin typeface="Times New Roman" panose="02020603050405020304" pitchFamily="18" charset="0"/>
              </a:rPr>
              <a:t>box-and-whisker plot</a:t>
            </a:r>
            <a:r>
              <a:rPr lang="en-US" altLang="en-US" sz="3000">
                <a:latin typeface="Times New Roman" panose="02020603050405020304" pitchFamily="18" charset="0"/>
              </a:rPr>
              <a:t>, involves the median (a measure of central tendency), the range (a measure of dispersion), and the first and third quartiles (measures of position), all incorporated into a simple visual display.</a:t>
            </a:r>
          </a:p>
        </p:txBody>
      </p:sp>
      <p:sp>
        <p:nvSpPr>
          <p:cNvPr id="26627" name="Rectangle 4"/>
          <p:cNvSpPr>
            <a:spLocks noGrp="1" noChangeArrowheads="1"/>
          </p:cNvSpPr>
          <p:nvPr>
            <p:ph type="title"/>
          </p:nvPr>
        </p:nvSpPr>
        <p:spPr/>
        <p:txBody>
          <a:bodyPr/>
          <a:lstStyle/>
          <a:p>
            <a:r>
              <a:rPr lang="en-US" altLang="en-US" smtClean="0"/>
              <a:t>The Box Plot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455613" y="1598613"/>
            <a:ext cx="7772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For a given set of data, a </a:t>
            </a:r>
            <a:r>
              <a:rPr lang="en-US" altLang="en-US" sz="3000" b="1">
                <a:latin typeface="Times New Roman" panose="02020603050405020304" pitchFamily="18" charset="0"/>
              </a:rPr>
              <a:t>box plot</a:t>
            </a:r>
            <a:r>
              <a:rPr lang="en-US" altLang="en-US" sz="3000">
                <a:latin typeface="Times New Roman" panose="02020603050405020304" pitchFamily="18" charset="0"/>
              </a:rPr>
              <a:t> (or </a:t>
            </a:r>
            <a:r>
              <a:rPr lang="en-US" altLang="en-US" sz="3000" b="1">
                <a:latin typeface="Times New Roman" panose="02020603050405020304" pitchFamily="18" charset="0"/>
              </a:rPr>
              <a:t>box-and-whisker plot</a:t>
            </a:r>
            <a:r>
              <a:rPr lang="en-US" altLang="en-US" sz="3000">
                <a:latin typeface="Times New Roman" panose="02020603050405020304" pitchFamily="18" charset="0"/>
              </a:rPr>
              <a:t>) consists of a rectangular box positioned above a numerical scale, extending from </a:t>
            </a:r>
            <a:r>
              <a:rPr lang="en-US" altLang="en-US" sz="3000" i="1">
                <a:latin typeface="Times New Roman" panose="02020603050405020304" pitchFamily="18" charset="0"/>
              </a:rPr>
              <a:t>Q</a:t>
            </a:r>
            <a:r>
              <a:rPr lang="en-US" altLang="en-US" sz="3000" baseline="-25000">
                <a:latin typeface="Times New Roman" panose="02020603050405020304" pitchFamily="18" charset="0"/>
              </a:rPr>
              <a:t>1</a:t>
            </a:r>
            <a:r>
              <a:rPr lang="en-US" altLang="en-US" sz="3000">
                <a:latin typeface="Times New Roman" panose="02020603050405020304" pitchFamily="18" charset="0"/>
              </a:rPr>
              <a:t> to </a:t>
            </a:r>
            <a:r>
              <a:rPr lang="en-US" altLang="en-US" sz="3000" i="1">
                <a:latin typeface="Times New Roman" panose="02020603050405020304" pitchFamily="18" charset="0"/>
              </a:rPr>
              <a:t>Q</a:t>
            </a:r>
            <a:r>
              <a:rPr lang="en-US" altLang="en-US" sz="3000" baseline="-25000">
                <a:latin typeface="Times New Roman" panose="02020603050405020304" pitchFamily="18" charset="0"/>
              </a:rPr>
              <a:t>3</a:t>
            </a:r>
            <a:r>
              <a:rPr lang="en-US" altLang="en-US" sz="3000">
                <a:latin typeface="Times New Roman" panose="02020603050405020304" pitchFamily="18" charset="0"/>
              </a:rPr>
              <a:t>, with the value of </a:t>
            </a:r>
            <a:r>
              <a:rPr lang="en-US" altLang="en-US" sz="3000" i="1">
                <a:latin typeface="Times New Roman" panose="02020603050405020304" pitchFamily="18" charset="0"/>
              </a:rPr>
              <a:t>Q</a:t>
            </a:r>
            <a:r>
              <a:rPr lang="en-US" altLang="en-US" sz="3000" baseline="-25000">
                <a:latin typeface="Times New Roman" panose="02020603050405020304" pitchFamily="18" charset="0"/>
              </a:rPr>
              <a:t>2</a:t>
            </a:r>
            <a:r>
              <a:rPr lang="en-US" altLang="en-US" sz="3000">
                <a:latin typeface="Times New Roman" panose="02020603050405020304" pitchFamily="18" charset="0"/>
              </a:rPr>
              <a:t> (the median) indicated within the box, and with “whiskers” (line segments) extending to the left and right from the box out to the minimum and maximum data items.</a:t>
            </a:r>
          </a:p>
        </p:txBody>
      </p:sp>
      <p:sp>
        <p:nvSpPr>
          <p:cNvPr id="27651" name="Rectangle 4"/>
          <p:cNvSpPr>
            <a:spLocks noGrp="1" noChangeArrowheads="1"/>
          </p:cNvSpPr>
          <p:nvPr>
            <p:ph type="title"/>
          </p:nvPr>
        </p:nvSpPr>
        <p:spPr/>
        <p:txBody>
          <a:bodyPr/>
          <a:lstStyle/>
          <a:p>
            <a:r>
              <a:rPr lang="en-US" altLang="en-US" smtClean="0"/>
              <a:t>The Box Plot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2707" name="Group 3"/>
          <p:cNvGraphicFramePr>
            <a:graphicFrameLocks noGrp="1"/>
          </p:cNvGraphicFramePr>
          <p:nvPr/>
        </p:nvGraphicFramePr>
        <p:xfrm>
          <a:off x="2590800" y="2819400"/>
          <a:ext cx="4191000" cy="3021067"/>
        </p:xfrm>
        <a:graphic>
          <a:graphicData uri="http://schemas.openxmlformats.org/drawingml/2006/table">
            <a:tbl>
              <a:tblPr/>
              <a:tblGrid>
                <a:gridCol w="628650"/>
                <a:gridCol w="3562350"/>
              </a:tblGrid>
              <a:tr h="533348">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a:t>
                      </a:r>
                    </a:p>
                  </a:txBody>
                  <a:tcPr marT="45715" marB="45715"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5    8</a:t>
                      </a:r>
                    </a:p>
                  </a:txBody>
                  <a:tcPr marT="45715" marB="45715"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487657">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2</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0    7    8    9    9</a:t>
                      </a:r>
                    </a:p>
                  </a:txBody>
                  <a:tcPr marT="45715" marB="45715"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49221">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3</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2    6    6    7    </a:t>
                      </a:r>
                    </a:p>
                  </a:txBody>
                  <a:tcPr marT="45715" marB="45715"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87657">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4</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0    2    2    7    9</a:t>
                      </a:r>
                    </a:p>
                  </a:txBody>
                  <a:tcPr marT="45715" marB="45715"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963129">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6</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1    5    6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6    </a:t>
                      </a:r>
                    </a:p>
                  </a:txBody>
                  <a:tcPr marT="45715" marB="45715"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28686" name="Text Box 29"/>
          <p:cNvSpPr txBox="1">
            <a:spLocks noChangeArrowheads="1"/>
          </p:cNvSpPr>
          <p:nvPr/>
        </p:nvSpPr>
        <p:spPr bwMode="auto">
          <a:xfrm>
            <a:off x="455613" y="1598613"/>
            <a:ext cx="800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dirty="0">
                <a:latin typeface="Times New Roman" panose="02020603050405020304" pitchFamily="18" charset="0"/>
              </a:rPr>
              <a:t>Construct a box plot for the weekly study </a:t>
            </a:r>
            <a:r>
              <a:rPr lang="en-US" altLang="en-US" sz="3000" dirty="0" smtClean="0">
                <a:latin typeface="Times New Roman" panose="02020603050405020304" pitchFamily="18" charset="0"/>
              </a:rPr>
              <a:t>times data, in hours, </a:t>
            </a:r>
            <a:r>
              <a:rPr lang="en-US" altLang="en-US" sz="3000" dirty="0">
                <a:latin typeface="Times New Roman" panose="02020603050405020304" pitchFamily="18" charset="0"/>
              </a:rPr>
              <a:t>shown below.</a:t>
            </a:r>
          </a:p>
        </p:txBody>
      </p:sp>
      <p:sp>
        <p:nvSpPr>
          <p:cNvPr id="28687" name="Rectangle 30"/>
          <p:cNvSpPr>
            <a:spLocks noGrp="1" noChangeArrowheads="1"/>
          </p:cNvSpPr>
          <p:nvPr>
            <p:ph type="title"/>
          </p:nvPr>
        </p:nvSpPr>
        <p:spPr/>
        <p:txBody>
          <a:bodyPr/>
          <a:lstStyle/>
          <a:p>
            <a:r>
              <a:rPr lang="en-US" altLang="en-US" smtClean="0"/>
              <a:t>Example: Constructing a Box Plot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7262" y="839467"/>
            <a:ext cx="91440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smtClean="0">
                <a:latin typeface="Times New Roman" panose="02020603050405020304" pitchFamily="18" charset="0"/>
              </a:rPr>
              <a:t>A boxplot can also be constructed on the calculator.</a:t>
            </a:r>
          </a:p>
          <a:p>
            <a:pPr>
              <a:spcBef>
                <a:spcPct val="50000"/>
              </a:spcBef>
            </a:pPr>
            <a:r>
              <a:rPr lang="en-US" altLang="en-US" sz="2400" dirty="0" smtClean="0">
                <a:latin typeface="Times New Roman" panose="02020603050405020304" pitchFamily="18" charset="0"/>
              </a:rPr>
              <a:t>Enter your data into the calculator using STAT, Edit. </a:t>
            </a:r>
          </a:p>
          <a:p>
            <a:pPr>
              <a:spcBef>
                <a:spcPct val="50000"/>
              </a:spcBef>
            </a:pPr>
            <a:r>
              <a:rPr lang="en-US" altLang="en-US" sz="2400" dirty="0" smtClean="0">
                <a:latin typeface="Times New Roman" panose="02020603050405020304" pitchFamily="18" charset="0"/>
              </a:rPr>
              <a:t>Then, press 2</a:t>
            </a:r>
            <a:r>
              <a:rPr lang="en-US" altLang="en-US" sz="2400" baseline="30000" dirty="0" smtClean="0">
                <a:latin typeface="Times New Roman" panose="02020603050405020304" pitchFamily="18" charset="0"/>
              </a:rPr>
              <a:t>ND</a:t>
            </a:r>
            <a:r>
              <a:rPr lang="en-US" altLang="en-US" sz="2400" dirty="0" smtClean="0">
                <a:latin typeface="Times New Roman" panose="02020603050405020304" pitchFamily="18" charset="0"/>
              </a:rPr>
              <a:t>, Y= (</a:t>
            </a:r>
            <a:r>
              <a:rPr lang="en-US" altLang="en-US" sz="2400" dirty="0" err="1" smtClean="0">
                <a:latin typeface="Times New Roman" panose="02020603050405020304" pitchFamily="18" charset="0"/>
              </a:rPr>
              <a:t>StatPlot</a:t>
            </a:r>
            <a:r>
              <a:rPr lang="en-US" altLang="en-US" sz="2400" dirty="0" smtClean="0">
                <a:latin typeface="Times New Roman" panose="02020603050405020304" pitchFamily="18" charset="0"/>
              </a:rPr>
              <a:t>) ENTER. </a:t>
            </a:r>
          </a:p>
          <a:p>
            <a:pPr>
              <a:spcBef>
                <a:spcPct val="50000"/>
              </a:spcBef>
            </a:pPr>
            <a:r>
              <a:rPr lang="en-US" altLang="en-US" sz="2400" dirty="0" smtClean="0">
                <a:latin typeface="Times New Roman" panose="02020603050405020304" pitchFamily="18" charset="0"/>
              </a:rPr>
              <a:t>Turn the Plot1 “On”, and select the 5</a:t>
            </a:r>
            <a:r>
              <a:rPr lang="en-US" altLang="en-US" sz="2400" baseline="30000" dirty="0" smtClean="0">
                <a:latin typeface="Times New Roman" panose="02020603050405020304" pitchFamily="18" charset="0"/>
              </a:rPr>
              <a:t>th</a:t>
            </a:r>
            <a:r>
              <a:rPr lang="en-US" altLang="en-US" sz="2400" dirty="0" smtClean="0">
                <a:latin typeface="Times New Roman" panose="02020603050405020304" pitchFamily="18" charset="0"/>
              </a:rPr>
              <a:t> graphing feature, the Box Plot.</a:t>
            </a:r>
          </a:p>
          <a:p>
            <a:pPr>
              <a:spcBef>
                <a:spcPct val="50000"/>
              </a:spcBef>
            </a:pPr>
            <a:r>
              <a:rPr lang="en-US" altLang="en-US" sz="2400" dirty="0" smtClean="0">
                <a:latin typeface="Times New Roman" panose="02020603050405020304" pitchFamily="18" charset="0"/>
              </a:rPr>
              <a:t>Make sure </a:t>
            </a:r>
            <a:r>
              <a:rPr lang="en-US" altLang="en-US" sz="2400" dirty="0" err="1" smtClean="0">
                <a:latin typeface="Times New Roman" panose="02020603050405020304" pitchFamily="18" charset="0"/>
              </a:rPr>
              <a:t>Xlist</a:t>
            </a:r>
            <a:r>
              <a:rPr lang="en-US" altLang="en-US" sz="2400" dirty="0" smtClean="0">
                <a:latin typeface="Times New Roman" panose="02020603050405020304" pitchFamily="18" charset="0"/>
              </a:rPr>
              <a:t> reads L</a:t>
            </a:r>
            <a:r>
              <a:rPr lang="en-US" altLang="en-US" sz="2400" baseline="-25000" dirty="0" smtClean="0">
                <a:latin typeface="Times New Roman" panose="02020603050405020304" pitchFamily="18" charset="0"/>
              </a:rPr>
              <a:t>1</a:t>
            </a:r>
            <a:r>
              <a:rPr lang="en-US" altLang="en-US" sz="2400" dirty="0" smtClean="0">
                <a:latin typeface="Times New Roman" panose="02020603050405020304" pitchFamily="18" charset="0"/>
              </a:rPr>
              <a:t>, and </a:t>
            </a:r>
            <a:r>
              <a:rPr lang="en-US" altLang="en-US" sz="2400" dirty="0" err="1" smtClean="0">
                <a:latin typeface="Times New Roman" panose="02020603050405020304" pitchFamily="18" charset="0"/>
              </a:rPr>
              <a:t>Freq</a:t>
            </a:r>
            <a:r>
              <a:rPr lang="en-US" altLang="en-US" sz="2400" dirty="0" smtClean="0">
                <a:latin typeface="Times New Roman" panose="02020603050405020304" pitchFamily="18" charset="0"/>
              </a:rPr>
              <a:t> reads 1.</a:t>
            </a:r>
          </a:p>
          <a:p>
            <a:pPr>
              <a:spcBef>
                <a:spcPct val="50000"/>
              </a:spcBef>
            </a:pPr>
            <a:r>
              <a:rPr lang="en-US" altLang="en-US" sz="2400" dirty="0" smtClean="0">
                <a:latin typeface="Times New Roman" panose="02020603050405020304" pitchFamily="18" charset="0"/>
              </a:rPr>
              <a:t>Finally, graph by pressing ZOOM 9.</a:t>
            </a:r>
            <a:endParaRPr lang="en-US" altLang="en-US" sz="2400" dirty="0">
              <a:latin typeface="Times New Roman" panose="02020603050405020304" pitchFamily="18" charset="0"/>
            </a:endParaRPr>
          </a:p>
        </p:txBody>
      </p:sp>
      <p:grpSp>
        <p:nvGrpSpPr>
          <p:cNvPr id="2" name="Group 1"/>
          <p:cNvGrpSpPr/>
          <p:nvPr/>
        </p:nvGrpSpPr>
        <p:grpSpPr>
          <a:xfrm>
            <a:off x="3498979" y="4376057"/>
            <a:ext cx="5576595" cy="2000596"/>
            <a:chOff x="685800" y="2971800"/>
            <a:chExt cx="6934200" cy="2774108"/>
          </a:xfrm>
        </p:grpSpPr>
        <p:sp>
          <p:nvSpPr>
            <p:cNvPr id="29699" name="Rectangle 4"/>
            <p:cNvSpPr>
              <a:spLocks noChangeArrowheads="1"/>
            </p:cNvSpPr>
            <p:nvPr/>
          </p:nvSpPr>
          <p:spPr bwMode="auto">
            <a:xfrm>
              <a:off x="2743200" y="2971800"/>
              <a:ext cx="2209800" cy="1066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29700" name="Line 5"/>
            <p:cNvSpPr>
              <a:spLocks noChangeShapeType="1"/>
            </p:cNvSpPr>
            <p:nvPr/>
          </p:nvSpPr>
          <p:spPr bwMode="auto">
            <a:xfrm>
              <a:off x="685800" y="4648200"/>
              <a:ext cx="6934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701" name="Line 6"/>
            <p:cNvSpPr>
              <a:spLocks noChangeShapeType="1"/>
            </p:cNvSpPr>
            <p:nvPr/>
          </p:nvSpPr>
          <p:spPr bwMode="auto">
            <a:xfrm>
              <a:off x="3733800" y="4495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702" name="Text Box 7"/>
            <p:cNvSpPr txBox="1">
              <a:spLocks noChangeArrowheads="1"/>
            </p:cNvSpPr>
            <p:nvPr/>
          </p:nvSpPr>
          <p:spPr bwMode="auto">
            <a:xfrm>
              <a:off x="3429000" y="4800600"/>
              <a:ext cx="1219200" cy="48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latin typeface="Times New Roman" panose="02020603050405020304" pitchFamily="18" charset="0"/>
                </a:rPr>
                <a:t>36.5</a:t>
              </a:r>
            </a:p>
          </p:txBody>
        </p:sp>
        <p:sp>
          <p:nvSpPr>
            <p:cNvPr id="29703" name="Line 8"/>
            <p:cNvSpPr>
              <a:spLocks noChangeShapeType="1"/>
            </p:cNvSpPr>
            <p:nvPr/>
          </p:nvSpPr>
          <p:spPr bwMode="auto">
            <a:xfrm>
              <a:off x="4953000" y="4495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704" name="Text Box 9"/>
            <p:cNvSpPr txBox="1">
              <a:spLocks noChangeArrowheads="1"/>
            </p:cNvSpPr>
            <p:nvPr/>
          </p:nvSpPr>
          <p:spPr bwMode="auto">
            <a:xfrm>
              <a:off x="4648200" y="4800600"/>
              <a:ext cx="1219200" cy="48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latin typeface="Times New Roman" panose="02020603050405020304" pitchFamily="18" charset="0"/>
                </a:rPr>
                <a:t>48</a:t>
              </a:r>
            </a:p>
          </p:txBody>
        </p:sp>
        <p:sp>
          <p:nvSpPr>
            <p:cNvPr id="29705" name="Text Box 10"/>
            <p:cNvSpPr txBox="1">
              <a:spLocks noChangeArrowheads="1"/>
            </p:cNvSpPr>
            <p:nvPr/>
          </p:nvSpPr>
          <p:spPr bwMode="auto">
            <a:xfrm>
              <a:off x="2286000" y="4800600"/>
              <a:ext cx="1219200" cy="48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latin typeface="Times New Roman" panose="02020603050405020304" pitchFamily="18" charset="0"/>
                </a:rPr>
                <a:t>28.5</a:t>
              </a:r>
            </a:p>
          </p:txBody>
        </p:sp>
        <p:sp>
          <p:nvSpPr>
            <p:cNvPr id="29706" name="Line 11"/>
            <p:cNvSpPr>
              <a:spLocks noChangeShapeType="1"/>
            </p:cNvSpPr>
            <p:nvPr/>
          </p:nvSpPr>
          <p:spPr bwMode="auto">
            <a:xfrm>
              <a:off x="2743200" y="4495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707" name="Line 12"/>
            <p:cNvSpPr>
              <a:spLocks noChangeShapeType="1"/>
            </p:cNvSpPr>
            <p:nvPr/>
          </p:nvSpPr>
          <p:spPr bwMode="auto">
            <a:xfrm>
              <a:off x="3733800" y="2971800"/>
              <a:ext cx="0" cy="10668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708" name="Line 13"/>
            <p:cNvSpPr>
              <a:spLocks noChangeShapeType="1"/>
            </p:cNvSpPr>
            <p:nvPr/>
          </p:nvSpPr>
          <p:spPr bwMode="auto">
            <a:xfrm>
              <a:off x="4953000" y="3505200"/>
              <a:ext cx="175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709" name="Text Box 14"/>
            <p:cNvSpPr txBox="1">
              <a:spLocks noChangeArrowheads="1"/>
            </p:cNvSpPr>
            <p:nvPr/>
          </p:nvSpPr>
          <p:spPr bwMode="auto">
            <a:xfrm>
              <a:off x="6477000" y="4800600"/>
              <a:ext cx="762001" cy="48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latin typeface="Times New Roman" panose="02020603050405020304" pitchFamily="18" charset="0"/>
                </a:rPr>
                <a:t>66</a:t>
              </a:r>
            </a:p>
          </p:txBody>
        </p:sp>
        <p:sp>
          <p:nvSpPr>
            <p:cNvPr id="29710" name="Line 15"/>
            <p:cNvSpPr>
              <a:spLocks noChangeShapeType="1"/>
            </p:cNvSpPr>
            <p:nvPr/>
          </p:nvSpPr>
          <p:spPr bwMode="auto">
            <a:xfrm>
              <a:off x="6705600" y="4495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711" name="Line 16"/>
            <p:cNvSpPr>
              <a:spLocks noChangeShapeType="1"/>
            </p:cNvSpPr>
            <p:nvPr/>
          </p:nvSpPr>
          <p:spPr bwMode="auto">
            <a:xfrm>
              <a:off x="1447800" y="4495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712" name="Text Box 17"/>
            <p:cNvSpPr txBox="1">
              <a:spLocks noChangeArrowheads="1"/>
            </p:cNvSpPr>
            <p:nvPr/>
          </p:nvSpPr>
          <p:spPr bwMode="auto">
            <a:xfrm>
              <a:off x="1143000" y="4800600"/>
              <a:ext cx="1219200" cy="48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latin typeface="Times New Roman" panose="02020603050405020304" pitchFamily="18" charset="0"/>
                </a:rPr>
                <a:t>15</a:t>
              </a:r>
            </a:p>
          </p:txBody>
        </p:sp>
        <p:sp>
          <p:nvSpPr>
            <p:cNvPr id="29713" name="Line 18"/>
            <p:cNvSpPr>
              <a:spLocks noChangeShapeType="1"/>
            </p:cNvSpPr>
            <p:nvPr/>
          </p:nvSpPr>
          <p:spPr bwMode="auto">
            <a:xfrm flipH="1">
              <a:off x="1447800" y="3505200"/>
              <a:ext cx="1295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715" name="Text Box 20"/>
            <p:cNvSpPr txBox="1">
              <a:spLocks noChangeArrowheads="1"/>
            </p:cNvSpPr>
            <p:nvPr/>
          </p:nvSpPr>
          <p:spPr bwMode="auto">
            <a:xfrm>
              <a:off x="2362200" y="5257800"/>
              <a:ext cx="762001" cy="48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i="1">
                  <a:latin typeface="Times New Roman" panose="02020603050405020304" pitchFamily="18" charset="0"/>
                </a:rPr>
                <a:t>Q</a:t>
              </a:r>
              <a:r>
                <a:rPr lang="en-US" altLang="en-US" sz="2000"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29716" name="Text Box 21"/>
            <p:cNvSpPr txBox="1">
              <a:spLocks noChangeArrowheads="1"/>
            </p:cNvSpPr>
            <p:nvPr/>
          </p:nvSpPr>
          <p:spPr bwMode="auto">
            <a:xfrm>
              <a:off x="3505200" y="5257800"/>
              <a:ext cx="762001" cy="48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i="1">
                  <a:latin typeface="Times New Roman" panose="02020603050405020304" pitchFamily="18" charset="0"/>
                </a:rPr>
                <a:t>Q</a:t>
              </a:r>
              <a:r>
                <a:rPr lang="en-US" altLang="en-US" sz="2000" baseline="-25000">
                  <a:latin typeface="Times New Roman" panose="02020603050405020304" pitchFamily="18" charset="0"/>
                </a:rPr>
                <a:t>2</a:t>
              </a:r>
              <a:endParaRPr lang="en-US" altLang="en-US" sz="2000" i="1" baseline="-25000">
                <a:latin typeface="Times New Roman" panose="02020603050405020304" pitchFamily="18" charset="0"/>
              </a:endParaRPr>
            </a:p>
          </p:txBody>
        </p:sp>
        <p:sp>
          <p:nvSpPr>
            <p:cNvPr id="29717" name="Text Box 22"/>
            <p:cNvSpPr txBox="1">
              <a:spLocks noChangeArrowheads="1"/>
            </p:cNvSpPr>
            <p:nvPr/>
          </p:nvSpPr>
          <p:spPr bwMode="auto">
            <a:xfrm>
              <a:off x="4648200" y="5257800"/>
              <a:ext cx="762001" cy="48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i="1">
                  <a:latin typeface="Times New Roman" panose="02020603050405020304" pitchFamily="18" charset="0"/>
                </a:rPr>
                <a:t>Q</a:t>
              </a:r>
              <a:r>
                <a:rPr lang="en-US" altLang="en-US" sz="2000" baseline="-25000">
                  <a:latin typeface="Times New Roman" panose="02020603050405020304" pitchFamily="18" charset="0"/>
                </a:rPr>
                <a:t>3</a:t>
              </a:r>
              <a:endParaRPr lang="en-US" altLang="en-US" sz="2000" i="1" baseline="-25000">
                <a:latin typeface="Times New Roman" panose="02020603050405020304" pitchFamily="18" charset="0"/>
              </a:endParaRPr>
            </a:p>
          </p:txBody>
        </p:sp>
      </p:grpSp>
      <p:sp>
        <p:nvSpPr>
          <p:cNvPr id="29718" name="Rectangle 23"/>
          <p:cNvSpPr>
            <a:spLocks noGrp="1" noChangeArrowheads="1"/>
          </p:cNvSpPr>
          <p:nvPr>
            <p:ph type="title"/>
          </p:nvPr>
        </p:nvSpPr>
        <p:spPr>
          <a:xfrm>
            <a:off x="457200" y="165100"/>
            <a:ext cx="8229600" cy="592400"/>
          </a:xfrm>
        </p:spPr>
        <p:txBody>
          <a:bodyPr/>
          <a:lstStyle/>
          <a:p>
            <a:r>
              <a:rPr lang="en-US" altLang="en-US" dirty="0" smtClean="0"/>
              <a:t>Example: Constructing a Box Plot</a:t>
            </a:r>
          </a:p>
        </p:txBody>
      </p:sp>
      <p:sp>
        <p:nvSpPr>
          <p:cNvPr id="24" name="Text Box 3"/>
          <p:cNvSpPr txBox="1">
            <a:spLocks noChangeArrowheads="1"/>
          </p:cNvSpPr>
          <p:nvPr/>
        </p:nvSpPr>
        <p:spPr bwMode="auto">
          <a:xfrm>
            <a:off x="7262" y="4630989"/>
            <a:ext cx="400283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smtClean="0">
                <a:latin typeface="Times New Roman" panose="02020603050405020304" pitchFamily="18" charset="0"/>
              </a:rPr>
              <a:t>Once you see the boxplot, you can press TRACE to verify all the locations labeled on the box plot you see here.</a:t>
            </a:r>
            <a:endParaRPr lang="en-US" altLang="en-US"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270588" y="1527110"/>
            <a:ext cx="8873412"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900" dirty="0">
                <a:latin typeface="Times New Roman" panose="02020603050405020304" pitchFamily="18" charset="0"/>
              </a:rPr>
              <a:t>In some cases we are interested in certain individual items in the data set, rather than in the set as a whole. </a:t>
            </a:r>
          </a:p>
          <a:p>
            <a:pPr>
              <a:spcBef>
                <a:spcPct val="50000"/>
              </a:spcBef>
            </a:pPr>
            <a:r>
              <a:rPr lang="en-US" altLang="en-US" sz="2900" dirty="0" smtClean="0">
                <a:latin typeface="Times New Roman" panose="02020603050405020304" pitchFamily="18" charset="0"/>
              </a:rPr>
              <a:t>We </a:t>
            </a:r>
            <a:r>
              <a:rPr lang="en-US" altLang="en-US" sz="2900" dirty="0">
                <a:latin typeface="Times New Roman" panose="02020603050405020304" pitchFamily="18" charset="0"/>
              </a:rPr>
              <a:t>need a way of measuring how an item fits into the collection, how it compares to other items in the collection, or even how it compares to another item in another collection.  </a:t>
            </a:r>
            <a:endParaRPr lang="en-US" altLang="en-US" sz="2900" dirty="0" smtClean="0">
              <a:latin typeface="Times New Roman" panose="02020603050405020304" pitchFamily="18" charset="0"/>
            </a:endParaRPr>
          </a:p>
          <a:p>
            <a:pPr>
              <a:spcBef>
                <a:spcPct val="50000"/>
              </a:spcBef>
            </a:pPr>
            <a:r>
              <a:rPr lang="en-US" altLang="en-US" sz="2900" dirty="0" smtClean="0">
                <a:latin typeface="Times New Roman" panose="02020603050405020304" pitchFamily="18" charset="0"/>
              </a:rPr>
              <a:t>There </a:t>
            </a:r>
            <a:r>
              <a:rPr lang="en-US" altLang="en-US" sz="2900" dirty="0">
                <a:latin typeface="Times New Roman" panose="02020603050405020304" pitchFamily="18" charset="0"/>
              </a:rPr>
              <a:t>are several common ways of creating such measures and they are usually called </a:t>
            </a:r>
            <a:r>
              <a:rPr lang="en-US" altLang="en-US" sz="2900" b="1" dirty="0">
                <a:latin typeface="Times New Roman" panose="02020603050405020304" pitchFamily="18" charset="0"/>
              </a:rPr>
              <a:t>measures of position</a:t>
            </a:r>
            <a:r>
              <a:rPr lang="en-US" altLang="en-US" sz="2900" dirty="0">
                <a:latin typeface="Times New Roman" panose="02020603050405020304" pitchFamily="18" charset="0"/>
              </a:rPr>
              <a:t>. </a:t>
            </a:r>
          </a:p>
        </p:txBody>
      </p:sp>
      <p:sp>
        <p:nvSpPr>
          <p:cNvPr id="12291" name="Rectangle 4"/>
          <p:cNvSpPr>
            <a:spLocks noGrp="1" noChangeArrowheads="1"/>
          </p:cNvSpPr>
          <p:nvPr>
            <p:ph type="title"/>
          </p:nvPr>
        </p:nvSpPr>
        <p:spPr/>
        <p:txBody>
          <a:bodyPr/>
          <a:lstStyle/>
          <a:p>
            <a:r>
              <a:rPr lang="en-US" altLang="en-US" smtClean="0"/>
              <a:t>Measures of Position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296992" y="1552964"/>
            <a:ext cx="845512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dirty="0">
                <a:latin typeface="Times New Roman" panose="02020603050405020304" pitchFamily="18" charset="0"/>
              </a:rPr>
              <a:t>If </a:t>
            </a:r>
            <a:r>
              <a:rPr lang="en-US" altLang="en-US" sz="3000" i="1" dirty="0">
                <a:latin typeface="Times New Roman" panose="02020603050405020304" pitchFamily="18" charset="0"/>
              </a:rPr>
              <a:t>x </a:t>
            </a:r>
            <a:r>
              <a:rPr lang="en-US" altLang="en-US" sz="3000" dirty="0">
                <a:latin typeface="Times New Roman" panose="02020603050405020304" pitchFamily="18" charset="0"/>
              </a:rPr>
              <a:t>is a data item in a sample with mean       and standard deviation </a:t>
            </a:r>
            <a:r>
              <a:rPr lang="en-US" altLang="en-US" sz="3000" i="1" dirty="0">
                <a:latin typeface="Times New Roman" panose="02020603050405020304" pitchFamily="18" charset="0"/>
              </a:rPr>
              <a:t>s</a:t>
            </a:r>
            <a:r>
              <a:rPr lang="en-US" altLang="en-US" sz="3000" dirty="0">
                <a:latin typeface="Times New Roman" panose="02020603050405020304" pitchFamily="18" charset="0"/>
              </a:rPr>
              <a:t>, then the </a:t>
            </a:r>
            <a:r>
              <a:rPr lang="en-US" altLang="en-US" sz="3000" b="1" i="1" dirty="0">
                <a:latin typeface="Times New Roman" panose="02020603050405020304" pitchFamily="18" charset="0"/>
              </a:rPr>
              <a:t>z</a:t>
            </a:r>
            <a:r>
              <a:rPr lang="en-US" altLang="en-US" sz="3000" b="1" dirty="0">
                <a:latin typeface="Times New Roman" panose="02020603050405020304" pitchFamily="18" charset="0"/>
              </a:rPr>
              <a:t>-score</a:t>
            </a:r>
            <a:r>
              <a:rPr lang="en-US" altLang="en-US" sz="3000" dirty="0">
                <a:latin typeface="Times New Roman" panose="02020603050405020304" pitchFamily="18" charset="0"/>
              </a:rPr>
              <a:t> of </a:t>
            </a:r>
            <a:r>
              <a:rPr lang="en-US" altLang="en-US" sz="3000" i="1" dirty="0">
                <a:latin typeface="Times New Roman" panose="02020603050405020304" pitchFamily="18" charset="0"/>
              </a:rPr>
              <a:t>x</a:t>
            </a:r>
            <a:r>
              <a:rPr lang="en-US" altLang="en-US" sz="3000" dirty="0">
                <a:latin typeface="Times New Roman" panose="02020603050405020304" pitchFamily="18" charset="0"/>
              </a:rPr>
              <a:t> is given </a:t>
            </a:r>
            <a:r>
              <a:rPr lang="en-US" altLang="en-US" sz="3000" dirty="0" smtClean="0">
                <a:latin typeface="Times New Roman" panose="02020603050405020304" pitchFamily="18" charset="0"/>
              </a:rPr>
              <a:t>by</a:t>
            </a:r>
          </a:p>
          <a:p>
            <a:pPr>
              <a:spcBef>
                <a:spcPct val="50000"/>
              </a:spcBef>
            </a:pPr>
            <a:endParaRPr lang="en-US" altLang="en-US" sz="3000" b="1" dirty="0">
              <a:latin typeface="Times New Roman" panose="02020603050405020304" pitchFamily="18" charset="0"/>
            </a:endParaRPr>
          </a:p>
          <a:p>
            <a:pPr>
              <a:spcBef>
                <a:spcPct val="50000"/>
              </a:spcBef>
            </a:pPr>
            <a:endParaRPr lang="en-US" altLang="en-US" sz="3000" b="1" dirty="0" smtClean="0">
              <a:latin typeface="Times New Roman" panose="02020603050405020304" pitchFamily="18" charset="0"/>
            </a:endParaRPr>
          </a:p>
          <a:p>
            <a:pPr>
              <a:spcBef>
                <a:spcPct val="50000"/>
              </a:spcBef>
            </a:pPr>
            <a:endParaRPr lang="en-US" altLang="en-US" sz="3000" b="1" dirty="0">
              <a:latin typeface="Times New Roman" panose="02020603050405020304" pitchFamily="18" charset="0"/>
            </a:endParaRPr>
          </a:p>
          <a:p>
            <a:pPr>
              <a:spcBef>
                <a:spcPct val="50000"/>
              </a:spcBef>
            </a:pPr>
            <a:r>
              <a:rPr lang="en-US" altLang="en-US" sz="3000" dirty="0" smtClean="0">
                <a:latin typeface="Times New Roman" panose="02020603050405020304" pitchFamily="18" charset="0"/>
              </a:rPr>
              <a:t>A </a:t>
            </a:r>
            <a:r>
              <a:rPr lang="en-US" altLang="en-US" sz="3000" i="1" dirty="0" smtClean="0">
                <a:latin typeface="Times New Roman" panose="02020603050405020304" pitchFamily="18" charset="0"/>
              </a:rPr>
              <a:t>z</a:t>
            </a:r>
            <a:r>
              <a:rPr lang="en-US" altLang="en-US" sz="3000" dirty="0" smtClean="0">
                <a:latin typeface="Times New Roman" panose="02020603050405020304" pitchFamily="18" charset="0"/>
              </a:rPr>
              <a:t>-score tells you </a:t>
            </a:r>
            <a:r>
              <a:rPr lang="en-US" altLang="en-US" sz="3000" u="sng" dirty="0" smtClean="0">
                <a:latin typeface="Times New Roman" panose="02020603050405020304" pitchFamily="18" charset="0"/>
              </a:rPr>
              <a:t>how many standard deviations from the mean</a:t>
            </a:r>
            <a:r>
              <a:rPr lang="en-US" altLang="en-US" sz="3000" dirty="0" smtClean="0">
                <a:latin typeface="Times New Roman" panose="02020603050405020304" pitchFamily="18" charset="0"/>
              </a:rPr>
              <a:t> a particular data point is located.</a:t>
            </a:r>
            <a:endParaRPr lang="en-US" altLang="en-US" sz="3000" dirty="0">
              <a:latin typeface="Times New Roman" panose="02020603050405020304" pitchFamily="18" charset="0"/>
            </a:endParaRPr>
          </a:p>
        </p:txBody>
      </p:sp>
      <p:graphicFrame>
        <p:nvGraphicFramePr>
          <p:cNvPr id="13315" name="Object 4"/>
          <p:cNvGraphicFramePr>
            <a:graphicFrameLocks noChangeAspect="1"/>
          </p:cNvGraphicFramePr>
          <p:nvPr>
            <p:extLst>
              <p:ext uri="{D42A27DB-BD31-4B8C-83A1-F6EECF244321}">
                <p14:modId xmlns:p14="http://schemas.microsoft.com/office/powerpoint/2010/main" val="1955062157"/>
              </p:ext>
            </p:extLst>
          </p:nvPr>
        </p:nvGraphicFramePr>
        <p:xfrm>
          <a:off x="6660502" y="1686703"/>
          <a:ext cx="300038" cy="349250"/>
        </p:xfrm>
        <a:graphic>
          <a:graphicData uri="http://schemas.openxmlformats.org/presentationml/2006/ole">
            <mc:AlternateContent xmlns:mc="http://schemas.openxmlformats.org/markup-compatibility/2006">
              <mc:Choice xmlns:v="urn:schemas-microsoft-com:vml" Requires="v">
                <p:oleObj spid="_x0000_s13338" name="Equation" r:id="rId3" imgW="152202" imgH="177569" progId="Equation.DSMT4">
                  <p:embed/>
                </p:oleObj>
              </mc:Choice>
              <mc:Fallback>
                <p:oleObj name="Equation" r:id="rId3" imgW="152202" imgH="17756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502" y="1686703"/>
                        <a:ext cx="300038"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5"/>
          <p:cNvGraphicFramePr>
            <a:graphicFrameLocks noChangeAspect="1"/>
          </p:cNvGraphicFramePr>
          <p:nvPr>
            <p:extLst>
              <p:ext uri="{D42A27DB-BD31-4B8C-83A1-F6EECF244321}">
                <p14:modId xmlns:p14="http://schemas.microsoft.com/office/powerpoint/2010/main" val="992146762"/>
              </p:ext>
            </p:extLst>
          </p:nvPr>
        </p:nvGraphicFramePr>
        <p:xfrm>
          <a:off x="3191069" y="2979716"/>
          <a:ext cx="2432180" cy="1510900"/>
        </p:xfrm>
        <a:graphic>
          <a:graphicData uri="http://schemas.openxmlformats.org/presentationml/2006/ole">
            <mc:AlternateContent xmlns:mc="http://schemas.openxmlformats.org/markup-compatibility/2006">
              <mc:Choice xmlns:v="urn:schemas-microsoft-com:vml" Requires="v">
                <p:oleObj spid="_x0000_s13339" name="Equation" r:id="rId5" imgW="736600" imgH="457200" progId="Equation.DSMT4">
                  <p:embed/>
                </p:oleObj>
              </mc:Choice>
              <mc:Fallback>
                <p:oleObj name="Equation" r:id="rId5" imgW="73660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1069" y="2979716"/>
                        <a:ext cx="2432180" cy="1510900"/>
                      </a:xfrm>
                      <a:prstGeom prst="rect">
                        <a:avLst/>
                      </a:prstGeom>
                      <a:noFill/>
                      <a:ln>
                        <a:noFill/>
                      </a:ln>
                      <a:effectLst/>
                    </p:spPr>
                  </p:pic>
                </p:oleObj>
              </mc:Fallback>
            </mc:AlternateContent>
          </a:graphicData>
        </a:graphic>
      </p:graphicFrame>
      <p:sp>
        <p:nvSpPr>
          <p:cNvPr id="13317" name="Rectangle 6"/>
          <p:cNvSpPr>
            <a:spLocks noGrp="1" noChangeArrowheads="1"/>
          </p:cNvSpPr>
          <p:nvPr>
            <p:ph type="title"/>
          </p:nvPr>
        </p:nvSpPr>
        <p:spPr/>
        <p:txBody>
          <a:bodyPr/>
          <a:lstStyle/>
          <a:p>
            <a:r>
              <a:rPr lang="en-US" altLang="en-US" dirty="0" smtClean="0"/>
              <a:t>The </a:t>
            </a:r>
            <a:r>
              <a:rPr lang="en-US" altLang="en-US" i="1" dirty="0" smtClean="0"/>
              <a:t>z</a:t>
            </a:r>
            <a:r>
              <a:rPr lang="en-US" altLang="en-US" dirty="0" smtClean="0"/>
              <a:t>-Score</a:t>
            </a:r>
          </a:p>
        </p:txBody>
      </p:sp>
      <p:sp>
        <p:nvSpPr>
          <p:cNvPr id="2" name="TextBox 1"/>
          <p:cNvSpPr txBox="1"/>
          <p:nvPr/>
        </p:nvSpPr>
        <p:spPr>
          <a:xfrm>
            <a:off x="2256709" y="2586455"/>
            <a:ext cx="1418081" cy="369332"/>
          </a:xfrm>
          <a:prstGeom prst="rect">
            <a:avLst/>
          </a:prstGeom>
          <a:noFill/>
          <a:ln>
            <a:solidFill>
              <a:srgbClr val="FF0000"/>
            </a:solidFill>
          </a:ln>
        </p:spPr>
        <p:txBody>
          <a:bodyPr wrap="none" rtlCol="0">
            <a:spAutoFit/>
          </a:bodyPr>
          <a:lstStyle/>
          <a:p>
            <a:r>
              <a:rPr lang="en-US" dirty="0" smtClean="0">
                <a:solidFill>
                  <a:srgbClr val="FF0000"/>
                </a:solidFill>
                <a:latin typeface="+mn-lt"/>
              </a:rPr>
              <a:t>Data Value, </a:t>
            </a:r>
            <a:r>
              <a:rPr lang="en-US" i="1" dirty="0" smtClean="0">
                <a:solidFill>
                  <a:srgbClr val="FF0000"/>
                </a:solidFill>
                <a:latin typeface="+mn-lt"/>
              </a:rPr>
              <a:t>x</a:t>
            </a:r>
            <a:endParaRPr lang="en-US" dirty="0">
              <a:solidFill>
                <a:srgbClr val="FF0000"/>
              </a:solidFill>
              <a:latin typeface="+mn-lt"/>
            </a:endParaRPr>
          </a:p>
        </p:txBody>
      </p:sp>
      <p:cxnSp>
        <p:nvCxnSpPr>
          <p:cNvPr id="4" name="Straight Arrow Connector 3"/>
          <p:cNvCxnSpPr/>
          <p:nvPr/>
        </p:nvCxnSpPr>
        <p:spPr>
          <a:xfrm>
            <a:off x="3088433" y="2955787"/>
            <a:ext cx="989045" cy="365911"/>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50228" y="2583751"/>
            <a:ext cx="2050561" cy="369332"/>
          </a:xfrm>
          <a:prstGeom prst="rect">
            <a:avLst/>
          </a:prstGeom>
          <a:noFill/>
          <a:ln>
            <a:solidFill>
              <a:srgbClr val="FF0000"/>
            </a:solidFill>
          </a:ln>
        </p:spPr>
        <p:txBody>
          <a:bodyPr wrap="none" rtlCol="0">
            <a:spAutoFit/>
          </a:bodyPr>
          <a:lstStyle/>
          <a:p>
            <a:r>
              <a:rPr lang="en-US" dirty="0" smtClean="0">
                <a:solidFill>
                  <a:srgbClr val="FF0000"/>
                </a:solidFill>
                <a:latin typeface="+mn-lt"/>
              </a:rPr>
              <a:t>Sample Mean, </a:t>
            </a:r>
            <a:r>
              <a:rPr lang="en-US" i="1" dirty="0" smtClean="0">
                <a:solidFill>
                  <a:srgbClr val="FF0000"/>
                </a:solidFill>
                <a:latin typeface="+mn-lt"/>
              </a:rPr>
              <a:t>x</a:t>
            </a:r>
            <a:r>
              <a:rPr lang="en-US" dirty="0" smtClean="0">
                <a:solidFill>
                  <a:srgbClr val="FF0000"/>
                </a:solidFill>
                <a:latin typeface="+mn-lt"/>
              </a:rPr>
              <a:t>-bar</a:t>
            </a:r>
            <a:endParaRPr lang="en-US" dirty="0">
              <a:solidFill>
                <a:srgbClr val="FF0000"/>
              </a:solidFill>
              <a:latin typeface="+mn-lt"/>
            </a:endParaRPr>
          </a:p>
        </p:txBody>
      </p:sp>
      <p:cxnSp>
        <p:nvCxnSpPr>
          <p:cNvPr id="10" name="Straight Arrow Connector 9"/>
          <p:cNvCxnSpPr/>
          <p:nvPr/>
        </p:nvCxnSpPr>
        <p:spPr>
          <a:xfrm flipH="1">
            <a:off x="5340220" y="2953083"/>
            <a:ext cx="668694" cy="368615"/>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74684" y="4142250"/>
            <a:ext cx="2941831" cy="369332"/>
          </a:xfrm>
          <a:prstGeom prst="rect">
            <a:avLst/>
          </a:prstGeom>
          <a:noFill/>
          <a:ln>
            <a:solidFill>
              <a:srgbClr val="FF0000"/>
            </a:solidFill>
          </a:ln>
        </p:spPr>
        <p:txBody>
          <a:bodyPr wrap="none" rtlCol="0">
            <a:spAutoFit/>
          </a:bodyPr>
          <a:lstStyle/>
          <a:p>
            <a:r>
              <a:rPr lang="en-US" dirty="0" smtClean="0">
                <a:solidFill>
                  <a:srgbClr val="FF0000"/>
                </a:solidFill>
                <a:latin typeface="+mn-lt"/>
              </a:rPr>
              <a:t>Sample Standard Deviation, </a:t>
            </a:r>
            <a:r>
              <a:rPr lang="en-US" i="1" dirty="0">
                <a:solidFill>
                  <a:srgbClr val="FF0000"/>
                </a:solidFill>
                <a:latin typeface="+mn-lt"/>
              </a:rPr>
              <a:t>s</a:t>
            </a:r>
            <a:endParaRPr lang="en-US" dirty="0">
              <a:solidFill>
                <a:srgbClr val="FF0000"/>
              </a:solidFill>
              <a:latin typeface="+mn-lt"/>
            </a:endParaRPr>
          </a:p>
        </p:txBody>
      </p:sp>
      <p:cxnSp>
        <p:nvCxnSpPr>
          <p:cNvPr id="14" name="Straight Arrow Connector 13"/>
          <p:cNvCxnSpPr/>
          <p:nvPr/>
        </p:nvCxnSpPr>
        <p:spPr>
          <a:xfrm flipH="1" flipV="1">
            <a:off x="4870391" y="4326557"/>
            <a:ext cx="804176" cy="185025"/>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455612" y="1598613"/>
            <a:ext cx="811922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dirty="0">
                <a:latin typeface="Times New Roman" panose="02020603050405020304" pitchFamily="18" charset="0"/>
              </a:rPr>
              <a:t>Two students, who take different history classes, had exams on the same day. Jen’s score was 83 while Joy’s score was 78. Which student did relatively better, given the class data shown below?</a:t>
            </a:r>
          </a:p>
        </p:txBody>
      </p:sp>
      <p:graphicFrame>
        <p:nvGraphicFramePr>
          <p:cNvPr id="58401" name="Group 33"/>
          <p:cNvGraphicFramePr>
            <a:graphicFrameLocks noGrp="1"/>
          </p:cNvGraphicFramePr>
          <p:nvPr/>
        </p:nvGraphicFramePr>
        <p:xfrm>
          <a:off x="1427163" y="3857625"/>
          <a:ext cx="6096000" cy="2236788"/>
        </p:xfrm>
        <a:graphic>
          <a:graphicData uri="http://schemas.openxmlformats.org/drawingml/2006/table">
            <a:tbl>
              <a:tblPr/>
              <a:tblGrid>
                <a:gridCol w="4221162"/>
                <a:gridCol w="884238"/>
                <a:gridCol w="990600"/>
              </a:tblGrid>
              <a:tr h="723900">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1" i="0" u="none" strike="noStrike" cap="none" normalizeH="0" baseline="0" smtClean="0">
                          <a:ln>
                            <a:noFill/>
                          </a:ln>
                          <a:solidFill>
                            <a:schemeClr val="tx1"/>
                          </a:solidFill>
                          <a:effectLst/>
                          <a:latin typeface="Times New Roman" pitchFamily="18" charset="0"/>
                        </a:rPr>
                        <a:t>Jen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1" i="0" u="none" strike="noStrike" cap="none" normalizeH="0" baseline="0" smtClean="0">
                          <a:ln>
                            <a:noFill/>
                          </a:ln>
                          <a:solidFill>
                            <a:schemeClr val="tx1"/>
                          </a:solidFill>
                          <a:effectLst/>
                          <a:latin typeface="Times New Roman" pitchFamily="18" charset="0"/>
                        </a:rPr>
                        <a:t>Joy</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773113">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1" i="0" u="none" strike="noStrike" cap="none" normalizeH="0" baseline="0" smtClean="0">
                          <a:ln>
                            <a:noFill/>
                          </a:ln>
                          <a:solidFill>
                            <a:schemeClr val="tx1"/>
                          </a:solidFill>
                          <a:effectLst/>
                          <a:latin typeface="Times New Roman" pitchFamily="18" charset="0"/>
                        </a:rPr>
                        <a:t>Class mean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70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1" i="0" u="none" strike="noStrike" cap="none" normalizeH="0" baseline="0" smtClean="0">
                          <a:ln>
                            <a:noFill/>
                          </a:ln>
                          <a:solidFill>
                            <a:schemeClr val="tx1"/>
                          </a:solidFill>
                          <a:effectLst/>
                          <a:latin typeface="Times New Roman" pitchFamily="18" charset="0"/>
                        </a:rPr>
                        <a:t>Class standard deviation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353" name="Rectangle 30"/>
          <p:cNvSpPr>
            <a:spLocks noGrp="1" noChangeArrowheads="1"/>
          </p:cNvSpPr>
          <p:nvPr>
            <p:ph type="title"/>
          </p:nvPr>
        </p:nvSpPr>
        <p:spPr/>
        <p:txBody>
          <a:bodyPr/>
          <a:lstStyle/>
          <a:p>
            <a:r>
              <a:rPr lang="en-US" altLang="en-US" smtClean="0"/>
              <a:t>Example: Comparing Positions Using </a:t>
            </a:r>
            <a:r>
              <a:rPr lang="en-US" altLang="en-US" i="1" smtClean="0"/>
              <a:t>z</a:t>
            </a:r>
            <a:r>
              <a:rPr lang="en-US" altLang="en-US" smtClean="0"/>
              <a:t>-Scores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455613" y="1562100"/>
            <a:ext cx="7543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15363" name="Text Box 4"/>
          <p:cNvSpPr txBox="1">
            <a:spLocks noChangeArrowheads="1"/>
          </p:cNvSpPr>
          <p:nvPr/>
        </p:nvSpPr>
        <p:spPr bwMode="auto">
          <a:xfrm>
            <a:off x="455613" y="2247900"/>
            <a:ext cx="5257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Calculate the </a:t>
            </a:r>
            <a:r>
              <a:rPr lang="en-US" altLang="en-US" sz="3000" i="1">
                <a:latin typeface="Times New Roman" panose="02020603050405020304" pitchFamily="18" charset="0"/>
              </a:rPr>
              <a:t>z</a:t>
            </a:r>
            <a:r>
              <a:rPr lang="en-US" altLang="en-US" sz="3000">
                <a:latin typeface="Times New Roman" panose="02020603050405020304" pitchFamily="18" charset="0"/>
              </a:rPr>
              <a:t>-scores:</a:t>
            </a:r>
          </a:p>
        </p:txBody>
      </p:sp>
      <p:graphicFrame>
        <p:nvGraphicFramePr>
          <p:cNvPr id="15364" name="Object 5"/>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5399" name="Equation" r:id="rId3" imgW="435285" imgH="677109" progId="Equation.DSMT4">
                  <p:embed/>
                </p:oleObj>
              </mc:Choice>
              <mc:Fallback>
                <p:oleObj name="Equation" r:id="rId3" imgW="435285" imgH="67710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6"/>
          <p:cNvGraphicFramePr>
            <a:graphicFrameLocks noChangeAspect="1"/>
          </p:cNvGraphicFramePr>
          <p:nvPr/>
        </p:nvGraphicFramePr>
        <p:xfrm>
          <a:off x="455613" y="2857500"/>
          <a:ext cx="3671887" cy="1011238"/>
        </p:xfrm>
        <a:graphic>
          <a:graphicData uri="http://schemas.openxmlformats.org/presentationml/2006/ole">
            <mc:AlternateContent xmlns:mc="http://schemas.openxmlformats.org/markup-compatibility/2006">
              <mc:Choice xmlns:v="urn:schemas-microsoft-com:vml" Requires="v">
                <p:oleObj spid="_x0000_s15400" name="Equation" r:id="rId5" imgW="1612900" imgH="444500" progId="Equation.DSMT4">
                  <p:embed/>
                </p:oleObj>
              </mc:Choice>
              <mc:Fallback>
                <p:oleObj name="Equation" r:id="rId5" imgW="1612900" imgH="4445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13" y="2857500"/>
                        <a:ext cx="3671887"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9" name="Object 7"/>
          <p:cNvGraphicFramePr>
            <a:graphicFrameLocks noChangeAspect="1"/>
          </p:cNvGraphicFramePr>
          <p:nvPr/>
        </p:nvGraphicFramePr>
        <p:xfrm>
          <a:off x="4953000" y="2857500"/>
          <a:ext cx="3498850" cy="1041400"/>
        </p:xfrm>
        <a:graphic>
          <a:graphicData uri="http://schemas.openxmlformats.org/presentationml/2006/ole">
            <mc:AlternateContent xmlns:mc="http://schemas.openxmlformats.org/markup-compatibility/2006">
              <mc:Choice xmlns:v="urn:schemas-microsoft-com:vml" Requires="v">
                <p:oleObj spid="_x0000_s15401" name="Equation" r:id="rId7" imgW="1536700" imgH="457200" progId="Equation.DSMT4">
                  <p:embed/>
                </p:oleObj>
              </mc:Choice>
              <mc:Fallback>
                <p:oleObj name="Equation" r:id="rId7" imgW="1536700" imgH="457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857500"/>
                        <a:ext cx="349885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0" name="Text Box 8"/>
          <p:cNvSpPr txBox="1">
            <a:spLocks noChangeArrowheads="1"/>
          </p:cNvSpPr>
          <p:nvPr/>
        </p:nvSpPr>
        <p:spPr bwMode="auto">
          <a:xfrm>
            <a:off x="1018608" y="4346575"/>
            <a:ext cx="786878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dirty="0">
                <a:latin typeface="Times New Roman" panose="02020603050405020304" pitchFamily="18" charset="0"/>
              </a:rPr>
              <a:t>Since Joy’s </a:t>
            </a:r>
            <a:r>
              <a:rPr lang="en-US" altLang="en-US" sz="3200" i="1" dirty="0">
                <a:latin typeface="Times New Roman" panose="02020603050405020304" pitchFamily="18" charset="0"/>
              </a:rPr>
              <a:t>z</a:t>
            </a:r>
            <a:r>
              <a:rPr lang="en-US" altLang="en-US" sz="3200" dirty="0">
                <a:latin typeface="Times New Roman" panose="02020603050405020304" pitchFamily="18" charset="0"/>
              </a:rPr>
              <a:t>-score is higher, she was positioned relatively higher within her class than Jen was within her class.</a:t>
            </a:r>
          </a:p>
        </p:txBody>
      </p:sp>
      <p:sp>
        <p:nvSpPr>
          <p:cNvPr id="15368" name="Rectangle 9"/>
          <p:cNvSpPr>
            <a:spLocks noGrp="1" noChangeArrowheads="1"/>
          </p:cNvSpPr>
          <p:nvPr>
            <p:ph type="title"/>
          </p:nvPr>
        </p:nvSpPr>
        <p:spPr/>
        <p:txBody>
          <a:bodyPr/>
          <a:lstStyle/>
          <a:p>
            <a:r>
              <a:rPr lang="en-US" altLang="en-US" smtClean="0"/>
              <a:t>Example: Comparing Positions Using </a:t>
            </a:r>
            <a:r>
              <a:rPr lang="en-US" altLang="en-US" i="1" smtClean="0"/>
              <a:t>z</a:t>
            </a:r>
            <a:r>
              <a:rPr lang="en-US" altLang="en-US" smtClean="0"/>
              <a:t>-Scores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177285" y="1337354"/>
            <a:ext cx="891073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dirty="0">
                <a:latin typeface="Times New Roman" panose="02020603050405020304" pitchFamily="18" charset="0"/>
              </a:rPr>
              <a:t>When you take a standardized test taken by larger numbers of students, your raw score is usually converted to a </a:t>
            </a:r>
            <a:r>
              <a:rPr lang="en-US" altLang="en-US" sz="3000" b="1" dirty="0">
                <a:latin typeface="Times New Roman" panose="02020603050405020304" pitchFamily="18" charset="0"/>
              </a:rPr>
              <a:t>percentile</a:t>
            </a:r>
            <a:r>
              <a:rPr lang="en-US" altLang="en-US" sz="3000" dirty="0">
                <a:latin typeface="Times New Roman" panose="02020603050405020304" pitchFamily="18" charset="0"/>
              </a:rPr>
              <a:t> score, which is defined </a:t>
            </a:r>
            <a:r>
              <a:rPr lang="en-US" altLang="en-US" sz="3000" dirty="0" smtClean="0">
                <a:latin typeface="Times New Roman" panose="02020603050405020304" pitchFamily="18" charset="0"/>
              </a:rPr>
              <a:t>as follows:</a:t>
            </a:r>
            <a:endParaRPr lang="en-US" altLang="en-US" sz="3000" dirty="0">
              <a:latin typeface="Times New Roman" panose="02020603050405020304" pitchFamily="18" charset="0"/>
            </a:endParaRPr>
          </a:p>
        </p:txBody>
      </p:sp>
      <p:sp>
        <p:nvSpPr>
          <p:cNvPr id="16387" name="Rectangle 4"/>
          <p:cNvSpPr>
            <a:spLocks noGrp="1" noChangeArrowheads="1"/>
          </p:cNvSpPr>
          <p:nvPr>
            <p:ph type="title"/>
          </p:nvPr>
        </p:nvSpPr>
        <p:spPr/>
        <p:txBody>
          <a:bodyPr/>
          <a:lstStyle/>
          <a:p>
            <a:r>
              <a:rPr lang="en-US" altLang="en-US" smtClean="0"/>
              <a:t>Percentiles</a:t>
            </a:r>
          </a:p>
        </p:txBody>
      </p:sp>
      <p:sp>
        <p:nvSpPr>
          <p:cNvPr id="4" name="Text Box 3"/>
          <p:cNvSpPr txBox="1">
            <a:spLocks noChangeArrowheads="1"/>
          </p:cNvSpPr>
          <p:nvPr/>
        </p:nvSpPr>
        <p:spPr bwMode="auto">
          <a:xfrm>
            <a:off x="177284" y="2959651"/>
            <a:ext cx="8910733"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dirty="0">
                <a:latin typeface="Times New Roman" panose="02020603050405020304" pitchFamily="18" charset="0"/>
              </a:rPr>
              <a:t>If approximately </a:t>
            </a:r>
            <a:r>
              <a:rPr lang="en-US" altLang="en-US" sz="3000" i="1" dirty="0">
                <a:latin typeface="Times New Roman" panose="02020603050405020304" pitchFamily="18" charset="0"/>
              </a:rPr>
              <a:t>n</a:t>
            </a:r>
            <a:r>
              <a:rPr lang="en-US" altLang="en-US" sz="3000" dirty="0">
                <a:latin typeface="Times New Roman" panose="02020603050405020304" pitchFamily="18" charset="0"/>
              </a:rPr>
              <a:t> percent of the items in a distribution are less than the number </a:t>
            </a:r>
            <a:r>
              <a:rPr lang="en-US" altLang="en-US" sz="3000" i="1" dirty="0">
                <a:latin typeface="Times New Roman" panose="02020603050405020304" pitchFamily="18" charset="0"/>
              </a:rPr>
              <a:t>x</a:t>
            </a:r>
            <a:r>
              <a:rPr lang="en-US" altLang="en-US" sz="3000" dirty="0">
                <a:latin typeface="Times New Roman" panose="02020603050405020304" pitchFamily="18" charset="0"/>
              </a:rPr>
              <a:t>, then </a:t>
            </a:r>
            <a:r>
              <a:rPr lang="en-US" altLang="en-US" sz="3000" i="1" dirty="0">
                <a:latin typeface="Times New Roman" panose="02020603050405020304" pitchFamily="18" charset="0"/>
              </a:rPr>
              <a:t>x</a:t>
            </a:r>
            <a:r>
              <a:rPr lang="en-US" altLang="en-US" sz="3000" dirty="0">
                <a:latin typeface="Times New Roman" panose="02020603050405020304" pitchFamily="18" charset="0"/>
              </a:rPr>
              <a:t> is the </a:t>
            </a:r>
            <a:r>
              <a:rPr lang="en-US" altLang="en-US" sz="3000" b="1" i="1" dirty="0">
                <a:latin typeface="Times New Roman" panose="02020603050405020304" pitchFamily="18" charset="0"/>
              </a:rPr>
              <a:t>n</a:t>
            </a:r>
            <a:r>
              <a:rPr lang="en-US" altLang="en-US" sz="3000" b="1" dirty="0">
                <a:latin typeface="Times New Roman" panose="02020603050405020304" pitchFamily="18" charset="0"/>
              </a:rPr>
              <a:t>th percentile</a:t>
            </a:r>
            <a:r>
              <a:rPr lang="en-US" altLang="en-US" sz="3000" dirty="0">
                <a:latin typeface="Times New Roman" panose="02020603050405020304" pitchFamily="18" charset="0"/>
              </a:rPr>
              <a:t> of the distribution, denoted </a:t>
            </a:r>
            <a:r>
              <a:rPr lang="en-US" altLang="en-US" sz="3000" i="1" dirty="0" err="1">
                <a:latin typeface="Times New Roman" panose="02020603050405020304" pitchFamily="18" charset="0"/>
              </a:rPr>
              <a:t>P</a:t>
            </a:r>
            <a:r>
              <a:rPr lang="en-US" altLang="en-US" sz="3000" i="1" baseline="-25000" dirty="0" err="1">
                <a:latin typeface="Times New Roman" panose="02020603050405020304" pitchFamily="18" charset="0"/>
              </a:rPr>
              <a:t>n</a:t>
            </a:r>
            <a:r>
              <a:rPr lang="en-US" altLang="en-US" sz="3000" dirty="0" smtClean="0">
                <a:latin typeface="Times New Roman" panose="02020603050405020304" pitchFamily="18" charset="0"/>
              </a:rPr>
              <a:t>.</a:t>
            </a:r>
          </a:p>
          <a:p>
            <a:pPr>
              <a:spcBef>
                <a:spcPct val="50000"/>
              </a:spcBef>
            </a:pPr>
            <a:r>
              <a:rPr lang="en-US" altLang="en-US" sz="3000" dirty="0" smtClean="0">
                <a:latin typeface="Times New Roman" panose="02020603050405020304" pitchFamily="18" charset="0"/>
              </a:rPr>
              <a:t>Think of a </a:t>
            </a:r>
            <a:r>
              <a:rPr lang="en-US" altLang="en-US" sz="3000" b="1" dirty="0" smtClean="0">
                <a:latin typeface="Times New Roman" panose="02020603050405020304" pitchFamily="18" charset="0"/>
              </a:rPr>
              <a:t>percentile</a:t>
            </a:r>
            <a:r>
              <a:rPr lang="en-US" altLang="en-US" sz="3000" dirty="0" smtClean="0">
                <a:latin typeface="Times New Roman" panose="02020603050405020304" pitchFamily="18" charset="0"/>
              </a:rPr>
              <a:t> as a </a:t>
            </a:r>
            <a:r>
              <a:rPr lang="en-US" altLang="en-US" sz="3000" i="1" dirty="0" smtClean="0">
                <a:latin typeface="Times New Roman" panose="02020603050405020304" pitchFamily="18" charset="0"/>
              </a:rPr>
              <a:t>ranking</a:t>
            </a:r>
            <a:r>
              <a:rPr lang="en-US" altLang="en-US" sz="3000" dirty="0" smtClean="0">
                <a:latin typeface="Times New Roman" panose="02020603050405020304" pitchFamily="18" charset="0"/>
              </a:rPr>
              <a:t>. So, 89</a:t>
            </a:r>
            <a:r>
              <a:rPr lang="en-US" altLang="en-US" sz="3000" baseline="30000" dirty="0" smtClean="0">
                <a:latin typeface="Times New Roman" panose="02020603050405020304" pitchFamily="18" charset="0"/>
              </a:rPr>
              <a:t>th</a:t>
            </a:r>
            <a:r>
              <a:rPr lang="en-US" altLang="en-US" sz="3000" dirty="0" smtClean="0">
                <a:latin typeface="Times New Roman" panose="02020603050405020304" pitchFamily="18" charset="0"/>
              </a:rPr>
              <a:t> percentile means a “score” that is equal or better than 89% of the other “scores”.</a:t>
            </a:r>
            <a:endParaRPr lang="en-US" altLang="en-US" sz="3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452438" y="1646238"/>
            <a:ext cx="7772400"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following are test scores (out of 100) for a particular math class.</a:t>
            </a:r>
          </a:p>
          <a:p>
            <a:pPr>
              <a:spcBef>
                <a:spcPct val="50000"/>
              </a:spcBef>
            </a:pPr>
            <a:endParaRPr lang="en-US" altLang="en-US" sz="1400">
              <a:latin typeface="Times New Roman" panose="02020603050405020304" pitchFamily="18" charset="0"/>
            </a:endParaRPr>
          </a:p>
          <a:p>
            <a:r>
              <a:rPr lang="en-US" altLang="en-US" sz="3000">
                <a:latin typeface="Times New Roman" panose="02020603050405020304" pitchFamily="18" charset="0"/>
              </a:rPr>
              <a:t>44	56	58	62	64	64	70	72	</a:t>
            </a:r>
          </a:p>
          <a:p>
            <a:r>
              <a:rPr lang="en-US" altLang="en-US" sz="3000">
                <a:latin typeface="Times New Roman" panose="02020603050405020304" pitchFamily="18" charset="0"/>
              </a:rPr>
              <a:t>72	72	74	74	75	78	78	79</a:t>
            </a:r>
          </a:p>
          <a:p>
            <a:r>
              <a:rPr lang="en-US" altLang="en-US" sz="3000">
                <a:latin typeface="Times New Roman" panose="02020603050405020304" pitchFamily="18" charset="0"/>
              </a:rPr>
              <a:t>80	82	82	84	86	87	88	90</a:t>
            </a:r>
          </a:p>
          <a:p>
            <a:r>
              <a:rPr lang="en-US" altLang="en-US" sz="3000">
                <a:latin typeface="Times New Roman" panose="02020603050405020304" pitchFamily="18" charset="0"/>
              </a:rPr>
              <a:t>92	95	96	96	98	100</a:t>
            </a:r>
          </a:p>
          <a:p>
            <a:endParaRPr lang="en-US" altLang="en-US" sz="3000">
              <a:latin typeface="Times New Roman" panose="02020603050405020304" pitchFamily="18" charset="0"/>
            </a:endParaRPr>
          </a:p>
          <a:p>
            <a:pPr>
              <a:spcBef>
                <a:spcPct val="50000"/>
              </a:spcBef>
            </a:pPr>
            <a:endParaRPr lang="en-US" altLang="en-US" sz="2800">
              <a:latin typeface="Times New Roman" panose="02020603050405020304" pitchFamily="18" charset="0"/>
            </a:endParaRPr>
          </a:p>
        </p:txBody>
      </p:sp>
      <p:sp>
        <p:nvSpPr>
          <p:cNvPr id="18435" name="Text Box 4"/>
          <p:cNvSpPr txBox="1">
            <a:spLocks noChangeArrowheads="1"/>
          </p:cNvSpPr>
          <p:nvPr/>
        </p:nvSpPr>
        <p:spPr bwMode="auto">
          <a:xfrm>
            <a:off x="455613" y="5119688"/>
            <a:ext cx="7162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Find the fortieth percentile.</a:t>
            </a:r>
          </a:p>
        </p:txBody>
      </p:sp>
      <p:sp>
        <p:nvSpPr>
          <p:cNvPr id="18436" name="Rectangle 5"/>
          <p:cNvSpPr>
            <a:spLocks noGrp="1" noChangeArrowheads="1"/>
          </p:cNvSpPr>
          <p:nvPr>
            <p:ph type="title"/>
          </p:nvPr>
        </p:nvSpPr>
        <p:spPr/>
        <p:txBody>
          <a:bodyPr/>
          <a:lstStyle/>
          <a:p>
            <a:r>
              <a:rPr lang="en-US" altLang="en-US" smtClean="0"/>
              <a:t>Example: Finding Percentiles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455613" y="16764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endParaRPr lang="en-US" altLang="en-US" sz="3400">
              <a:latin typeface="Times New Roman" panose="02020603050405020304" pitchFamily="18" charset="0"/>
            </a:endParaRPr>
          </a:p>
        </p:txBody>
      </p:sp>
      <p:sp>
        <p:nvSpPr>
          <p:cNvPr id="19459" name="Text Box 4"/>
          <p:cNvSpPr txBox="1">
            <a:spLocks noChangeArrowheads="1"/>
          </p:cNvSpPr>
          <p:nvPr/>
        </p:nvSpPr>
        <p:spPr bwMode="auto">
          <a:xfrm>
            <a:off x="455612" y="2362200"/>
            <a:ext cx="79605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dirty="0">
                <a:latin typeface="Times New Roman" panose="02020603050405020304" pitchFamily="18" charset="0"/>
              </a:rPr>
              <a:t>The 40</a:t>
            </a:r>
            <a:r>
              <a:rPr lang="en-US" altLang="en-US" sz="3000" baseline="30000" dirty="0">
                <a:latin typeface="Times New Roman" panose="02020603050405020304" pitchFamily="18" charset="0"/>
              </a:rPr>
              <a:t>th</a:t>
            </a:r>
            <a:r>
              <a:rPr lang="en-US" altLang="en-US" sz="3000" dirty="0">
                <a:latin typeface="Times New Roman" panose="02020603050405020304" pitchFamily="18" charset="0"/>
              </a:rPr>
              <a:t> percentile can be taken as the item below which 40 percent of the items are ranked. </a:t>
            </a:r>
            <a:endParaRPr lang="en-US" altLang="en-US" sz="3000" dirty="0" smtClean="0">
              <a:latin typeface="Times New Roman" panose="02020603050405020304" pitchFamily="18" charset="0"/>
            </a:endParaRPr>
          </a:p>
          <a:p>
            <a:pPr>
              <a:spcBef>
                <a:spcPct val="50000"/>
              </a:spcBef>
            </a:pPr>
            <a:r>
              <a:rPr lang="en-US" altLang="en-US" sz="3000" dirty="0" smtClean="0">
                <a:latin typeface="Times New Roman" panose="02020603050405020304" pitchFamily="18" charset="0"/>
              </a:rPr>
              <a:t>Since </a:t>
            </a:r>
            <a:r>
              <a:rPr lang="en-US" altLang="en-US" sz="3000" dirty="0">
                <a:latin typeface="Times New Roman" panose="02020603050405020304" pitchFamily="18" charset="0"/>
              </a:rPr>
              <a:t>40 percent of 30 is (0.40)(30) = 12, </a:t>
            </a:r>
            <a:r>
              <a:rPr lang="en-US" altLang="en-US" sz="3000" dirty="0" smtClean="0">
                <a:latin typeface="Times New Roman" panose="02020603050405020304" pitchFamily="18" charset="0"/>
              </a:rPr>
              <a:t>that means the 12</a:t>
            </a:r>
            <a:r>
              <a:rPr lang="en-US" altLang="en-US" sz="3000" baseline="30000" dirty="0" smtClean="0">
                <a:latin typeface="Times New Roman" panose="02020603050405020304" pitchFamily="18" charset="0"/>
              </a:rPr>
              <a:t>th</a:t>
            </a:r>
            <a:r>
              <a:rPr lang="en-US" altLang="en-US" sz="3000" dirty="0" smtClean="0">
                <a:latin typeface="Times New Roman" panose="02020603050405020304" pitchFamily="18" charset="0"/>
              </a:rPr>
              <a:t> position and lower are </a:t>
            </a:r>
            <a:r>
              <a:rPr lang="en-US" altLang="en-US" sz="3000" i="1" dirty="0" smtClean="0">
                <a:latin typeface="Times New Roman" panose="02020603050405020304" pitchFamily="18" charset="0"/>
              </a:rPr>
              <a:t>below</a:t>
            </a:r>
            <a:r>
              <a:rPr lang="en-US" altLang="en-US" sz="3000" dirty="0" smtClean="0">
                <a:latin typeface="Times New Roman" panose="02020603050405020304" pitchFamily="18" charset="0"/>
              </a:rPr>
              <a:t> the 40</a:t>
            </a:r>
            <a:r>
              <a:rPr lang="en-US" altLang="en-US" sz="3000" baseline="30000" dirty="0" smtClean="0">
                <a:latin typeface="Times New Roman" panose="02020603050405020304" pitchFamily="18" charset="0"/>
              </a:rPr>
              <a:t>th</a:t>
            </a:r>
            <a:r>
              <a:rPr lang="en-US" altLang="en-US" sz="3000" dirty="0" smtClean="0">
                <a:latin typeface="Times New Roman" panose="02020603050405020304" pitchFamily="18" charset="0"/>
              </a:rPr>
              <a:t> percentile. </a:t>
            </a:r>
          </a:p>
          <a:p>
            <a:pPr>
              <a:spcBef>
                <a:spcPct val="50000"/>
              </a:spcBef>
            </a:pPr>
            <a:r>
              <a:rPr lang="en-US" altLang="en-US" sz="3000" dirty="0" smtClean="0">
                <a:latin typeface="Times New Roman" panose="02020603050405020304" pitchFamily="18" charset="0"/>
              </a:rPr>
              <a:t>Therefore, we </a:t>
            </a:r>
            <a:r>
              <a:rPr lang="en-US" altLang="en-US" sz="3000" dirty="0">
                <a:latin typeface="Times New Roman" panose="02020603050405020304" pitchFamily="18" charset="0"/>
              </a:rPr>
              <a:t>take the </a:t>
            </a:r>
            <a:r>
              <a:rPr lang="en-US" altLang="en-US" sz="3000" dirty="0" smtClean="0">
                <a:latin typeface="Times New Roman" panose="02020603050405020304" pitchFamily="18" charset="0"/>
              </a:rPr>
              <a:t>next largest item, the 13</a:t>
            </a:r>
            <a:r>
              <a:rPr lang="en-US" altLang="en-US" sz="3000" baseline="30000" dirty="0" smtClean="0">
                <a:latin typeface="Times New Roman" panose="02020603050405020304" pitchFamily="18" charset="0"/>
              </a:rPr>
              <a:t>th</a:t>
            </a:r>
            <a:r>
              <a:rPr lang="en-US" altLang="en-US" sz="3000" dirty="0" smtClean="0">
                <a:latin typeface="Times New Roman" panose="02020603050405020304" pitchFamily="18" charset="0"/>
              </a:rPr>
              <a:t>  </a:t>
            </a:r>
            <a:r>
              <a:rPr lang="en-US" altLang="en-US" sz="3000" dirty="0">
                <a:latin typeface="Times New Roman" panose="02020603050405020304" pitchFamily="18" charset="0"/>
              </a:rPr>
              <a:t>item, or 75, as the </a:t>
            </a:r>
            <a:r>
              <a:rPr lang="en-US" altLang="en-US" sz="3000" dirty="0" smtClean="0">
                <a:latin typeface="Times New Roman" panose="02020603050405020304" pitchFamily="18" charset="0"/>
              </a:rPr>
              <a:t>approximate fortieth </a:t>
            </a:r>
            <a:r>
              <a:rPr lang="en-US" altLang="en-US" sz="3000" dirty="0">
                <a:latin typeface="Times New Roman" panose="02020603050405020304" pitchFamily="18" charset="0"/>
              </a:rPr>
              <a:t>percentile.</a:t>
            </a:r>
          </a:p>
        </p:txBody>
      </p:sp>
      <p:sp>
        <p:nvSpPr>
          <p:cNvPr id="19460" name="Rectangle 5"/>
          <p:cNvSpPr>
            <a:spLocks noGrp="1" noChangeArrowheads="1"/>
          </p:cNvSpPr>
          <p:nvPr>
            <p:ph type="title"/>
          </p:nvPr>
        </p:nvSpPr>
        <p:spPr/>
        <p:txBody>
          <a:bodyPr/>
          <a:lstStyle/>
          <a:p>
            <a:r>
              <a:rPr lang="en-US" altLang="en-US" smtClean="0"/>
              <a:t>Example: Finding Percentiles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321112" y="1981169"/>
            <a:ext cx="850177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b="1" dirty="0">
                <a:latin typeface="Times New Roman" panose="02020603050405020304" pitchFamily="18" charset="0"/>
              </a:rPr>
              <a:t>Deciles</a:t>
            </a:r>
            <a:r>
              <a:rPr lang="en-US" altLang="en-US" sz="3000" dirty="0">
                <a:latin typeface="Times New Roman" panose="02020603050405020304" pitchFamily="18" charset="0"/>
              </a:rPr>
              <a:t> are the nine values (denoted </a:t>
            </a:r>
            <a:r>
              <a:rPr lang="en-US" altLang="en-US" sz="3000" i="1" dirty="0">
                <a:latin typeface="Times New Roman" panose="02020603050405020304" pitchFamily="18" charset="0"/>
              </a:rPr>
              <a:t>D</a:t>
            </a:r>
            <a:r>
              <a:rPr lang="en-US" altLang="en-US" sz="3000" baseline="-25000" dirty="0">
                <a:latin typeface="Times New Roman" panose="02020603050405020304" pitchFamily="18" charset="0"/>
              </a:rPr>
              <a:t>1</a:t>
            </a:r>
            <a:r>
              <a:rPr lang="en-US" altLang="en-US" sz="3000" dirty="0">
                <a:latin typeface="Times New Roman" panose="02020603050405020304" pitchFamily="18" charset="0"/>
              </a:rPr>
              <a:t>, </a:t>
            </a:r>
            <a:r>
              <a:rPr lang="en-US" altLang="en-US" sz="3000" i="1" dirty="0">
                <a:latin typeface="Times New Roman" panose="02020603050405020304" pitchFamily="18" charset="0"/>
              </a:rPr>
              <a:t>D</a:t>
            </a:r>
            <a:r>
              <a:rPr lang="en-US" altLang="en-US" sz="3000" baseline="-25000" dirty="0">
                <a:latin typeface="Times New Roman" panose="02020603050405020304" pitchFamily="18" charset="0"/>
              </a:rPr>
              <a:t>2</a:t>
            </a:r>
            <a:r>
              <a:rPr lang="en-US" altLang="en-US" sz="3000" dirty="0">
                <a:latin typeface="Times New Roman" panose="02020603050405020304" pitchFamily="18" charset="0"/>
              </a:rPr>
              <a:t>,…, </a:t>
            </a:r>
            <a:r>
              <a:rPr lang="en-US" altLang="en-US" sz="3000" i="1" dirty="0">
                <a:latin typeface="Times New Roman" panose="02020603050405020304" pitchFamily="18" charset="0"/>
              </a:rPr>
              <a:t>D</a:t>
            </a:r>
            <a:r>
              <a:rPr lang="en-US" altLang="en-US" sz="3000" baseline="-25000" dirty="0">
                <a:latin typeface="Times New Roman" panose="02020603050405020304" pitchFamily="18" charset="0"/>
              </a:rPr>
              <a:t>9</a:t>
            </a:r>
            <a:r>
              <a:rPr lang="en-US" altLang="en-US" sz="3000" dirty="0">
                <a:latin typeface="Times New Roman" panose="02020603050405020304" pitchFamily="18" charset="0"/>
              </a:rPr>
              <a:t>) along the scale that divide a data set into ten (approximately) equal </a:t>
            </a:r>
            <a:r>
              <a:rPr lang="en-US" altLang="en-US" sz="3000" dirty="0" smtClean="0">
                <a:latin typeface="Times New Roman" panose="02020603050405020304" pitchFamily="18" charset="0"/>
              </a:rPr>
              <a:t>parts.</a:t>
            </a:r>
          </a:p>
          <a:p>
            <a:pPr>
              <a:spcBef>
                <a:spcPct val="50000"/>
              </a:spcBef>
            </a:pPr>
            <a:r>
              <a:rPr lang="en-US" altLang="en-US" sz="3000" b="1" dirty="0" smtClean="0">
                <a:latin typeface="Times New Roman" panose="02020603050405020304" pitchFamily="18" charset="0"/>
              </a:rPr>
              <a:t>Quartiles</a:t>
            </a:r>
            <a:r>
              <a:rPr lang="en-US" altLang="en-US" sz="3000" dirty="0" smtClean="0">
                <a:latin typeface="Times New Roman" panose="02020603050405020304" pitchFamily="18" charset="0"/>
              </a:rPr>
              <a:t> </a:t>
            </a:r>
            <a:r>
              <a:rPr lang="en-US" altLang="en-US" sz="3000" dirty="0">
                <a:latin typeface="Times New Roman" panose="02020603050405020304" pitchFamily="18" charset="0"/>
              </a:rPr>
              <a:t>are the three values (</a:t>
            </a:r>
            <a:r>
              <a:rPr lang="en-US" altLang="en-US" sz="3000" i="1" dirty="0">
                <a:latin typeface="Times New Roman" panose="02020603050405020304" pitchFamily="18" charset="0"/>
              </a:rPr>
              <a:t>Q</a:t>
            </a:r>
            <a:r>
              <a:rPr lang="en-US" altLang="en-US" sz="3000" baseline="-25000" dirty="0">
                <a:latin typeface="Times New Roman" panose="02020603050405020304" pitchFamily="18" charset="0"/>
              </a:rPr>
              <a:t>1</a:t>
            </a:r>
            <a:r>
              <a:rPr lang="en-US" altLang="en-US" sz="3000" dirty="0">
                <a:latin typeface="Times New Roman" panose="02020603050405020304" pitchFamily="18" charset="0"/>
              </a:rPr>
              <a:t>, </a:t>
            </a:r>
            <a:r>
              <a:rPr lang="en-US" altLang="en-US" sz="3000" i="1" dirty="0">
                <a:latin typeface="Times New Roman" panose="02020603050405020304" pitchFamily="18" charset="0"/>
              </a:rPr>
              <a:t>Q</a:t>
            </a:r>
            <a:r>
              <a:rPr lang="en-US" altLang="en-US" sz="3000" baseline="-25000" dirty="0">
                <a:latin typeface="Times New Roman" panose="02020603050405020304" pitchFamily="18" charset="0"/>
              </a:rPr>
              <a:t>2</a:t>
            </a:r>
            <a:r>
              <a:rPr lang="en-US" altLang="en-US" sz="3000" dirty="0">
                <a:latin typeface="Times New Roman" panose="02020603050405020304" pitchFamily="18" charset="0"/>
              </a:rPr>
              <a:t>, </a:t>
            </a:r>
            <a:r>
              <a:rPr lang="en-US" altLang="en-US" sz="3000" i="1" dirty="0">
                <a:latin typeface="Times New Roman" panose="02020603050405020304" pitchFamily="18" charset="0"/>
              </a:rPr>
              <a:t>Q</a:t>
            </a:r>
            <a:r>
              <a:rPr lang="en-US" altLang="en-US" sz="3000" baseline="-25000" dirty="0">
                <a:latin typeface="Times New Roman" panose="02020603050405020304" pitchFamily="18" charset="0"/>
              </a:rPr>
              <a:t>3</a:t>
            </a:r>
            <a:r>
              <a:rPr lang="en-US" altLang="en-US" sz="3000" dirty="0">
                <a:latin typeface="Times New Roman" panose="02020603050405020304" pitchFamily="18" charset="0"/>
              </a:rPr>
              <a:t>) that divide the data set into four (approximately) equal parts.</a:t>
            </a:r>
            <a:endParaRPr lang="en-US" altLang="en-US" sz="3000" b="1" dirty="0">
              <a:latin typeface="Times New Roman" panose="02020603050405020304" pitchFamily="18" charset="0"/>
            </a:endParaRPr>
          </a:p>
        </p:txBody>
      </p:sp>
      <p:sp>
        <p:nvSpPr>
          <p:cNvPr id="20483" name="Rectangle 4"/>
          <p:cNvSpPr>
            <a:spLocks noGrp="1" noChangeArrowheads="1"/>
          </p:cNvSpPr>
          <p:nvPr>
            <p:ph type="title"/>
          </p:nvPr>
        </p:nvSpPr>
        <p:spPr/>
        <p:txBody>
          <a:bodyPr/>
          <a:lstStyle/>
          <a:p>
            <a:r>
              <a:rPr lang="en-US" altLang="en-US" smtClean="0"/>
              <a:t>Deciles and Quartiles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1722</TotalTime>
  <Words>997</Words>
  <Application>Microsoft Office PowerPoint</Application>
  <PresentationFormat>On-screen Show (4:3)</PresentationFormat>
  <Paragraphs>114</Paragraphs>
  <Slides>17</Slides>
  <Notes>1</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2" baseType="lpstr">
      <vt:lpstr>Arial</vt:lpstr>
      <vt:lpstr>Times New Roman</vt:lpstr>
      <vt:lpstr>Default Design</vt:lpstr>
      <vt:lpstr>Custom Design</vt:lpstr>
      <vt:lpstr>Equation</vt:lpstr>
      <vt:lpstr>Section 12.4 - Measures of Position</vt:lpstr>
      <vt:lpstr>Measures of Position</vt:lpstr>
      <vt:lpstr>The z-Score</vt:lpstr>
      <vt:lpstr>Example: Comparing Positions Using z-Scores</vt:lpstr>
      <vt:lpstr>Example: Comparing Positions Using z-Scores</vt:lpstr>
      <vt:lpstr>Percentiles</vt:lpstr>
      <vt:lpstr>Example: Finding Percentiles</vt:lpstr>
      <vt:lpstr>Example: Finding Percentiles</vt:lpstr>
      <vt:lpstr>Deciles and Quartiles</vt:lpstr>
      <vt:lpstr>Example: Finding Deciles</vt:lpstr>
      <vt:lpstr>Example: : Finding Deciles</vt:lpstr>
      <vt:lpstr>Finding Quartiles</vt:lpstr>
      <vt:lpstr>Example: Finding Quartiles</vt:lpstr>
      <vt:lpstr>The Box Plot</vt:lpstr>
      <vt:lpstr>The Box Plot</vt:lpstr>
      <vt:lpstr>Example: Constructing a Box Plot</vt:lpstr>
      <vt:lpstr>Example: Constructing a Box Plot</vt:lpstr>
    </vt:vector>
  </TitlesOfParts>
  <Company>Pearson Education,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Mathematically 13e</dc:title>
  <dc:subject>Chapter 12</dc:subject>
  <dc:creator>Miller</dc:creator>
  <cp:lastModifiedBy>Pamela D. Elliott</cp:lastModifiedBy>
  <cp:revision>121</cp:revision>
  <dcterms:created xsi:type="dcterms:W3CDTF">2011-05-10T13:51:27Z</dcterms:created>
  <dcterms:modified xsi:type="dcterms:W3CDTF">2015-11-12T19:43:29Z</dcterms:modified>
</cp:coreProperties>
</file>