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921" r:id="rId3"/>
    <p:sldId id="922" r:id="rId4"/>
    <p:sldId id="923" r:id="rId5"/>
    <p:sldId id="924" r:id="rId6"/>
    <p:sldId id="925" r:id="rId7"/>
    <p:sldId id="926" r:id="rId8"/>
    <p:sldId id="927" r:id="rId9"/>
    <p:sldId id="928" r:id="rId10"/>
    <p:sldId id="929" r:id="rId11"/>
    <p:sldId id="930" r:id="rId12"/>
    <p:sldId id="931" r:id="rId13"/>
    <p:sldId id="932" r:id="rId14"/>
    <p:sldId id="933" r:id="rId15"/>
    <p:sldId id="934" r:id="rId16"/>
    <p:sldId id="935" r:id="rId17"/>
    <p:sldId id="93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61" d="100"/>
          <a:sy n="61" d="100"/>
        </p:scale>
        <p:origin x="1572" y="4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6232F7-71B2-4132-AEE6-A472AD50CDAB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E262F8-7A99-4FE6-BCAC-0171084F9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C2F515-A00E-4B68-863E-17EAEACAB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74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CE5382A-2A26-4F26-AEAB-B22672CDB91C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10992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7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6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28E0E33-DFF3-4711-B177-6BD573E7760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EF69C22-5B6D-4A16-83E9-37889C396C0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493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7BAF2BD-284E-489B-BD37-20CB1872641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29D99E7-C261-48B4-A6DC-1AB316351F0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0" r:id="rId2"/>
    <p:sldLayoutId id="2147483831" r:id="rId3"/>
    <p:sldLayoutId id="2147483832" r:id="rId4"/>
    <p:sldLayoutId id="2147483833" r:id="rId5"/>
    <p:sldLayoutId id="214748383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54C83AE-4D1F-40F4-BA59-EADFAF5AB4D6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6568" y="1598613"/>
            <a:ext cx="8819147" cy="23295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smtClean="0"/>
              <a:t>Know the meaning of interest.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Calculate simple interest.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Determine future value and present value.</a:t>
            </a:r>
          </a:p>
          <a:p>
            <a:pPr marL="457200" indent="-457200">
              <a:buFontTx/>
              <a:buChar char="•"/>
            </a:pPr>
            <a:r>
              <a:rPr lang="en-US" altLang="en-US" dirty="0" smtClean="0"/>
              <a:t>Calculate compound interest.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Section 13.1 – The Time Value of Money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389937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Interest paid on principal plus interest is called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compound interest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After a certain period, the interest earned so far is </a:t>
            </a:r>
            <a:r>
              <a:rPr lang="en-US" altLang="en-US" sz="3000" i="1" dirty="0">
                <a:latin typeface="Times New Roman" panose="02020603050405020304" pitchFamily="18" charset="0"/>
              </a:rPr>
              <a:t>credited</a:t>
            </a:r>
            <a:r>
              <a:rPr lang="en-US" altLang="en-US" sz="3000" dirty="0">
                <a:latin typeface="Times New Roman" panose="02020603050405020304" pitchFamily="18" charset="0"/>
              </a:rPr>
              <a:t> (added) to the account, and the sum (principal plus interest) then earns interest during the next period.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Compound Interest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7200" y="1308100"/>
            <a:ext cx="789681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Interest can be credited to an account at time intervals other than 1 year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3000" dirty="0">
                <a:latin typeface="Times New Roman" panose="02020603050405020304" pitchFamily="18" charset="0"/>
              </a:rPr>
              <a:t>example,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compounding </a:t>
            </a:r>
            <a:r>
              <a:rPr lang="en-US" altLang="en-US" sz="3000" dirty="0">
                <a:latin typeface="Times New Roman" panose="02020603050405020304" pitchFamily="18" charset="0"/>
              </a:rPr>
              <a:t>can be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done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:</a:t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annually – once per year;</a:t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semiannually – twice per year;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/>
            </a:r>
            <a:br>
              <a:rPr lang="en-US" altLang="en-US" sz="3000" i="1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quarterly – four times per year;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/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monthly – twelve times per year;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/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r>
              <a:rPr lang="en-US" altLang="en-US" sz="3000" dirty="0" smtClean="0">
                <a:latin typeface="Times New Roman" panose="02020603050405020304" pitchFamily="18" charset="0"/>
              </a:rPr>
              <a:t>or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daily – 365 times per year.</a:t>
            </a:r>
            <a:endParaRPr lang="en-US" altLang="en-US" sz="3000" i="1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This </a:t>
            </a:r>
            <a:r>
              <a:rPr lang="en-US" altLang="en-US" sz="3000" dirty="0">
                <a:latin typeface="Times New Roman" panose="02020603050405020304" pitchFamily="18" charset="0"/>
              </a:rPr>
              <a:t>time interval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compounding period</a:t>
            </a:r>
            <a:r>
              <a:rPr lang="en-US" altLang="en-US" sz="3000" dirty="0">
                <a:latin typeface="Times New Roman" panose="02020603050405020304" pitchFamily="18" charset="0"/>
              </a:rPr>
              <a:t> (or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period</a:t>
            </a:r>
            <a:r>
              <a:rPr lang="en-US" altLang="en-US" sz="30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Compounding Period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9545" y="2995448"/>
            <a:ext cx="5391807" cy="2349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" y="1645909"/>
            <a:ext cx="81041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To calculate the future value of compound interest, we will use the calculator’s </a:t>
            </a:r>
            <a:r>
              <a:rPr lang="en-US" altLang="en-US" sz="3000" dirty="0" err="1" smtClean="0">
                <a:latin typeface="Times New Roman" panose="02020603050405020304" pitchFamily="18" charset="0"/>
              </a:rPr>
              <a:t>TVM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Solver feature.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Please reference the separate handout, Using the </a:t>
            </a:r>
            <a:r>
              <a:rPr lang="en-US" altLang="en-US" sz="3000" dirty="0" err="1" smtClean="0">
                <a:latin typeface="Times New Roman" panose="02020603050405020304" pitchFamily="18" charset="0"/>
              </a:rPr>
              <a:t>TVM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Solver on the Calculator.</a:t>
            </a:r>
            <a:br>
              <a:rPr lang="en-US" altLang="en-US" sz="3000" dirty="0" smtClean="0">
                <a:latin typeface="Times New Roman" panose="02020603050405020304" pitchFamily="18" charset="0"/>
              </a:rPr>
            </a:br>
            <a:endParaRPr lang="en-US" altLang="en-US" sz="3000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30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NOTE: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 These calculator methods shown are NOT included in the “Help Me Solve This” and “View an Example” links, nor are they clarified very well in the textbook.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Future Value for Compound Interest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9901" y="4233504"/>
            <a:ext cx="8104187" cy="21236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5738" y="2605088"/>
            <a:ext cx="171438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61478" y="1363402"/>
            <a:ext cx="8116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Find the future value of $8560 at 4% compounded quarterly for 8 years.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596097" y="2259179"/>
            <a:ext cx="60907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= $8560, </a:t>
            </a:r>
            <a:r>
              <a:rPr lang="en-US" altLang="en-US" sz="3000" i="1" dirty="0">
                <a:latin typeface="Times New Roman" panose="02020603050405020304" pitchFamily="18" charset="0"/>
              </a:rPr>
              <a:t>r</a:t>
            </a:r>
            <a:r>
              <a:rPr lang="en-US" altLang="en-US" sz="3000" dirty="0">
                <a:latin typeface="Times New Roman" panose="02020603050405020304" pitchFamily="18" charset="0"/>
              </a:rPr>
              <a:t> = 4% = 0.04, </a:t>
            </a:r>
            <a:r>
              <a:rPr lang="en-US" altLang="en-US" sz="3000" i="1" dirty="0">
                <a:latin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</a:rPr>
              <a:t> =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4,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= 8.  </a:t>
            </a:r>
            <a:endParaRPr lang="en-US" altLang="en-US" sz="3000" i="1" dirty="0">
              <a:latin typeface="Times New Roman" panose="02020603050405020304" pitchFamily="18" charset="0"/>
            </a:endParaRPr>
          </a:p>
        </p:txBody>
      </p:sp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Future Value for Compound Interest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3435" y="3126681"/>
            <a:ext cx="9080565" cy="3276854"/>
            <a:chOff x="63435" y="3126681"/>
            <a:chExt cx="9080565" cy="32768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2424" y="3249612"/>
              <a:ext cx="4706623" cy="315392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3435" y="3126681"/>
              <a:ext cx="421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Quarterly for 8 years means total number of payments (N) is 4 x 8 = 32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4449" y="3736281"/>
              <a:ext cx="2355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Interest rate (I) is 4%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578772" y="3262743"/>
              <a:ext cx="841150" cy="18990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79753" y="3773012"/>
              <a:ext cx="1334303" cy="1479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5738" y="4142344"/>
              <a:ext cx="3738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 value (PV) is what was “paid” to invest, so it’s negative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587969" y="4142344"/>
              <a:ext cx="926087" cy="4375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3288" y="4800398"/>
              <a:ext cx="3302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no monthly payment (</a:t>
              </a:r>
              <a:r>
                <a:rPr lang="en-US" dirty="0" err="1" smtClean="0"/>
                <a:t>PMT</a:t>
              </a:r>
              <a:r>
                <a:rPr lang="en-US" dirty="0" smtClean="0"/>
                <a:t>) in an investment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79753" y="4627207"/>
              <a:ext cx="1240169" cy="5438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3289" y="5480205"/>
              <a:ext cx="404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Compounded quarterly means payments per year (P/Y) and </a:t>
              </a:r>
              <a:r>
                <a:rPr lang="en-US" dirty="0" err="1" smtClean="0"/>
                <a:t>compoundings</a:t>
              </a:r>
              <a:r>
                <a:rPr lang="en-US" dirty="0" smtClean="0"/>
                <a:t> per year (C/Y) is 4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535808" y="5446729"/>
              <a:ext cx="978248" cy="3414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521570" y="5788162"/>
              <a:ext cx="99248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924300" y="4709845"/>
              <a:ext cx="5219700" cy="6580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3494" y="3235915"/>
              <a:ext cx="21317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Future Value (</a:t>
              </a:r>
              <a:r>
                <a:rPr lang="en-US" dirty="0" err="1" smtClean="0"/>
                <a:t>FV</a:t>
              </a:r>
              <a:r>
                <a:rPr lang="en-US" dirty="0" smtClean="0"/>
                <a:t>) – fill out all other lines first, then press ALPHA, ENTER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0" y="2251075"/>
            <a:ext cx="167273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27806" y="1355725"/>
            <a:ext cx="86883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What amount must be deposited today, at 5% compounded monthly, so that it will be $18,000 in 20 years? </a:t>
            </a:r>
          </a:p>
        </p:txBody>
      </p:sp>
      <p:sp>
        <p:nvSpPr>
          <p:cNvPr id="24583" name="Rectangle 8"/>
          <p:cNvSpPr>
            <a:spLocks noGrp="1" noChangeArrowheads="1"/>
          </p:cNvSpPr>
          <p:nvPr>
            <p:ph type="title"/>
          </p:nvPr>
        </p:nvSpPr>
        <p:spPr>
          <a:xfrm>
            <a:off x="558881" y="212725"/>
            <a:ext cx="8229600" cy="1143000"/>
          </a:xfrm>
        </p:spPr>
        <p:txBody>
          <a:bodyPr/>
          <a:lstStyle/>
          <a:p>
            <a:r>
              <a:rPr lang="en-US" altLang="en-US" smtClean="0"/>
              <a:t>Example: Finding Present Value for Compound Interest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1828800"/>
            <a:ext cx="9333191" cy="4567766"/>
            <a:chOff x="0" y="1828800"/>
            <a:chExt cx="9333191" cy="4567766"/>
          </a:xfrm>
        </p:grpSpPr>
        <p:graphicFrame>
          <p:nvGraphicFramePr>
            <p:cNvPr id="2457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13057"/>
                </p:ext>
              </p:extLst>
            </p:nvPr>
          </p:nvGraphicFramePr>
          <p:xfrm>
            <a:off x="3009900" y="1828800"/>
            <a:ext cx="9144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Equation" r:id="rId3" imgW="475104" imgH="810471" progId="Equation.DSMT4">
                    <p:embed/>
                  </p:oleObj>
                </mc:Choice>
                <mc:Fallback>
                  <p:oleObj name="Equation" r:id="rId3" imgW="475104" imgH="81047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900" y="1828800"/>
                          <a:ext cx="91440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3715" y="3421117"/>
              <a:ext cx="4440286" cy="29754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5102" y="2874059"/>
              <a:ext cx="4398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Monthly for 20 years means total number of payments (N) is 12 x 20 = 240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26148" y="3621816"/>
              <a:ext cx="246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Interest rate (I) is 5%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4571" y="2820952"/>
              <a:ext cx="24108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 value (PV) – fill out all other values first, then press ALPHA, ENTER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6366" y="4092574"/>
              <a:ext cx="3302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no monthly payment (</a:t>
              </a:r>
              <a:r>
                <a:rPr lang="en-US" dirty="0" err="1" smtClean="0"/>
                <a:t>PMT</a:t>
              </a:r>
              <a:r>
                <a:rPr lang="en-US" dirty="0" smtClean="0"/>
                <a:t>) in an investment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4732389"/>
              <a:ext cx="4673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Future Value (</a:t>
              </a:r>
              <a:r>
                <a:rPr lang="en-US" dirty="0" err="1" smtClean="0"/>
                <a:t>FV</a:t>
              </a:r>
              <a:r>
                <a:rPr lang="en-US" dirty="0" smtClean="0"/>
                <a:t>) – amount the investment is worth at the end of the 20 years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259" y="5331479"/>
              <a:ext cx="404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Compounded monthly means payments per year (P/Y) and </a:t>
              </a:r>
              <a:r>
                <a:rPr lang="en-US" dirty="0" err="1" smtClean="0"/>
                <a:t>compoundings</a:t>
              </a:r>
              <a:r>
                <a:rPr lang="en-US" dirty="0" smtClean="0"/>
                <a:t> per year (C/Y) is 12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924300" y="3245874"/>
              <a:ext cx="939040" cy="2653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955974" y="3840203"/>
              <a:ext cx="1073226" cy="896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72124" y="4502016"/>
              <a:ext cx="1403127" cy="125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572124" y="5027836"/>
              <a:ext cx="1403127" cy="1715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989884" y="5412724"/>
              <a:ext cx="978248" cy="3414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982765" y="5788162"/>
              <a:ext cx="99248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414345" y="4000386"/>
              <a:ext cx="4918846" cy="6580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44" y="2631350"/>
            <a:ext cx="4649127" cy="3115395"/>
          </a:xfrm>
          <a:prstGeom prst="rect">
            <a:avLst/>
          </a:prstGeom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5738" y="2021750"/>
            <a:ext cx="171438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53016" y="783236"/>
            <a:ext cx="90342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a deposit of $1052 at 4.6% over 6 years, find the </a:t>
            </a:r>
            <a:r>
              <a:rPr lang="en-US" altLang="en-US" sz="3000" b="1" u="sng" dirty="0" smtClean="0">
                <a:latin typeface="Times New Roman" panose="02020603050405020304" pitchFamily="18" charset="0"/>
              </a:rPr>
              <a:t>interest earned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if interest is compounded </a:t>
            </a:r>
            <a:r>
              <a:rPr lang="en-US" altLang="en-US" sz="3000" b="1" u="sng" dirty="0" smtClean="0">
                <a:latin typeface="Times New Roman" panose="02020603050405020304" pitchFamily="18" charset="0"/>
              </a:rPr>
              <a:t>semiannually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, quarterly, monthly, daily, and continuously 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>
          <a:xfrm>
            <a:off x="61039" y="82791"/>
            <a:ext cx="6921062" cy="515305"/>
          </a:xfrm>
        </p:spPr>
        <p:txBody>
          <a:bodyPr/>
          <a:lstStyle/>
          <a:p>
            <a:r>
              <a:rPr lang="en-US" altLang="en-US" dirty="0" smtClean="0"/>
              <a:t>Sample MML Problem (like #13)</a:t>
            </a:r>
            <a:endParaRPr lang="en-US" alt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72" y="2450519"/>
            <a:ext cx="9222458" cy="3338734"/>
            <a:chOff x="372" y="3033857"/>
            <a:chExt cx="9222458" cy="3338734"/>
          </a:xfrm>
        </p:grpSpPr>
        <p:sp>
          <p:nvSpPr>
            <p:cNvPr id="3" name="TextBox 2"/>
            <p:cNvSpPr txBox="1"/>
            <p:nvPr/>
          </p:nvSpPr>
          <p:spPr>
            <a:xfrm>
              <a:off x="372" y="3033857"/>
              <a:ext cx="421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Semiannually</a:t>
              </a:r>
              <a:r>
                <a:rPr lang="en-US" dirty="0" smtClean="0"/>
                <a:t> for 6 years means total number of payments (N) is 2 x 6 = 12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315" y="3736281"/>
              <a:ext cx="252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Interest rate (I) is 4.6%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011435" y="3418409"/>
              <a:ext cx="749751" cy="4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79753" y="3802798"/>
              <a:ext cx="1581433" cy="1181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31" y="4097003"/>
              <a:ext cx="426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 value (PV) is the same as a deposit that is “paid” into the investment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799837" y="4125417"/>
              <a:ext cx="961349" cy="3047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3288" y="4800398"/>
              <a:ext cx="3302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no monthly payment (</a:t>
              </a:r>
              <a:r>
                <a:rPr lang="en-US" dirty="0" err="1" smtClean="0"/>
                <a:t>PMT</a:t>
              </a:r>
              <a:r>
                <a:rPr lang="en-US" dirty="0" smtClean="0"/>
                <a:t>) in an investment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79753" y="4567278"/>
              <a:ext cx="1581433" cy="6038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158" y="5449261"/>
              <a:ext cx="4046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Compounded semiannually means payments per year (P/Y) and </a:t>
              </a:r>
              <a:r>
                <a:rPr lang="en-US" dirty="0" err="1" smtClean="0"/>
                <a:t>compoundings</a:t>
              </a:r>
              <a:r>
                <a:rPr lang="en-US" dirty="0" smtClean="0"/>
                <a:t> per year (C/Y) is 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535808" y="5308172"/>
              <a:ext cx="1225378" cy="4799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521570" y="5675600"/>
              <a:ext cx="1239616" cy="1125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03130" y="4709845"/>
              <a:ext cx="5219700" cy="4713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3494" y="3235915"/>
              <a:ext cx="21317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Future Value (</a:t>
              </a:r>
              <a:r>
                <a:rPr lang="en-US" dirty="0" err="1" smtClean="0"/>
                <a:t>FV</a:t>
              </a:r>
              <a:r>
                <a:rPr lang="en-US" dirty="0" smtClean="0"/>
                <a:t>) – fill out all other lines first, then press ALPHA, ENTER</a:t>
              </a:r>
              <a:endParaRPr lang="en-US" dirty="0"/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5906369"/>
            <a:ext cx="90952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Interest earned from semiannually is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FV</a:t>
            </a:r>
            <a:r>
              <a:rPr lang="en-US" alt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– PV = 1382.05 – 1052 = $330.05 </a:t>
            </a:r>
            <a:endParaRPr lang="en-US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95" y="2697959"/>
            <a:ext cx="4396492" cy="2946103"/>
          </a:xfrm>
          <a:prstGeom prst="rect">
            <a:avLst/>
          </a:prstGeom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5738" y="2021750"/>
            <a:ext cx="171438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dirty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53016" y="783236"/>
            <a:ext cx="90342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For a deposit of $1052 at 4.6% over 6 years, find the </a:t>
            </a:r>
            <a:r>
              <a:rPr lang="en-US" altLang="en-US" sz="3000" b="1" u="sng" dirty="0" smtClean="0">
                <a:latin typeface="Times New Roman" panose="02020603050405020304" pitchFamily="18" charset="0"/>
              </a:rPr>
              <a:t>interest earned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if interest is compounded semiannually, quarterly, monthly, daily, and </a:t>
            </a:r>
            <a:r>
              <a:rPr lang="en-US" altLang="en-US" sz="3000" b="1" u="sng" dirty="0" smtClean="0">
                <a:latin typeface="Times New Roman" panose="02020603050405020304" pitchFamily="18" charset="0"/>
              </a:rPr>
              <a:t>continuously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>
          <a:xfrm>
            <a:off x="61039" y="82791"/>
            <a:ext cx="6921062" cy="515305"/>
          </a:xfrm>
        </p:spPr>
        <p:txBody>
          <a:bodyPr/>
          <a:lstStyle/>
          <a:p>
            <a:r>
              <a:rPr lang="en-US" altLang="en-US" dirty="0" smtClean="0"/>
              <a:t>Sample MML Problem (like #13)</a:t>
            </a:r>
            <a:endParaRPr lang="en-US" alt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0" y="2433612"/>
            <a:ext cx="9222830" cy="3632640"/>
            <a:chOff x="0" y="3016950"/>
            <a:chExt cx="9222830" cy="3632640"/>
          </a:xfrm>
        </p:grpSpPr>
        <p:sp>
          <p:nvSpPr>
            <p:cNvPr id="3" name="TextBox 2"/>
            <p:cNvSpPr txBox="1"/>
            <p:nvPr/>
          </p:nvSpPr>
          <p:spPr>
            <a:xfrm>
              <a:off x="0" y="3016950"/>
              <a:ext cx="4761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 smtClean="0"/>
                <a:t>Continuously</a:t>
              </a:r>
              <a:r>
                <a:rPr lang="en-US" sz="1600" dirty="0" smtClean="0"/>
                <a:t> for 6 years means total number of payments (N) is 100000000 x 6 = 600000000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315" y="3736281"/>
              <a:ext cx="252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Interest rate (I) is 4.6%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148497" y="3314177"/>
              <a:ext cx="612689" cy="1042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79753" y="3802798"/>
              <a:ext cx="1581433" cy="1181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31" y="4097003"/>
              <a:ext cx="426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 value (PV) is the same as a deposit that is “paid” into the investment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799837" y="4125417"/>
              <a:ext cx="961349" cy="3047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3288" y="4800398"/>
              <a:ext cx="3302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no monthly payment (</a:t>
              </a:r>
              <a:r>
                <a:rPr lang="en-US" dirty="0" err="1" smtClean="0"/>
                <a:t>PMT</a:t>
              </a:r>
              <a:r>
                <a:rPr lang="en-US" dirty="0" smtClean="0"/>
                <a:t>) in an investment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79753" y="4567278"/>
              <a:ext cx="1581433" cy="6038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158" y="5449261"/>
              <a:ext cx="4046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Compounded semiannually means payments per year (P/Y) and </a:t>
              </a:r>
              <a:r>
                <a:rPr lang="en-US" dirty="0" err="1" smtClean="0"/>
                <a:t>compoundings</a:t>
              </a:r>
              <a:r>
                <a:rPr lang="en-US" dirty="0" smtClean="0"/>
                <a:t> per year (C/Y) is 100000000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535808" y="5308172"/>
              <a:ext cx="1225378" cy="4799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521570" y="5675600"/>
              <a:ext cx="1239616" cy="1125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03130" y="4709845"/>
              <a:ext cx="5219700" cy="4713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8300" y="3702028"/>
              <a:ext cx="20530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Future Value (</a:t>
              </a:r>
              <a:r>
                <a:rPr lang="en-US" sz="1600" dirty="0" err="1" smtClean="0"/>
                <a:t>FV</a:t>
              </a:r>
              <a:r>
                <a:rPr lang="en-US" sz="1600" dirty="0" smtClean="0"/>
                <a:t>) – fill out all other lines first, then press ALPHA, ENTER</a:t>
              </a:r>
              <a:endParaRPr lang="en-US" sz="1600" dirty="0"/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5906369"/>
            <a:ext cx="90952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Interest earned from semiannually is </a:t>
            </a:r>
            <a:r>
              <a:rPr lang="en-US" altLang="en-US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FV</a:t>
            </a:r>
            <a:r>
              <a:rPr lang="en-US" alt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– PV = 1386.38 – 1052 = $334.38 </a:t>
            </a:r>
            <a:endParaRPr lang="en-US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478293"/>
            <a:ext cx="84582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we borrow an amount of money today, we will repay a larger amount later. The increase in value is known as </a:t>
            </a:r>
            <a:r>
              <a:rPr lang="en-US" altLang="en-US" sz="3000" b="1" dirty="0">
                <a:latin typeface="Times New Roman" panose="02020603050405020304" pitchFamily="18" charset="0"/>
              </a:rPr>
              <a:t>interest</a:t>
            </a:r>
            <a:r>
              <a:rPr lang="en-US" altLang="en-US" sz="3000" dirty="0">
                <a:latin typeface="Times New Roman" panose="02020603050405020304" pitchFamily="18" charset="0"/>
              </a:rPr>
              <a:t>. The money </a:t>
            </a:r>
            <a:r>
              <a:rPr lang="en-US" altLang="en-US" sz="3000" i="1" dirty="0">
                <a:latin typeface="Times New Roman" panose="02020603050405020304" pitchFamily="18" charset="0"/>
              </a:rPr>
              <a:t>gains value over time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amount of a loan or a deposit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principal</a:t>
            </a:r>
            <a:r>
              <a:rPr lang="en-US" altLang="en-US" sz="3000" dirty="0">
                <a:latin typeface="Times New Roman" panose="02020603050405020304" pitchFamily="18" charset="0"/>
              </a:rPr>
              <a:t>. The interest is usually computed as a percent of the principal. This percent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rate of interest</a:t>
            </a:r>
            <a:r>
              <a:rPr lang="en-US" altLang="en-US" sz="3000" dirty="0">
                <a:latin typeface="Times New Roman" panose="02020603050405020304" pitchFamily="18" charset="0"/>
              </a:rPr>
              <a:t> (or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interest rate, </a:t>
            </a:r>
            <a:r>
              <a:rPr lang="en-US" altLang="en-US" sz="3000" dirty="0">
                <a:latin typeface="Times New Roman" panose="02020603050405020304" pitchFamily="18" charset="0"/>
              </a:rPr>
              <a:t>or simply the rate).  The rate of interest is assumed to be an annual rate unless otherwise stated.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0010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Interest calculated only on principal is called </a:t>
            </a:r>
            <a:r>
              <a:rPr lang="en-US" altLang="en-US" sz="3000" b="1" dirty="0">
                <a:latin typeface="Times New Roman" panose="02020603050405020304" pitchFamily="18" charset="0"/>
              </a:rPr>
              <a:t>simple interest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Interest </a:t>
            </a:r>
            <a:r>
              <a:rPr lang="en-US" altLang="en-US" sz="3000" dirty="0">
                <a:latin typeface="Times New Roman" panose="02020603050405020304" pitchFamily="18" charset="0"/>
              </a:rPr>
              <a:t>calculated on principal plus any previously earned interest is called </a:t>
            </a:r>
            <a:r>
              <a:rPr lang="en-US" altLang="en-US" sz="3000" b="1" dirty="0">
                <a:latin typeface="Times New Roman" panose="02020603050405020304" pitchFamily="18" charset="0"/>
              </a:rPr>
              <a:t>compound interest</a:t>
            </a:r>
            <a:r>
              <a:rPr lang="en-US" altLang="en-US" sz="3000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54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= principal, </a:t>
            </a:r>
            <a:r>
              <a:rPr lang="en-US" altLang="en-US" sz="3000" i="1" dirty="0">
                <a:latin typeface="Times New Roman" panose="02020603050405020304" pitchFamily="18" charset="0"/>
              </a:rPr>
              <a:t>r </a:t>
            </a:r>
            <a:r>
              <a:rPr lang="en-US" altLang="en-US" sz="3000" dirty="0">
                <a:latin typeface="Times New Roman" panose="02020603050405020304" pitchFamily="18" charset="0"/>
              </a:rPr>
              <a:t>= annual interest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rate (written as a decimal),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= time (in years), then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simple interest </a:t>
            </a:r>
            <a:r>
              <a:rPr lang="en-US" altLang="en-US" sz="3000" i="1" dirty="0">
                <a:latin typeface="Times New Roman" panose="02020603050405020304" pitchFamily="18" charset="0"/>
              </a:rPr>
              <a:t>I</a:t>
            </a:r>
            <a:r>
              <a:rPr lang="en-US" altLang="en-US" sz="3000" b="1" dirty="0"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is calculated as follows.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			</a:t>
            </a:r>
            <a:r>
              <a:rPr lang="en-US" altLang="en-US" sz="6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 = </a:t>
            </a:r>
            <a:r>
              <a:rPr lang="en-US" altLang="en-US" sz="6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Prt</a:t>
            </a:r>
            <a:endParaRPr lang="en-US" altLang="en-US" sz="6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28625" y="2809875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55613" y="1598613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the simple interest paid to borrow $4800 for 6 months at 7%.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28625" y="3505200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I = Prt</a:t>
            </a:r>
            <a:r>
              <a:rPr lang="en-US" altLang="en-US" sz="3000">
                <a:latin typeface="Times New Roman" panose="02020603050405020304" pitchFamily="18" charset="0"/>
              </a:rPr>
              <a:t> = $4800(0.07)(6/12) = $168.</a:t>
            </a:r>
            <a:endParaRPr lang="en-US" altLang="en-US" sz="3000" i="1">
              <a:latin typeface="Times New Roman" panose="02020603050405020304" pitchFamily="18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4043363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366963" y="4495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6 months is 6/12 of a year.</a:t>
            </a:r>
          </a:p>
        </p:txBody>
      </p:sp>
      <p:sp>
        <p:nvSpPr>
          <p:cNvPr id="1536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Simple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8" grpId="0"/>
      <p:bldP spid="59399" grpId="0" animBg="1"/>
      <p:bldP spid="59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0772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 the last example, the borrower would have to repay $4800 + $168 = $4968.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total amount repaid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maturity value</a:t>
            </a:r>
            <a:r>
              <a:rPr lang="en-US" altLang="en-US" sz="3000" dirty="0">
                <a:latin typeface="Times New Roman" panose="02020603050405020304" pitchFamily="18" charset="0"/>
              </a:rPr>
              <a:t> (or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value</a:t>
            </a:r>
            <a:r>
              <a:rPr lang="en-US" altLang="en-US" sz="3000" dirty="0">
                <a:latin typeface="Times New Roman" panose="02020603050405020304" pitchFamily="18" charset="0"/>
              </a:rPr>
              <a:t>) of the loan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3000" dirty="0">
                <a:latin typeface="Times New Roman" panose="02020603050405020304" pitchFamily="18" charset="0"/>
              </a:rPr>
              <a:t>will refer to it as the </a:t>
            </a:r>
            <a:r>
              <a:rPr lang="en-US" altLang="en-US" sz="3000" b="1" u="sng" dirty="0">
                <a:latin typeface="Times New Roman" panose="02020603050405020304" pitchFamily="18" charset="0"/>
              </a:rPr>
              <a:t>future value</a:t>
            </a:r>
            <a:r>
              <a:rPr lang="en-US" altLang="en-US" sz="3000" dirty="0">
                <a:latin typeface="Times New Roman" panose="02020603050405020304" pitchFamily="18" charset="0"/>
              </a:rPr>
              <a:t>, or </a:t>
            </a:r>
            <a:r>
              <a:rPr lang="en-US" altLang="en-US" sz="3000" b="1" dirty="0">
                <a:latin typeface="Times New Roman" panose="02020603050405020304" pitchFamily="18" charset="0"/>
              </a:rPr>
              <a:t>future amount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original principal, denoted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, can also be thought of as </a:t>
            </a:r>
            <a:r>
              <a:rPr lang="en-US" altLang="en-US" sz="3000" b="1" u="sng" dirty="0">
                <a:latin typeface="Times New Roman" panose="02020603050405020304" pitchFamily="18" charset="0"/>
              </a:rPr>
              <a:t>present value</a:t>
            </a:r>
            <a:r>
              <a:rPr lang="en-US" altLang="en-US" sz="3000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Future and Present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7696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a principal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 is borrowed at simple interest for </a:t>
            </a:r>
            <a:r>
              <a:rPr lang="en-US" altLang="en-US" sz="3000" i="1" dirty="0">
                <a:latin typeface="Times New Roman" panose="02020603050405020304" pitchFamily="18" charset="0"/>
              </a:rPr>
              <a:t>t</a:t>
            </a:r>
            <a:r>
              <a:rPr lang="en-US" altLang="en-US" sz="3000" dirty="0">
                <a:latin typeface="Times New Roman" panose="02020603050405020304" pitchFamily="18" charset="0"/>
              </a:rPr>
              <a:t> years at an annual interest rate of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r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(written as a decimal), </a:t>
            </a:r>
            <a:r>
              <a:rPr lang="en-US" altLang="en-US" sz="3000" dirty="0">
                <a:latin typeface="Times New Roman" panose="02020603050405020304" pitchFamily="18" charset="0"/>
              </a:rPr>
              <a:t>then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future value</a:t>
            </a:r>
            <a:r>
              <a:rPr lang="en-US" altLang="en-US" sz="3000" dirty="0">
                <a:latin typeface="Times New Roman" panose="02020603050405020304" pitchFamily="18" charset="0"/>
              </a:rPr>
              <a:t> of the loan, denoted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, is given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by</a:t>
            </a:r>
          </a:p>
          <a:p>
            <a:pPr algn="ctr">
              <a:spcBef>
                <a:spcPct val="50000"/>
              </a:spcBef>
            </a:pPr>
            <a:r>
              <a:rPr lang="en-US" altLang="en-US" sz="6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6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P</a:t>
            </a:r>
            <a:r>
              <a:rPr lang="en-US" altLang="en-US" sz="6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 + </a:t>
            </a:r>
            <a:r>
              <a:rPr lang="en-US" altLang="en-US" sz="60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rt</a:t>
            </a:r>
            <a:r>
              <a:rPr lang="en-US" altLang="en-US" sz="6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60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Future Value for Simple Interest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5613" y="28956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5613" y="1598613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the future value of $460 in 8 months, if the annual interest rate is 12%.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44488" y="3581400"/>
          <a:ext cx="73104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2908300" imgH="457200" progId="Equation.DSMT4">
                  <p:embed/>
                </p:oleObj>
              </mc:Choice>
              <mc:Fallback>
                <p:oleObj name="Equation" r:id="rId5" imgW="2908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581400"/>
                        <a:ext cx="7310437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>
            <a:spLocks noGrp="1" noChangeArrowheads="1"/>
          </p:cNvSpPr>
          <p:nvPr>
            <p:ph type="title"/>
          </p:nvPr>
        </p:nvSpPr>
        <p:spPr>
          <a:xfrm>
            <a:off x="163773" y="165100"/>
            <a:ext cx="8843749" cy="1143000"/>
          </a:xfrm>
        </p:spPr>
        <p:txBody>
          <a:bodyPr/>
          <a:lstStyle/>
          <a:p>
            <a:r>
              <a:rPr lang="en-US" altLang="en-US" dirty="0" smtClean="0"/>
              <a:t>Example: Future Value for Simple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5613" y="3068638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5613" y="1600200"/>
            <a:ext cx="84661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If you can earn 6% interest, what lump sum must be deposited now so that its value will be $3500 after </a:t>
            </a:r>
            <a:br>
              <a:rPr lang="en-US" altLang="en-US" sz="3000">
                <a:latin typeface="Times New Roman" panose="02020603050405020304" pitchFamily="18" charset="0"/>
              </a:rPr>
            </a:br>
            <a:r>
              <a:rPr lang="en-US" altLang="en-US" sz="3000">
                <a:latin typeface="Times New Roman" panose="02020603050405020304" pitchFamily="18" charset="0"/>
              </a:rPr>
              <a:t>9 months?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74802"/>
              </p:ext>
            </p:extLst>
          </p:nvPr>
        </p:nvGraphicFramePr>
        <p:xfrm>
          <a:off x="587564" y="3872860"/>
          <a:ext cx="7410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64" y="3872860"/>
                        <a:ext cx="74104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64639"/>
              </p:ext>
            </p:extLst>
          </p:nvPr>
        </p:nvGraphicFramePr>
        <p:xfrm>
          <a:off x="3467099" y="3070865"/>
          <a:ext cx="21018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7" imgW="837836" imgH="253890" progId="Equation.DSMT4">
                  <p:embed/>
                </p:oleObj>
              </mc:Choice>
              <mc:Fallback>
                <p:oleObj name="Equation" r:id="rId7" imgW="83783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99" y="3070865"/>
                        <a:ext cx="21018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034818" cy="1143000"/>
          </a:xfrm>
        </p:spPr>
        <p:txBody>
          <a:bodyPr/>
          <a:lstStyle/>
          <a:p>
            <a:r>
              <a:rPr lang="en-US" altLang="en-US" dirty="0" smtClean="0"/>
              <a:t>Example: Present Value for Simple Interest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41520"/>
              </p:ext>
            </p:extLst>
          </p:nvPr>
        </p:nvGraphicFramePr>
        <p:xfrm>
          <a:off x="1445218" y="5153332"/>
          <a:ext cx="33734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9" imgW="1422400" imgH="393700" progId="Equation.DSMT4">
                  <p:embed/>
                </p:oleObj>
              </mc:Choice>
              <mc:Fallback>
                <p:oleObj name="Equation" r:id="rId9" imgW="14224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218" y="5153332"/>
                        <a:ext cx="33734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1072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Default Design</vt:lpstr>
      <vt:lpstr>Custom Design</vt:lpstr>
      <vt:lpstr>Equation</vt:lpstr>
      <vt:lpstr>Section 13.1 – The Time Value of Money</vt:lpstr>
      <vt:lpstr>Interest</vt:lpstr>
      <vt:lpstr>Interest</vt:lpstr>
      <vt:lpstr>Simple Interest</vt:lpstr>
      <vt:lpstr>Example: Finding Simple Interest</vt:lpstr>
      <vt:lpstr>Future and Present Value</vt:lpstr>
      <vt:lpstr>Future Value for Simple Interest</vt:lpstr>
      <vt:lpstr>Example: Future Value for Simple Interest</vt:lpstr>
      <vt:lpstr>Example: Present Value for Simple Interest</vt:lpstr>
      <vt:lpstr>Compound Interest</vt:lpstr>
      <vt:lpstr>Compounding Period</vt:lpstr>
      <vt:lpstr>Future Value for Compound Interest</vt:lpstr>
      <vt:lpstr>Example: Finding Future Value for Compound Interest</vt:lpstr>
      <vt:lpstr>Example: Finding Present Value for Compound Interest</vt:lpstr>
      <vt:lpstr>Sample MML Problem (like #13)</vt:lpstr>
      <vt:lpstr>Sample MML Problem (like #13)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174</cp:revision>
  <dcterms:created xsi:type="dcterms:W3CDTF">2011-05-10T13:51:27Z</dcterms:created>
  <dcterms:modified xsi:type="dcterms:W3CDTF">2016-02-03T17:30:23Z</dcterms:modified>
</cp:coreProperties>
</file>