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4"/>
  </p:notesMasterIdLst>
  <p:handoutMasterIdLst>
    <p:handoutMasterId r:id="rId15"/>
  </p:handoutMasterIdLst>
  <p:sldIdLst>
    <p:sldId id="967" r:id="rId3"/>
    <p:sldId id="968" r:id="rId4"/>
    <p:sldId id="969" r:id="rId5"/>
    <p:sldId id="985" r:id="rId6"/>
    <p:sldId id="992" r:id="rId7"/>
    <p:sldId id="993" r:id="rId8"/>
    <p:sldId id="987" r:id="rId9"/>
    <p:sldId id="988" r:id="rId10"/>
    <p:sldId id="989" r:id="rId11"/>
    <p:sldId id="990" r:id="rId12"/>
    <p:sldId id="99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6" autoAdjust="0"/>
  </p:normalViewPr>
  <p:slideViewPr>
    <p:cSldViewPr snapToGrid="0"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C76125-8556-498F-8E78-4CA50A70DA70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C6DD48-F2E0-4CC1-AF71-5958DA57D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3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A4F9977-EC22-4C87-92CE-7BBAD564BA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539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75DDEE6A-F35A-4920-959D-7E045B04DCD2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37942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8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0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91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CA24D6D7-ED69-45A6-B32E-555AED06FB26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EEC992EC-8E4C-4D85-9FFB-F28AC616067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9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B7455D4-DCCD-4DCF-936F-BEA039B11744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BEE50E61-A5E8-4B05-BBA5-9E866D4205D8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9" r:id="rId2"/>
    <p:sldLayoutId id="2147483820" r:id="rId3"/>
    <p:sldLayoutId id="2147483821" r:id="rId4"/>
    <p:sldLayoutId id="2147483822" r:id="rId5"/>
    <p:sldLayoutId id="2147483823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1120B3EB-2452-48DE-97F1-64E18FD37FCF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6563" y="1600200"/>
            <a:ext cx="7924800" cy="2743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dirty="0" smtClean="0"/>
              <a:t>Determine the annual percentage rate for different types of loans.</a:t>
            </a:r>
            <a:endParaRPr lang="en-US" altLang="en-US" dirty="0"/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Use the </a:t>
            </a:r>
            <a:r>
              <a:rPr lang="en-US" altLang="en-US" dirty="0" err="1" smtClean="0"/>
              <a:t>TVM</a:t>
            </a:r>
            <a:r>
              <a:rPr lang="en-US" altLang="en-US" dirty="0" smtClean="0"/>
              <a:t> Solver on the Calculator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Determine the monthly payment for a loan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Determine the Finance Charge for a loan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Section 13.3 - Truth in Lending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073467"/>
            <a:ext cx="8671560" cy="673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06680"/>
            <a:ext cx="8686800" cy="1051560"/>
          </a:xfrm>
        </p:spPr>
        <p:txBody>
          <a:bodyPr/>
          <a:lstStyle/>
          <a:p>
            <a:r>
              <a:rPr lang="en-US" dirty="0" smtClean="0"/>
              <a:t>Example:  Determine the Finance Charge and APR of a loan – with down payment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346" y="1684060"/>
            <a:ext cx="148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+mn-lt"/>
              </a:rPr>
              <a:t>Solution</a:t>
            </a:r>
            <a:endParaRPr lang="en-US" sz="3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844" y="2125027"/>
            <a:ext cx="87961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n-lt"/>
              </a:rPr>
              <a:t>The down payment </a:t>
            </a:r>
            <a:r>
              <a:rPr lang="en-US" sz="2600" i="1" dirty="0" smtClean="0">
                <a:latin typeface="+mn-lt"/>
              </a:rPr>
              <a:t>reduces</a:t>
            </a:r>
            <a:r>
              <a:rPr lang="en-US" sz="2600" dirty="0" smtClean="0">
                <a:latin typeface="+mn-lt"/>
              </a:rPr>
              <a:t> the amount financed:</a:t>
            </a:r>
          </a:p>
          <a:p>
            <a:endParaRPr lang="en-US" sz="2600" dirty="0" smtClean="0">
              <a:latin typeface="+mn-lt"/>
            </a:endParaRPr>
          </a:p>
          <a:p>
            <a:pPr algn="ctr"/>
            <a:r>
              <a:rPr lang="en-US" sz="2600" b="1" dirty="0" smtClean="0">
                <a:solidFill>
                  <a:srgbClr val="FF0000"/>
                </a:solidFill>
                <a:latin typeface="+mn-lt"/>
              </a:rPr>
              <a:t>Purchase Price – Down Payment = Amount Financed</a:t>
            </a:r>
          </a:p>
          <a:p>
            <a:r>
              <a:rPr lang="en-US" sz="2600" dirty="0" smtClean="0">
                <a:latin typeface="+mn-lt"/>
              </a:rPr>
              <a:t>$19,900 – $3500 = $16,400 = Amount Financed</a:t>
            </a:r>
          </a:p>
          <a:p>
            <a:r>
              <a:rPr lang="en-US" sz="2600" dirty="0" smtClean="0">
                <a:latin typeface="+mn-lt"/>
              </a:rPr>
              <a:t>The total amount paid back is simply $340 × 60 = $20,400.</a:t>
            </a:r>
          </a:p>
          <a:p>
            <a:endParaRPr lang="en-US" sz="2600" dirty="0" smtClean="0">
              <a:latin typeface="+mn-lt"/>
            </a:endParaRPr>
          </a:p>
          <a:p>
            <a:pPr algn="ctr"/>
            <a:r>
              <a:rPr lang="en-US" sz="2600" b="1" dirty="0" smtClean="0">
                <a:solidFill>
                  <a:srgbClr val="FF0000"/>
                </a:solidFill>
                <a:latin typeface="+mn-lt"/>
              </a:rPr>
              <a:t>Total Paid Back – Amount Financed = Finance Charge</a:t>
            </a:r>
          </a:p>
          <a:p>
            <a:r>
              <a:rPr lang="en-US" sz="2600" dirty="0" smtClean="0">
                <a:latin typeface="+mn-lt"/>
              </a:rPr>
              <a:t>$20,400 – $16,400 = </a:t>
            </a:r>
            <a:r>
              <a:rPr lang="en-US" sz="2600" b="1" dirty="0" smtClean="0">
                <a:solidFill>
                  <a:srgbClr val="0070C0"/>
                </a:solidFill>
                <a:latin typeface="+mn-lt"/>
              </a:rPr>
              <a:t>$4,000 = finance charge</a:t>
            </a:r>
          </a:p>
          <a:p>
            <a:endParaRPr lang="en-US" sz="2600" dirty="0" smtClean="0">
              <a:latin typeface="+mn-lt"/>
            </a:endParaRPr>
          </a:p>
          <a:p>
            <a:r>
              <a:rPr lang="en-US" sz="2600" dirty="0" smtClean="0">
                <a:latin typeface="+mn-lt"/>
              </a:rPr>
              <a:t>Next, we use the </a:t>
            </a:r>
            <a:r>
              <a:rPr lang="en-US" sz="2600" dirty="0" err="1" smtClean="0">
                <a:latin typeface="+mn-lt"/>
              </a:rPr>
              <a:t>TVM</a:t>
            </a:r>
            <a:r>
              <a:rPr lang="en-US" sz="2600" dirty="0" smtClean="0">
                <a:latin typeface="+mn-lt"/>
              </a:rPr>
              <a:t> Solver on the calculator to get the APR:</a:t>
            </a:r>
          </a:p>
        </p:txBody>
      </p:sp>
    </p:spTree>
    <p:extLst>
      <p:ext uri="{BB962C8B-B14F-4D97-AF65-F5344CB8AC3E}">
        <p14:creationId xmlns:p14="http://schemas.microsoft.com/office/powerpoint/2010/main" val="241857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073467"/>
            <a:ext cx="8671560" cy="673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06680"/>
            <a:ext cx="8686800" cy="1051560"/>
          </a:xfrm>
        </p:spPr>
        <p:txBody>
          <a:bodyPr/>
          <a:lstStyle/>
          <a:p>
            <a:r>
              <a:rPr lang="en-US" dirty="0" smtClean="0"/>
              <a:t>Example:  Determine the Finance Charge and APR of a loan – with down payment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2571065"/>
            <a:ext cx="3943350" cy="2724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816701"/>
            <a:ext cx="2906027" cy="74047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450080" y="1410369"/>
            <a:ext cx="3810000" cy="130368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784" y="2820053"/>
            <a:ext cx="1285875" cy="5619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201228" y="3735020"/>
            <a:ext cx="118726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630" y="3371311"/>
            <a:ext cx="267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Monthly Payment of $340 is given in the problem.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2610" y="3239837"/>
            <a:ext cx="36180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FF0000"/>
                </a:solidFill>
                <a:latin typeface="+mn-lt"/>
              </a:rPr>
              <a:t>PV</a:t>
            </a:r>
            <a:r>
              <a:rPr lang="en-US" sz="1700" dirty="0" smtClean="0">
                <a:solidFill>
                  <a:srgbClr val="FF0000"/>
                </a:solidFill>
                <a:latin typeface="+mn-lt"/>
              </a:rPr>
              <a:t>:  Purchase Price – Down Payment</a:t>
            </a:r>
            <a:br>
              <a:rPr lang="en-US" sz="1700" dirty="0" smtClean="0">
                <a:solidFill>
                  <a:srgbClr val="FF0000"/>
                </a:solidFill>
                <a:latin typeface="+mn-lt"/>
              </a:rPr>
            </a:br>
            <a:r>
              <a:rPr lang="en-US" sz="1700" dirty="0" smtClean="0">
                <a:solidFill>
                  <a:srgbClr val="FF0000"/>
                </a:solidFill>
                <a:latin typeface="+mn-lt"/>
              </a:rPr>
              <a:t>        = 19,900 – 3,500 = 16,400</a:t>
            </a:r>
            <a:endParaRPr lang="en-US" sz="17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56907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So, the APR for this loan, rounded to the nearest half-percent, is 9%</a:t>
            </a:r>
            <a:endParaRPr lang="en-US" sz="2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388493" y="2850533"/>
            <a:ext cx="3669532" cy="419784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325880" y="3239837"/>
            <a:ext cx="2062613" cy="2450928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0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46088" y="1600200"/>
            <a:ext cx="8181975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The Consumer Credit Protection Act, which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passed in 1968, has commonly been known as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the </a:t>
            </a:r>
            <a:r>
              <a:rPr lang="en-US" altLang="en-US" b="1"/>
              <a:t>Truth in Lending Act</a:t>
            </a:r>
            <a:r>
              <a:rPr lang="en-US" altLang="en-US"/>
              <a:t>. Two major issues are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addressed in the law: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1. How can I tell the true interest rate a lender is charging?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2. How much of the finance charge am I entitled to save if I decide to pay off a loan sooner than originally scheduled?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Truth in Lending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19269" y="1663262"/>
            <a:ext cx="8705461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Truth in Lending standardized the so-called annual interest rate, or </a:t>
            </a:r>
            <a:r>
              <a:rPr lang="en-US" altLang="en-US" sz="3000" b="1" dirty="0">
                <a:latin typeface="Times New Roman" panose="02020603050405020304" pitchFamily="18" charset="0"/>
              </a:rPr>
              <a:t>annual percentage rate</a:t>
            </a:r>
            <a:r>
              <a:rPr lang="en-US" altLang="en-US" sz="3000" dirty="0">
                <a:latin typeface="Times New Roman" panose="02020603050405020304" pitchFamily="18" charset="0"/>
              </a:rPr>
              <a:t>, commonly denoted </a:t>
            </a:r>
            <a:r>
              <a:rPr lang="en-US" altLang="en-US" sz="3000" b="1" dirty="0">
                <a:latin typeface="Times New Roman" panose="02020603050405020304" pitchFamily="18" charset="0"/>
              </a:rPr>
              <a:t>APR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All </a:t>
            </a:r>
            <a:r>
              <a:rPr lang="en-US" altLang="en-US" sz="3000" dirty="0">
                <a:latin typeface="Times New Roman" panose="02020603050405020304" pitchFamily="18" charset="0"/>
              </a:rPr>
              <a:t>sellers must disclose the APR when you ask, and the contract must state the APR whether or not you ask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altLang="en-US" sz="3000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We will utilize the </a:t>
            </a:r>
            <a:r>
              <a:rPr lang="en-US" altLang="en-US" sz="3000" dirty="0" err="1" smtClean="0">
                <a:latin typeface="Times New Roman" panose="02020603050405020304" pitchFamily="18" charset="0"/>
              </a:rPr>
              <a:t>TVM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Solver on the calculator to compute the APR.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Annual Percentage Rate (APR)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8"/>
          <p:cNvSpPr>
            <a:spLocks noGrp="1" noChangeArrowheads="1"/>
          </p:cNvSpPr>
          <p:nvPr>
            <p:ph type="title"/>
          </p:nvPr>
        </p:nvSpPr>
        <p:spPr>
          <a:xfrm>
            <a:off x="130098" y="46718"/>
            <a:ext cx="9009698" cy="1143000"/>
          </a:xfrm>
        </p:spPr>
        <p:txBody>
          <a:bodyPr/>
          <a:lstStyle/>
          <a:p>
            <a:r>
              <a:rPr lang="en-US" altLang="en-US" dirty="0" smtClean="0"/>
              <a:t>Example: Finding the APR for an Add-On Interest Loan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" y="1348668"/>
            <a:ext cx="9009698" cy="1105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64108" y="2478540"/>
            <a:ext cx="8773212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The Amount Financed is the Present Value. </a:t>
            </a:r>
            <a:r>
              <a:rPr lang="en-US" altLang="en-US" sz="3000" u="sng" dirty="0" smtClean="0">
                <a:latin typeface="Times New Roman" panose="02020603050405020304" pitchFamily="18" charset="0"/>
              </a:rPr>
              <a:t>PV = 2900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To calculate the monthly payment (</a:t>
            </a:r>
            <a:r>
              <a:rPr lang="en-US" altLang="en-US" sz="2800" dirty="0" err="1" smtClean="0">
                <a:latin typeface="Times New Roman" panose="02020603050405020304" pitchFamily="18" charset="0"/>
              </a:rPr>
              <a:t>PMT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), we need the</a:t>
            </a:r>
            <a:br>
              <a:rPr lang="en-US" altLang="en-US" sz="2800" dirty="0" smtClean="0">
                <a:latin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</a:rPr>
              <a:t>Total </a:t>
            </a:r>
            <a:r>
              <a:rPr lang="en-US" altLang="en-US" sz="2800" dirty="0">
                <a:latin typeface="Times New Roman" panose="02020603050405020304" pitchFamily="18" charset="0"/>
              </a:rPr>
              <a:t>A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mount </a:t>
            </a:r>
            <a:r>
              <a:rPr lang="en-US" altLang="en-US" sz="2800" dirty="0">
                <a:latin typeface="Times New Roman" panose="02020603050405020304" pitchFamily="18" charset="0"/>
              </a:rPr>
              <a:t>O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wed =  Amount Financed + Finance Charge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Total Amount Owed = 2900 + 272 = 3172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The monthly payment (</a:t>
            </a:r>
            <a:r>
              <a:rPr lang="en-US" altLang="en-US" sz="2800" dirty="0" err="1" smtClean="0">
                <a:latin typeface="Times New Roman" panose="02020603050405020304" pitchFamily="18" charset="0"/>
              </a:rPr>
              <a:t>PMT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) is Total Owed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÷ Number of Monthly Payments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3172 ÷ 18 = $176.22 = </a:t>
            </a:r>
            <a:r>
              <a:rPr lang="en-US" alt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PMT</a:t>
            </a:r>
            <a:r>
              <a:rPr lang="en-US" alt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– 176.22 </a:t>
            </a:r>
            <a:endParaRPr lang="en-US" altLang="en-US" sz="2800" u="sng" dirty="0" smtClean="0">
              <a:latin typeface="Times New Roman" panose="02020603050405020304" pitchFamily="18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473760" y="1892498"/>
            <a:ext cx="3213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See Solution below</a:t>
            </a:r>
            <a:endParaRPr lang="en-US" altLang="en-US" sz="2800" dirty="0">
              <a:solidFill>
                <a:srgbClr val="BC2C3A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93687" y="599721"/>
            <a:ext cx="57872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NOTE:</a:t>
            </a:r>
            <a:r>
              <a:rPr lang="en-US" sz="1500" dirty="0" smtClean="0">
                <a:latin typeface="Times New Roman" panose="02020603050405020304" pitchFamily="18" charset="0"/>
              </a:rPr>
              <a:t> Even though it says to use the APR table, we will be using the </a:t>
            </a:r>
            <a:r>
              <a:rPr lang="en-US" sz="1500" dirty="0" err="1" smtClean="0">
                <a:latin typeface="Times New Roman" panose="02020603050405020304" pitchFamily="18" charset="0"/>
              </a:rPr>
              <a:t>TVM</a:t>
            </a:r>
            <a:r>
              <a:rPr lang="en-US" sz="1500" dirty="0" smtClean="0">
                <a:latin typeface="Times New Roman" panose="02020603050405020304" pitchFamily="18" charset="0"/>
              </a:rPr>
              <a:t> Solver on the calculator. So, the “Help Me Solve This” and “View an Example” links will NOT show this method! </a:t>
            </a:r>
            <a:endParaRPr lang="en-US" sz="15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1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93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1536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8"/>
          <p:cNvSpPr>
            <a:spLocks noGrp="1" noChangeArrowheads="1"/>
          </p:cNvSpPr>
          <p:nvPr>
            <p:ph type="title"/>
          </p:nvPr>
        </p:nvSpPr>
        <p:spPr>
          <a:xfrm>
            <a:off x="27622" y="23206"/>
            <a:ext cx="9009698" cy="1143000"/>
          </a:xfrm>
        </p:spPr>
        <p:txBody>
          <a:bodyPr/>
          <a:lstStyle/>
          <a:p>
            <a:r>
              <a:rPr lang="en-US" altLang="en-US" dirty="0" smtClean="0"/>
              <a:t>Example: Finding the APR for an Add-On Interest Loan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" y="1348668"/>
            <a:ext cx="9009698" cy="1105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838627" y="1635884"/>
            <a:ext cx="2605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See Solution </a:t>
            </a:r>
            <a:r>
              <a:rPr lang="en-US" altLang="en-US" sz="2400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below (continued)</a:t>
            </a:r>
            <a:endParaRPr lang="en-US" altLang="en-US" sz="2400" dirty="0">
              <a:solidFill>
                <a:srgbClr val="BC2C3A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3687" y="599721"/>
            <a:ext cx="57872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NOTE:</a:t>
            </a:r>
            <a:r>
              <a:rPr lang="en-US" sz="1500" dirty="0" smtClean="0">
                <a:latin typeface="Times New Roman" panose="02020603050405020304" pitchFamily="18" charset="0"/>
              </a:rPr>
              <a:t> Even though it says to use the APR table, we will be using the </a:t>
            </a:r>
            <a:r>
              <a:rPr lang="en-US" sz="1500" dirty="0" err="1" smtClean="0">
                <a:latin typeface="Times New Roman" panose="02020603050405020304" pitchFamily="18" charset="0"/>
              </a:rPr>
              <a:t>TVM</a:t>
            </a:r>
            <a:r>
              <a:rPr lang="en-US" sz="1500" dirty="0" smtClean="0">
                <a:latin typeface="Times New Roman" panose="02020603050405020304" pitchFamily="18" charset="0"/>
              </a:rPr>
              <a:t> Solver on the calculator. So, the “Help Me Solve This” and “View an Example” links will NOT show this method! </a:t>
            </a:r>
            <a:endParaRPr lang="en-US" sz="15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642" y="3325169"/>
            <a:ext cx="4537344" cy="30404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2909" y="2473713"/>
            <a:ext cx="9078189" cy="3916696"/>
            <a:chOff x="144641" y="2534725"/>
            <a:chExt cx="9078189" cy="3916696"/>
          </a:xfrm>
        </p:grpSpPr>
        <p:sp>
          <p:nvSpPr>
            <p:cNvPr id="10" name="TextBox 9"/>
            <p:cNvSpPr txBox="1"/>
            <p:nvPr/>
          </p:nvSpPr>
          <p:spPr>
            <a:xfrm>
              <a:off x="4714262" y="2673899"/>
              <a:ext cx="4480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 of monthly payments (N) is given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1892" y="2534725"/>
              <a:ext cx="34941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APR is the Interest rate (I) – Fill out all other lines first, then press ALPHA, ENTER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662940" y="2968737"/>
              <a:ext cx="317571" cy="3562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21570" y="3317955"/>
              <a:ext cx="1239616" cy="4848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641" y="3438459"/>
              <a:ext cx="426904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Present value (PV) is the Amount Financed. So you are getting money instead of paying money, it’s POSITIVE.</a:t>
              </a:r>
              <a:endParaRPr lang="en-US" sz="17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066184" y="4107105"/>
              <a:ext cx="695002" cy="17414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5328" y="4322949"/>
              <a:ext cx="3777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Monthly payment must be found by hand first (see previous slide)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3551518" y="4567279"/>
              <a:ext cx="1209668" cy="1665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3286" y="5528091"/>
              <a:ext cx="4046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Loans have monthly payments, or 12 payments per year (P/Y) and </a:t>
              </a:r>
              <a:r>
                <a:rPr lang="en-US" dirty="0" err="1" smtClean="0"/>
                <a:t>compoundings</a:t>
              </a:r>
              <a:r>
                <a:rPr lang="en-US" dirty="0" smtClean="0"/>
                <a:t> per year (C/Y).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992590" y="5435848"/>
              <a:ext cx="835432" cy="6782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52203" y="5802311"/>
              <a:ext cx="1308983" cy="5333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003130" y="3652862"/>
              <a:ext cx="5219700" cy="4713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417" y="5103689"/>
            <a:ext cx="44833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Future Value (</a:t>
            </a:r>
            <a:r>
              <a:rPr lang="en-US" sz="1700" dirty="0" err="1" smtClean="0"/>
              <a:t>FV</a:t>
            </a:r>
            <a:r>
              <a:rPr lang="en-US" sz="1700" dirty="0" smtClean="0"/>
              <a:t>) for a loan is always zero!</a:t>
            </a:r>
            <a:endParaRPr lang="en-US" sz="17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861246" y="4984857"/>
            <a:ext cx="758056" cy="18557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1536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8"/>
          <p:cNvSpPr>
            <a:spLocks noGrp="1" noChangeArrowheads="1"/>
          </p:cNvSpPr>
          <p:nvPr>
            <p:ph type="title"/>
          </p:nvPr>
        </p:nvSpPr>
        <p:spPr>
          <a:xfrm>
            <a:off x="27622" y="23206"/>
            <a:ext cx="9009698" cy="1143000"/>
          </a:xfrm>
        </p:spPr>
        <p:txBody>
          <a:bodyPr/>
          <a:lstStyle/>
          <a:p>
            <a:r>
              <a:rPr lang="en-US" altLang="en-US" dirty="0" smtClean="0"/>
              <a:t>Example: Finding the APR for an Add-On Interest Loan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" y="1348668"/>
            <a:ext cx="9009698" cy="1105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521056" y="1577846"/>
            <a:ext cx="32130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See Solution below (continued)</a:t>
            </a:r>
            <a:endParaRPr lang="en-US" altLang="en-US" sz="2800" dirty="0">
              <a:solidFill>
                <a:srgbClr val="BC2C3A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3687" y="599721"/>
            <a:ext cx="57872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NOTE:</a:t>
            </a:r>
            <a:r>
              <a:rPr lang="en-US" sz="1500" dirty="0" smtClean="0">
                <a:latin typeface="Times New Roman" panose="02020603050405020304" pitchFamily="18" charset="0"/>
              </a:rPr>
              <a:t> Even though it says to use the APR table, we will be using the </a:t>
            </a:r>
            <a:r>
              <a:rPr lang="en-US" sz="1500" dirty="0" err="1" smtClean="0">
                <a:latin typeface="Times New Roman" panose="02020603050405020304" pitchFamily="18" charset="0"/>
              </a:rPr>
              <a:t>TVM</a:t>
            </a:r>
            <a:r>
              <a:rPr lang="en-US" sz="1500" dirty="0" smtClean="0">
                <a:latin typeface="Times New Roman" panose="02020603050405020304" pitchFamily="18" charset="0"/>
              </a:rPr>
              <a:t> Solver on the calculator. So, the “Help Me Solve This” and “View an Example” links will NOT show this method! </a:t>
            </a:r>
            <a:endParaRPr lang="en-US" sz="15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642" y="3325169"/>
            <a:ext cx="4537344" cy="304048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3861246" y="3645928"/>
            <a:ext cx="5219700" cy="4713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69075" y="2576741"/>
            <a:ext cx="393086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For the MML questions, APR is rounded to the nearest half-percent.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x.00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x.24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use </a:t>
            </a:r>
            <a:r>
              <a:rPr lang="en-US" alt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x.0</a:t>
            </a:r>
            <a:endParaRPr lang="en-US" altLang="en-US" sz="28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x.25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x.74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use </a:t>
            </a:r>
            <a:r>
              <a:rPr lang="en-US" alt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x.5</a:t>
            </a:r>
            <a:endParaRPr lang="en-US" altLang="en-US" sz="28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x.75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x.99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use </a:t>
            </a:r>
            <a:r>
              <a:rPr lang="en-US" alt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x+1.0</a:t>
            </a:r>
            <a:endParaRPr lang="en-US" altLang="en-US" sz="28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	(round up)</a:t>
            </a:r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040208" y="2801949"/>
            <a:ext cx="3544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So, the APR is 11.5%</a:t>
            </a:r>
            <a:endParaRPr lang="en-US" altLang="en-US" sz="2800" b="1" dirty="0">
              <a:solidFill>
                <a:srgbClr val="BC2C3A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Example: Finding the APR for an Add-On Interest Loan – Calculator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501140"/>
            <a:ext cx="8848725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2227580"/>
            <a:ext cx="1981200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2853690"/>
            <a:ext cx="4171950" cy="27051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013960" y="1767840"/>
            <a:ext cx="243839" cy="108585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616" y="3026092"/>
            <a:ext cx="1285875" cy="5619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230880" y="3642360"/>
            <a:ext cx="1783080" cy="15240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3334" y="3457694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$5500 financed (purchase price)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19" y="3764164"/>
            <a:ext cx="5013961" cy="14003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 err="1" smtClean="0">
                <a:solidFill>
                  <a:srgbClr val="FF0000"/>
                </a:solidFill>
                <a:latin typeface="+mn-lt"/>
              </a:rPr>
              <a:t>PMT</a:t>
            </a:r>
            <a:r>
              <a:rPr lang="en-US" sz="1700" b="1" dirty="0" smtClean="0">
                <a:solidFill>
                  <a:srgbClr val="FF0000"/>
                </a:solidFill>
                <a:latin typeface="+mn-lt"/>
              </a:rPr>
              <a:t> (monthly payment): be sure to make </a:t>
            </a:r>
            <a:r>
              <a:rPr lang="en-US" sz="1700" b="1" i="1" dirty="0" smtClean="0">
                <a:solidFill>
                  <a:srgbClr val="FF0000"/>
                </a:solidFill>
                <a:latin typeface="+mn-lt"/>
              </a:rPr>
              <a:t>negative</a:t>
            </a:r>
            <a:r>
              <a:rPr lang="en-US" sz="1700" b="1" dirty="0" smtClean="0">
                <a:solidFill>
                  <a:srgbClr val="FF0000"/>
                </a:solidFill>
                <a:latin typeface="+mn-lt"/>
              </a:rPr>
              <a:t>. </a:t>
            </a:r>
          </a:p>
          <a:p>
            <a:endParaRPr lang="en-US" sz="1700" b="1" dirty="0">
              <a:solidFill>
                <a:srgbClr val="FF0000"/>
              </a:solidFill>
              <a:latin typeface="+mn-lt"/>
            </a:endParaRPr>
          </a:p>
          <a:p>
            <a:endParaRPr lang="en-US" sz="1700" b="1" dirty="0" smtClean="0">
              <a:solidFill>
                <a:srgbClr val="FF0000"/>
              </a:solidFill>
              <a:latin typeface="+mn-lt"/>
            </a:endParaRPr>
          </a:p>
          <a:p>
            <a:endParaRPr lang="en-US" sz="1700" b="1" dirty="0">
              <a:solidFill>
                <a:srgbClr val="FF0000"/>
              </a:solidFill>
              <a:latin typeface="+mn-lt"/>
            </a:endParaRPr>
          </a:p>
          <a:p>
            <a:pPr algn="ctr"/>
            <a:r>
              <a:rPr lang="en-US" sz="1700" b="1" dirty="0" smtClean="0">
                <a:solidFill>
                  <a:srgbClr val="FF0000"/>
                </a:solidFill>
                <a:latin typeface="+mn-lt"/>
              </a:rPr>
              <a:t>- (5500 + 936) / 36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78117" y="4112845"/>
                <a:ext cx="4231287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𝐹𝑖𝑛𝑎𝑛𝑐𝑒𝑑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𝐹𝑖𝑛𝑎𝑛𝑐𝑒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𝐶h𝑎𝑟𝑔𝑒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𝑚𝑜𝑛𝑡h𝑠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𝐿𝑜𝑎𝑛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7" y="4112845"/>
                <a:ext cx="4231287" cy="6668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3416616" y="4112845"/>
            <a:ext cx="1597344" cy="85928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8274" y="4518216"/>
            <a:ext cx="167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Payments are made monthly.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71997" y="3100604"/>
            <a:ext cx="4462293" cy="4713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490174" y="2260083"/>
            <a:ext cx="3544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So, the APR is </a:t>
            </a:r>
            <a:r>
              <a:rPr lang="en-US" altLang="en-US" sz="2800" b="1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10.5</a:t>
            </a:r>
            <a:r>
              <a:rPr lang="en-US" altLang="en-US" sz="2800" b="1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%</a:t>
            </a:r>
            <a:endParaRPr lang="en-US" altLang="en-US" sz="2800" b="1" dirty="0">
              <a:solidFill>
                <a:srgbClr val="BC2C3A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686800" cy="581660"/>
          </a:xfrm>
        </p:spPr>
        <p:txBody>
          <a:bodyPr/>
          <a:lstStyle/>
          <a:p>
            <a:r>
              <a:rPr lang="en-US" dirty="0" smtClean="0"/>
              <a:t>Example:  Finding the Monthly Payment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800993"/>
            <a:ext cx="8948556" cy="1210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7640" y="1898273"/>
            <a:ext cx="148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+mn-lt"/>
              </a:rPr>
              <a:t>Solution</a:t>
            </a:r>
            <a:endParaRPr lang="en-US" sz="30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353983"/>
                <a:ext cx="9116196" cy="4552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>
                    <a:latin typeface="+mn-lt"/>
                  </a:rPr>
                  <a:t>Down payment </a:t>
                </a:r>
                <a:r>
                  <a:rPr lang="en-US" sz="3000" i="1" dirty="0" smtClean="0">
                    <a:latin typeface="+mn-lt"/>
                  </a:rPr>
                  <a:t>reduces</a:t>
                </a:r>
                <a:r>
                  <a:rPr lang="en-US" sz="3000" dirty="0" smtClean="0">
                    <a:latin typeface="+mn-lt"/>
                  </a:rPr>
                  <a:t> the total amount financed.</a:t>
                </a:r>
              </a:p>
              <a:p>
                <a:pPr algn="ctr"/>
                <a:r>
                  <a:rPr lang="en-US" sz="3000" b="1" dirty="0" smtClean="0">
                    <a:solidFill>
                      <a:srgbClr val="FF0000"/>
                    </a:solidFill>
                    <a:latin typeface="+mn-lt"/>
                  </a:rPr>
                  <a:t>Purchase Price – Down Payment = Amount Financed</a:t>
                </a:r>
              </a:p>
              <a:p>
                <a:r>
                  <a:rPr lang="en-US" sz="3000" dirty="0">
                    <a:latin typeface="+mn-lt"/>
                  </a:rPr>
                  <a:t>	</a:t>
                </a:r>
                <a:r>
                  <a:rPr lang="en-US" sz="3000" dirty="0" smtClean="0">
                    <a:latin typeface="+mn-lt"/>
                  </a:rPr>
                  <a:t>		= 2500 – 500 = $2000</a:t>
                </a:r>
              </a:p>
              <a:p>
                <a:r>
                  <a:rPr lang="en-US" sz="3000" dirty="0" smtClean="0">
                    <a:latin typeface="+mn-lt"/>
                  </a:rPr>
                  <a:t>Total to pay back monthly </a:t>
                </a:r>
                <a:r>
                  <a:rPr lang="en-US" sz="3000" i="1" dirty="0" smtClean="0">
                    <a:latin typeface="+mn-lt"/>
                  </a:rPr>
                  <a:t>includes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u="sng" dirty="0" smtClean="0">
                    <a:latin typeface="+mn-lt"/>
                  </a:rPr>
                  <a:t>both</a:t>
                </a:r>
                <a:r>
                  <a:rPr lang="en-US" sz="3000" dirty="0" smtClean="0">
                    <a:latin typeface="+mn-lt"/>
                  </a:rPr>
                  <a:t> the amount financed </a:t>
                </a:r>
                <a:r>
                  <a:rPr lang="en-US" sz="3000" u="sng" dirty="0" smtClean="0">
                    <a:latin typeface="+mn-lt"/>
                  </a:rPr>
                  <a:t>and</a:t>
                </a:r>
                <a:r>
                  <a:rPr lang="en-US" sz="3000" dirty="0" smtClean="0">
                    <a:latin typeface="+mn-lt"/>
                  </a:rPr>
                  <a:t> the finance charge (interest).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𝑴𝒐𝒏𝒕𝒉𝒍𝒚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𝑷𝒂𝒚𝒎𝒆𝒏𝒕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𝑨𝒎𝒐𝒖𝒏𝒕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𝒇𝒊𝒏𝒂𝒏𝒄𝒆𝒅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𝑭𝒊𝒏𝒂𝒏𝒄𝒆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𝑪𝒉𝒂𝒓𝒈𝒆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𝒎𝒐𝒏𝒕𝒉𝒍𝒚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𝒑𝒂𝒚𝒎𝒆𝒏𝒕𝒔</m:t>
                          </m:r>
                        </m:den>
                      </m:f>
                    </m:oMath>
                  </m:oMathPara>
                </a14:m>
                <a:endParaRPr lang="en-US" sz="2400" b="1" dirty="0" smtClean="0">
                  <a:latin typeface="+mn-lt"/>
                </a:endParaRPr>
              </a:p>
              <a:p>
                <a:r>
                  <a:rPr lang="en-US" sz="3000" dirty="0" smtClean="0">
                    <a:latin typeface="+mn-lt"/>
                  </a:rPr>
                  <a:t>= (2000 + 270) / 36 ≈ $63.06</a:t>
                </a:r>
              </a:p>
              <a:p>
                <a:r>
                  <a:rPr lang="en-US" sz="3000" b="1" dirty="0" smtClean="0">
                    <a:solidFill>
                      <a:srgbClr val="0070C0"/>
                    </a:solidFill>
                    <a:latin typeface="+mn-lt"/>
                  </a:rPr>
                  <a:t>The monthly payment for this loan is about $63.06.</a:t>
                </a:r>
              </a:p>
              <a:p>
                <a:endParaRPr lang="en-US" sz="30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53983"/>
                <a:ext cx="9116196" cy="4552528"/>
              </a:xfrm>
              <a:prstGeom prst="rect">
                <a:avLst/>
              </a:prstGeom>
              <a:blipFill rotWithShape="0">
                <a:blip r:embed="rId3"/>
                <a:stretch>
                  <a:fillRect l="-1538" t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47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6" y="1082040"/>
            <a:ext cx="9025654" cy="80295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06680"/>
            <a:ext cx="8686800" cy="1051560"/>
          </a:xfrm>
        </p:spPr>
        <p:txBody>
          <a:bodyPr/>
          <a:lstStyle/>
          <a:p>
            <a:r>
              <a:rPr lang="en-US" dirty="0" smtClean="0"/>
              <a:t>Example:  Determine the Finance Charge and APR of a loan – no down payment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346" y="1866940"/>
            <a:ext cx="148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+mn-lt"/>
              </a:rPr>
              <a:t>Solution</a:t>
            </a:r>
            <a:endParaRPr lang="en-US" sz="3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" y="2353983"/>
            <a:ext cx="87961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n-lt"/>
              </a:rPr>
              <a:t>The total amount paid back is simply $35.68 × 12 = $428.16.</a:t>
            </a:r>
          </a:p>
          <a:p>
            <a:r>
              <a:rPr lang="en-US" sz="2600" dirty="0" smtClean="0">
                <a:latin typeface="+mn-lt"/>
              </a:rPr>
              <a:t>When you subtract off the purchase price, you have the finance charge (interest):  $428.16 – $410 = </a:t>
            </a:r>
            <a:r>
              <a:rPr lang="en-US" sz="2600" b="1" dirty="0" smtClean="0">
                <a:solidFill>
                  <a:srgbClr val="0070C0"/>
                </a:solidFill>
                <a:latin typeface="+mn-lt"/>
              </a:rPr>
              <a:t>$28.16 = finance charge</a:t>
            </a:r>
          </a:p>
          <a:p>
            <a:r>
              <a:rPr lang="en-US" sz="2600" dirty="0" smtClean="0">
                <a:latin typeface="+mn-lt"/>
              </a:rPr>
              <a:t>Next, we use the </a:t>
            </a:r>
            <a:r>
              <a:rPr lang="en-US" sz="2600" dirty="0" err="1" smtClean="0">
                <a:latin typeface="+mn-lt"/>
              </a:rPr>
              <a:t>TVM</a:t>
            </a:r>
            <a:r>
              <a:rPr lang="en-US" sz="2600" dirty="0" smtClean="0">
                <a:latin typeface="+mn-lt"/>
              </a:rPr>
              <a:t> Solver on the calculator to get the APR: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6" y="4046754"/>
            <a:ext cx="1981200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751" y="4081933"/>
            <a:ext cx="3192780" cy="22537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16736" y="4362410"/>
            <a:ext cx="28734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+mn-lt"/>
              </a:rPr>
              <a:t>So, the APR for this loan, rounded to the nearest half-percent, is 8%</a:t>
            </a:r>
            <a:endParaRPr lang="en-US" sz="2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81" y="4791830"/>
            <a:ext cx="1285875" cy="5619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738958" y="4506149"/>
            <a:ext cx="622793" cy="56666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35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</TotalTime>
  <Words>818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Times New Roman</vt:lpstr>
      <vt:lpstr>Default Design</vt:lpstr>
      <vt:lpstr>Custom Design</vt:lpstr>
      <vt:lpstr>Equation</vt:lpstr>
      <vt:lpstr>Section 13.3 - Truth in Lending</vt:lpstr>
      <vt:lpstr>Truth in Lending</vt:lpstr>
      <vt:lpstr>Annual Percentage Rate (APR)</vt:lpstr>
      <vt:lpstr>Example: Finding the APR for an Add-On Interest Loan</vt:lpstr>
      <vt:lpstr>Example: Finding the APR for an Add-On Interest Loan</vt:lpstr>
      <vt:lpstr>Example: Finding the APR for an Add-On Interest Loan</vt:lpstr>
      <vt:lpstr>Example: Finding the APR for an Add-On Interest Loan – Calculator Method</vt:lpstr>
      <vt:lpstr>Example:  Finding the Monthly Payment</vt:lpstr>
      <vt:lpstr>Example:  Determine the Finance Charge and APR of a loan – no down payment</vt:lpstr>
      <vt:lpstr>Example:  Determine the Finance Charge and APR of a loan – with down payment</vt:lpstr>
      <vt:lpstr>Example:  Determine the Finance Charge and APR of a loan – with down payment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Pamela D. Elliott</cp:lastModifiedBy>
  <cp:revision>191</cp:revision>
  <dcterms:created xsi:type="dcterms:W3CDTF">2011-05-10T13:51:27Z</dcterms:created>
  <dcterms:modified xsi:type="dcterms:W3CDTF">2016-02-05T18:09:10Z</dcterms:modified>
</cp:coreProperties>
</file>