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  <p:sldMasterId id="2147483838" r:id="rId3"/>
  </p:sldMasterIdLst>
  <p:notesMasterIdLst>
    <p:notesMasterId r:id="rId18"/>
  </p:notesMasterIdLst>
  <p:handoutMasterIdLst>
    <p:handoutMasterId r:id="rId19"/>
  </p:handoutMasterIdLst>
  <p:sldIdLst>
    <p:sldId id="985" r:id="rId4"/>
    <p:sldId id="986" r:id="rId5"/>
    <p:sldId id="987" r:id="rId6"/>
    <p:sldId id="988" r:id="rId7"/>
    <p:sldId id="989" r:id="rId8"/>
    <p:sldId id="990" r:id="rId9"/>
    <p:sldId id="1008" r:id="rId10"/>
    <p:sldId id="1009" r:id="rId11"/>
    <p:sldId id="1011" r:id="rId12"/>
    <p:sldId id="1010" r:id="rId13"/>
    <p:sldId id="1012" r:id="rId14"/>
    <p:sldId id="1014" r:id="rId15"/>
    <p:sldId id="1015" r:id="rId16"/>
    <p:sldId id="101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103" d="100"/>
          <a:sy n="103" d="100"/>
        </p:scale>
        <p:origin x="234" y="13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3CC6DF-3795-4726-AFE6-64D1725929D4}" type="datetimeFigureOut">
              <a:rPr lang="en-US"/>
              <a:pPr>
                <a:defRPr/>
              </a:pPr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3AC48A5-48E5-473F-87AA-C6882689E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E64703-102F-4BD3-89F6-82669A1DC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771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12492B1-09E3-4C9E-87FC-5B9E5EA319A0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982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8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0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3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48C572E-7BD9-40ED-ACCD-254F6184374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5E9A7C37-6450-46A4-8704-1E7A455798E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216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7C79887-7C02-4A20-97CE-7595F0429319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B033AC2-55A0-4293-80C1-8EB6388B243D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7333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5854CE3-B42D-4667-9B46-44C33239E7BE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0" r:id="rId2"/>
    <p:sldLayoutId id="2147483831" r:id="rId3"/>
    <p:sldLayoutId id="2147483832" r:id="rId4"/>
    <p:sldLayoutId id="2147483833" r:id="rId5"/>
    <p:sldLayoutId id="214748383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16C3687-5F46-4703-9CD1-CAD191EC787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81B98FBA-099C-47B0-A98D-A2C8EB3FC6D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pn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1606549"/>
            <a:ext cx="7924800" cy="343198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smtClean="0"/>
              <a:t>Understand the characteristics of fixed rate mortgages.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Be familiar with the recurring costs of home ownership – taxes and insurance</a:t>
            </a:r>
            <a:r>
              <a:rPr lang="en-US" altLang="en-US" dirty="0" smtClean="0"/>
              <a:t>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Be familiar with amortization of a mortgage – how a payment is split between principal and interest</a:t>
            </a:r>
            <a:endParaRPr lang="en-US" altLang="en-US" dirty="0" smtClean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Section 13-4: The Costs and Advantages of Home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32728" y="3086805"/>
            <a:ext cx="891127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u="sng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r>
              <a:rPr lang="en-US" altLang="en-US" sz="34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imes New Roman" panose="02020603050405020304" pitchFamily="18" charset="0"/>
              </a:rPr>
              <a:t>First, we determine the monthly mortgage payment </a:t>
            </a:r>
            <a:r>
              <a:rPr lang="en-US" altLang="en-US" sz="2800" i="1" dirty="0">
                <a:latin typeface="Times New Roman" panose="02020603050405020304" pitchFamily="18" charset="0"/>
              </a:rPr>
              <a:t>before</a:t>
            </a:r>
            <a:r>
              <a:rPr lang="en-US" altLang="en-US" sz="2800" dirty="0">
                <a:latin typeface="Times New Roman" panose="02020603050405020304" pitchFamily="18" charset="0"/>
              </a:rPr>
              <a:t> taxes and insurance using the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TVM</a:t>
            </a:r>
            <a:r>
              <a:rPr lang="en-US" altLang="en-US" sz="2800" dirty="0">
                <a:latin typeface="Times New Roman" panose="02020603050405020304" pitchFamily="18" charset="0"/>
              </a:rPr>
              <a:t> Solver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: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232728" y="1418554"/>
            <a:ext cx="844994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900" dirty="0">
                <a:latin typeface="Times New Roman" panose="02020603050405020304" pitchFamily="18" charset="0"/>
              </a:rPr>
              <a:t>A couple has a 25-year, $175,000 fixed-rate loan at 7%.  In addition, they owe $2800 in annual taxes and $750 annually for homeowner’s insurance.  What is their net average monthly expenditure?</a:t>
            </a:r>
          </a:p>
        </p:txBody>
      </p:sp>
      <p:sp>
        <p:nvSpPr>
          <p:cNvPr id="36870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35940"/>
          </a:xfrm>
        </p:spPr>
        <p:txBody>
          <a:bodyPr/>
          <a:lstStyle/>
          <a:p>
            <a:r>
              <a:rPr lang="en-US" altLang="en-US" dirty="0" smtClean="0"/>
              <a:t>Example: Taxes and Insurance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575" y="4056943"/>
            <a:ext cx="1952625" cy="542925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473066" y="4768849"/>
            <a:ext cx="37642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So the payment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before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taxes and insurance is $1236.86.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945" y="4214331"/>
            <a:ext cx="3152775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99" y="4899372"/>
            <a:ext cx="1333500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monthly mortgage payment is $1236.86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added monthly expense from taxes and insurance = ($2800 + $750)/12 = $295.83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This </a:t>
            </a:r>
            <a:r>
              <a:rPr lang="en-US" altLang="en-US" sz="3000" dirty="0">
                <a:latin typeface="Times New Roman" panose="02020603050405020304" pitchFamily="18" charset="0"/>
              </a:rPr>
              <a:t>gives a total net average monthly expenditure of </a:t>
            </a:r>
            <a:r>
              <a:rPr lang="en-US" altLang="en-US" sz="3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$1532.69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35940"/>
          </a:xfrm>
        </p:spPr>
        <p:txBody>
          <a:bodyPr/>
          <a:lstStyle/>
          <a:p>
            <a:r>
              <a:rPr lang="en-US" altLang="en-US" dirty="0" smtClean="0"/>
              <a:t>Example: Taxes and Insurance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8448" y="1349445"/>
            <a:ext cx="89112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u="sng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r>
              <a:rPr lang="en-US" altLang="en-US" sz="34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(continued)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81254" y="1328219"/>
            <a:ext cx="893574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Once the regular monthly payment has been determined, an </a:t>
            </a:r>
            <a:r>
              <a:rPr lang="en-US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amortization schedule</a:t>
            </a:r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(or </a:t>
            </a:r>
            <a:r>
              <a:rPr lang="en-US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repayment schedule</a:t>
            </a:r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can be generated. It will show the allotment of payments for interest and principal, and the principal balance, for one or more months during the life of the loan.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>
          <a:xfrm>
            <a:off x="450850" y="102637"/>
            <a:ext cx="4917233" cy="552320"/>
          </a:xfrm>
        </p:spPr>
        <p:txBody>
          <a:bodyPr/>
          <a:lstStyle/>
          <a:p>
            <a:r>
              <a:rPr lang="en-US" altLang="en-US" dirty="0" smtClean="0"/>
              <a:t>Amortization Schedule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85" y="3655201"/>
            <a:ext cx="7421068" cy="2630880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5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471391"/>
            <a:ext cx="90051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Using the information from 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Slide #6, 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fill in the table (monthly payment 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was $515.44). </a:t>
            </a:r>
            <a:r>
              <a:rPr lang="en-US" altLang="en-US" sz="27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Use next slide for calculations.</a:t>
            </a:r>
            <a:endParaRPr lang="en-US" altLang="en-US" sz="27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50408"/>
              </p:ext>
            </p:extLst>
          </p:nvPr>
        </p:nvGraphicFramePr>
        <p:xfrm>
          <a:off x="289367" y="2832915"/>
          <a:ext cx="8715737" cy="3540444"/>
        </p:xfrm>
        <a:graphic>
          <a:graphicData uri="http://schemas.openxmlformats.org/drawingml/2006/table">
            <a:tbl>
              <a:tblPr/>
              <a:tblGrid>
                <a:gridCol w="1743148"/>
                <a:gridCol w="2614721"/>
                <a:gridCol w="2178934"/>
                <a:gridCol w="2178934"/>
              </a:tblGrid>
              <a:tr h="9932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Payment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Interest Payment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Principal Payment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Balance of Principal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0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$80,000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0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0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7" name="Rectangle 3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6976706" cy="608304"/>
          </a:xfrm>
        </p:spPr>
        <p:txBody>
          <a:bodyPr/>
          <a:lstStyle/>
          <a:p>
            <a:r>
              <a:rPr lang="en-US" altLang="en-US" u="sng" dirty="0" smtClean="0"/>
              <a:t>Example: Amortization Schedule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8896" y="1401754"/>
            <a:ext cx="9005104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each new payment (for each row):</a:t>
            </a:r>
          </a:p>
          <a:p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monthly 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interest (Interest Payment) 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 (balance)(.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06)(1/12)</a:t>
            </a:r>
            <a:endParaRPr lang="en-US" altLang="en-US" sz="27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Principal payment = $515.44 – </a:t>
            </a:r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monthly interest.</a:t>
            </a:r>
            <a:endParaRPr lang="en-US" altLang="en-US" sz="3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1"/>
          <p:cNvSpPr txBox="1">
            <a:spLocks noChangeArrowheads="1"/>
          </p:cNvSpPr>
          <p:nvPr/>
        </p:nvSpPr>
        <p:spPr bwMode="auto">
          <a:xfrm>
            <a:off x="239634" y="546100"/>
            <a:ext cx="89603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Solution  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based on monthly payment $515.44, interest rate 6%</a:t>
            </a:r>
            <a:endParaRPr lang="en-US" altLang="en-US" sz="2600" dirty="0" smtClean="0">
              <a:solidFill>
                <a:srgbClr val="BC2C3A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1" name="Rectangle 32"/>
          <p:cNvSpPr>
            <a:spLocks noGrp="1" noChangeArrowheads="1"/>
          </p:cNvSpPr>
          <p:nvPr>
            <p:ph type="title"/>
          </p:nvPr>
        </p:nvSpPr>
        <p:spPr>
          <a:xfrm>
            <a:off x="446088" y="40433"/>
            <a:ext cx="7053943" cy="505667"/>
          </a:xfrm>
        </p:spPr>
        <p:txBody>
          <a:bodyPr/>
          <a:lstStyle/>
          <a:p>
            <a:r>
              <a:rPr lang="en-US" altLang="en-US" u="sng" dirty="0" smtClean="0"/>
              <a:t>Example: Amortization Schedule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67678"/>
              </p:ext>
            </p:extLst>
          </p:nvPr>
        </p:nvGraphicFramePr>
        <p:xfrm>
          <a:off x="295618" y="1399592"/>
          <a:ext cx="8848382" cy="5094514"/>
        </p:xfrm>
        <a:graphic>
          <a:graphicData uri="http://schemas.openxmlformats.org/drawingml/2006/table">
            <a:tbl>
              <a:tblPr/>
              <a:tblGrid>
                <a:gridCol w="1769677"/>
                <a:gridCol w="2654515"/>
                <a:gridCol w="2212095"/>
                <a:gridCol w="2212095"/>
              </a:tblGrid>
              <a:tr h="942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Payment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Interest Payment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Principal Payment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Balance of Principal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5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$80,000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6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1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7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55612" y="1617663"/>
            <a:ext cx="8231187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3000" b="1" dirty="0" smtClean="0">
                <a:latin typeface="Times New Roman" panose="02020603050405020304" pitchFamily="18" charset="0"/>
              </a:rPr>
              <a:t>mortgage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is a loan: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buying a home, property, or real estate,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a “substantial” (large) dollar amount,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To be paid back over a long period of time,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Where the property itself is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security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for the loan.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(also known as </a:t>
            </a:r>
            <a:r>
              <a:rPr lang="en-US" altLang="en-US" sz="3000" b="1" dirty="0" smtClean="0">
                <a:latin typeface="Times New Roman" panose="02020603050405020304" pitchFamily="18" charset="0"/>
              </a:rPr>
              <a:t>deed of trust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or </a:t>
            </a:r>
            <a:r>
              <a:rPr lang="en-US" altLang="en-US" sz="3000" b="1" dirty="0" smtClean="0">
                <a:latin typeface="Times New Roman" panose="02020603050405020304" pitchFamily="18" charset="0"/>
              </a:rPr>
              <a:t>security deed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Fixed-Rate Mortgages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42913" y="1619250"/>
            <a:ext cx="85074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b="1" dirty="0" smtClean="0">
                <a:latin typeface="Times New Roman" panose="02020603050405020304" pitchFamily="18" charset="0"/>
              </a:rPr>
              <a:t>Term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of the mortgage – the time </a:t>
            </a:r>
            <a:r>
              <a:rPr lang="en-US" altLang="en-US" sz="3000" dirty="0">
                <a:latin typeface="Times New Roman" panose="02020603050405020304" pitchFamily="18" charset="0"/>
              </a:rPr>
              <a:t>until the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final payoff of the loan. </a:t>
            </a:r>
            <a:endParaRPr lang="en-US" altLang="en-US" sz="3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b="1" dirty="0" smtClean="0">
                <a:latin typeface="Times New Roman" panose="02020603050405020304" pitchFamily="18" charset="0"/>
              </a:rPr>
              <a:t>Down payment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– the portion </a:t>
            </a:r>
            <a:r>
              <a:rPr lang="en-US" altLang="en-US" sz="3000" dirty="0">
                <a:latin typeface="Times New Roman" panose="02020603050405020304" pitchFamily="18" charset="0"/>
              </a:rPr>
              <a:t>of the purchase price of the home which the buyer pays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up front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b="1" dirty="0" smtClean="0">
                <a:latin typeface="Times New Roman" panose="02020603050405020304" pitchFamily="18" charset="0"/>
              </a:rPr>
              <a:t>Principal amount of the mortgage</a:t>
            </a:r>
            <a:br>
              <a:rPr lang="en-US" altLang="en-US" sz="3000" b="1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000" dirty="0">
                <a:latin typeface="Times New Roman" panose="02020603050405020304" pitchFamily="18" charset="0"/>
              </a:rPr>
              <a:t>amount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borrowed or amount financed) – subtract </a:t>
            </a:r>
            <a:r>
              <a:rPr lang="en-US" altLang="en-US" sz="3000" dirty="0">
                <a:latin typeface="Times New Roman" panose="02020603050405020304" pitchFamily="18" charset="0"/>
              </a:rPr>
              <a:t>the down payment from the purchase price.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Fixed-Rate Mortgages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52438" y="1625600"/>
            <a:ext cx="813752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With a </a:t>
            </a:r>
            <a:r>
              <a:rPr lang="en-US" altLang="en-US" sz="3000" b="1" dirty="0">
                <a:latin typeface="Times New Roman" panose="02020603050405020304" pitchFamily="18" charset="0"/>
              </a:rPr>
              <a:t>fixed-rate mortgage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interest rate will remain constant throughout the term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initial </a:t>
            </a:r>
            <a:r>
              <a:rPr lang="en-US" altLang="en-US" sz="3000" dirty="0">
                <a:latin typeface="Times New Roman" panose="02020603050405020304" pitchFamily="18" charset="0"/>
              </a:rPr>
              <a:t>principal balance, together with interest due on the loan, is repaid to the lender through regular (constant) periodic (we assume monthly) payments.  </a:t>
            </a: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This </a:t>
            </a:r>
            <a:r>
              <a:rPr lang="en-US" altLang="en-US" sz="3000" dirty="0">
                <a:latin typeface="Times New Roman" panose="02020603050405020304" pitchFamily="18" charset="0"/>
              </a:rPr>
              <a:t>is called </a:t>
            </a:r>
            <a:r>
              <a:rPr lang="en-US" altLang="en-US" sz="3000" b="1" dirty="0">
                <a:latin typeface="Times New Roman" panose="02020603050405020304" pitchFamily="18" charset="0"/>
              </a:rPr>
              <a:t>amortizing </a:t>
            </a:r>
            <a:r>
              <a:rPr lang="en-US" altLang="en-US" sz="3000" dirty="0">
                <a:latin typeface="Times New Roman" panose="02020603050405020304" pitchFamily="18" charset="0"/>
              </a:rPr>
              <a:t>the loan.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Fixed-Rate Mortgages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41325" y="1612900"/>
            <a:ext cx="77882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</a:t>
            </a:r>
            <a:r>
              <a:rPr lang="en-US" altLang="en-US" sz="3000" b="1">
                <a:latin typeface="Times New Roman" panose="02020603050405020304" pitchFamily="18" charset="0"/>
              </a:rPr>
              <a:t>regular monthly payment</a:t>
            </a:r>
            <a:r>
              <a:rPr lang="en-US" altLang="en-US" sz="3000">
                <a:latin typeface="Times New Roman" panose="02020603050405020304" pitchFamily="18" charset="0"/>
              </a:rPr>
              <a:t> required to repay the loan of </a:t>
            </a:r>
            <a:r>
              <a:rPr lang="en-US" altLang="en-US" sz="3000" i="1">
                <a:latin typeface="Times New Roman" panose="02020603050405020304" pitchFamily="18" charset="0"/>
              </a:rPr>
              <a:t>P</a:t>
            </a:r>
            <a:r>
              <a:rPr lang="en-US" altLang="en-US" sz="3000">
                <a:latin typeface="Times New Roman" panose="02020603050405020304" pitchFamily="18" charset="0"/>
              </a:rPr>
              <a:t> dollars, together with interest at an annual rate </a:t>
            </a:r>
            <a:r>
              <a:rPr lang="en-US" altLang="en-US" sz="3000" i="1">
                <a:latin typeface="Times New Roman" panose="02020603050405020304" pitchFamily="18" charset="0"/>
              </a:rPr>
              <a:t>r</a:t>
            </a:r>
            <a:r>
              <a:rPr lang="en-US" altLang="en-US" sz="3000">
                <a:latin typeface="Times New Roman" panose="02020603050405020304" pitchFamily="18" charset="0"/>
              </a:rPr>
              <a:t>, over a term of </a:t>
            </a:r>
            <a:r>
              <a:rPr lang="en-US" altLang="en-US" sz="3000" i="1">
                <a:latin typeface="Times New Roman" panose="02020603050405020304" pitchFamily="18" charset="0"/>
              </a:rPr>
              <a:t>t</a:t>
            </a:r>
            <a:r>
              <a:rPr lang="en-US" altLang="en-US" sz="3000">
                <a:latin typeface="Times New Roman" panose="02020603050405020304" pitchFamily="18" charset="0"/>
              </a:rPr>
              <a:t> years, is given by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72111"/>
              </p:ext>
            </p:extLst>
          </p:nvPr>
        </p:nvGraphicFramePr>
        <p:xfrm>
          <a:off x="441325" y="3381375"/>
          <a:ext cx="28940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1193800" imgH="876300" progId="Equation.DSMT4">
                  <p:embed/>
                </p:oleObj>
              </mc:Choice>
              <mc:Fallback>
                <p:oleObj name="Equation" r:id="rId5" imgW="1193800" imgH="876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381375"/>
                        <a:ext cx="289401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Regular Monthly Payment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3981747"/>
            <a:ext cx="338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We won’t be using this “long formula.” I just wanted you to see it...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436563" y="1331119"/>
            <a:ext cx="8358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Find the monthly payment necessary to amortize an $80,000 mortgage at 6% annual interest for 25 years.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99403" y="2337594"/>
            <a:ext cx="165131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63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Monthly Mortgage Payment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924" y="2385219"/>
            <a:ext cx="2633403" cy="7847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24" y="4199572"/>
            <a:ext cx="133350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524" y="3188925"/>
            <a:ext cx="4150995" cy="2828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0491" y="3169920"/>
            <a:ext cx="36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 years × 12 monthly payments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924300" y="3354586"/>
            <a:ext cx="126619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455613" y="1611313"/>
            <a:ext cx="79248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primary financial considerations for most new </a:t>
            </a:r>
          </a:p>
          <a:p>
            <a:pPr>
              <a:spcBef>
                <a:spcPct val="0"/>
              </a:spcBef>
            </a:pPr>
            <a:r>
              <a:rPr lang="en-US" altLang="en-US"/>
              <a:t>homeowners are the following.</a:t>
            </a:r>
          </a:p>
          <a:p>
            <a:pPr eaLnBrk="1" hangingPunct="1"/>
            <a:r>
              <a:rPr lang="en-US" altLang="en-US"/>
              <a:t>1.  Accumulating the down payment</a:t>
            </a:r>
          </a:p>
          <a:p>
            <a:pPr eaLnBrk="1" hangingPunct="1">
              <a:buFontTx/>
              <a:buAutoNum type="arabicPeriod" startAt="2"/>
            </a:pPr>
            <a:r>
              <a:rPr lang="en-US" altLang="en-US"/>
              <a:t>Having sufficient cash and income to qualify for the loan  </a:t>
            </a:r>
          </a:p>
          <a:p>
            <a:pPr eaLnBrk="1" hangingPunct="1">
              <a:buFontTx/>
              <a:buAutoNum type="arabicPeriod" startAt="2"/>
            </a:pPr>
            <a:r>
              <a:rPr lang="en-US" altLang="en-US"/>
              <a:t>Making the mortgage payments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Taxes, Insurance, and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55613" y="1611313"/>
            <a:ext cx="8458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>
                <a:latin typeface="Times New Roman" panose="02020603050405020304" pitchFamily="18" charset="0"/>
              </a:rPr>
              <a:t>Property taxes</a:t>
            </a:r>
            <a:r>
              <a:rPr lang="en-US" altLang="en-US" sz="3000">
                <a:latin typeface="Times New Roman" panose="02020603050405020304" pitchFamily="18" charset="0"/>
              </a:rPr>
              <a:t> are collected by your county or local government.  Property taxes, and also mortgage interest, are deductible on your income taxes.</a:t>
            </a:r>
          </a:p>
          <a:p>
            <a:pPr>
              <a:spcBef>
                <a:spcPct val="50000"/>
              </a:spcBef>
            </a:pPr>
            <a:r>
              <a:rPr lang="en-US" altLang="en-US" sz="3000" b="1">
                <a:latin typeface="Times New Roman" panose="02020603050405020304" pitchFamily="18" charset="0"/>
              </a:rPr>
              <a:t>Homeowner’s insurance</a:t>
            </a:r>
            <a:r>
              <a:rPr lang="en-US" altLang="en-US" sz="3000">
                <a:latin typeface="Times New Roman" panose="02020603050405020304" pitchFamily="18" charset="0"/>
              </a:rPr>
              <a:t> usually covers losses due to fire, storm damages, and other casualties.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Homes also require </a:t>
            </a:r>
            <a:r>
              <a:rPr lang="en-US" altLang="en-US" sz="3000" b="1">
                <a:latin typeface="Times New Roman" panose="02020603050405020304" pitchFamily="18" charset="0"/>
              </a:rPr>
              <a:t>maintenance</a:t>
            </a:r>
            <a:r>
              <a:rPr lang="en-US" altLang="en-US" sz="3000">
                <a:latin typeface="Times New Roman" panose="02020603050405020304" pitchFamily="18" charset="0"/>
              </a:rPr>
              <a:t>, but these costs can vary greatly.   </a:t>
            </a:r>
            <a:endParaRPr lang="en-US" altLang="en-US" sz="3000" b="1">
              <a:latin typeface="Times New Roman" panose="02020603050405020304" pitchFamily="18" charset="0"/>
            </a:endParaRP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Taxes, Insurance, and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65138" y="1608138"/>
            <a:ext cx="8321675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Payments of property taxes and homeowner’s insurance are commonly made from a </a:t>
            </a:r>
            <a:r>
              <a:rPr lang="en-US" altLang="en-US" sz="3000" b="1" dirty="0">
                <a:latin typeface="Times New Roman" panose="02020603050405020304" pitchFamily="18" charset="0"/>
              </a:rPr>
              <a:t>reserve account</a:t>
            </a:r>
            <a:r>
              <a:rPr lang="en-US" altLang="en-US" sz="3000" dirty="0">
                <a:latin typeface="Times New Roman" panose="02020603050405020304" pitchFamily="18" charset="0"/>
              </a:rPr>
              <a:t> (also called an </a:t>
            </a:r>
            <a:r>
              <a:rPr lang="en-US" altLang="en-US" sz="3000" b="1" dirty="0">
                <a:latin typeface="Times New Roman" panose="02020603050405020304" pitchFamily="18" charset="0"/>
              </a:rPr>
              <a:t>escrow</a:t>
            </a:r>
            <a:r>
              <a:rPr lang="en-US" altLang="en-US" sz="3000" dirty="0">
                <a:latin typeface="Times New Roman" panose="02020603050405020304" pitchFamily="18" charset="0"/>
              </a:rPr>
              <a:t> or an </a:t>
            </a:r>
            <a:r>
              <a:rPr lang="en-US" altLang="en-US" sz="3000" b="1" dirty="0">
                <a:latin typeface="Times New Roman" panose="02020603050405020304" pitchFamily="18" charset="0"/>
              </a:rPr>
              <a:t>impound account</a:t>
            </a:r>
            <a:r>
              <a:rPr lang="en-US" altLang="en-US" sz="3000" dirty="0">
                <a:latin typeface="Times New Roman" panose="02020603050405020304" pitchFamily="18" charset="0"/>
              </a:rPr>
              <a:t>) maintained by the mortgage lender. </a:t>
            </a: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borrower must pay enough each month, along with amortization costs, so that the reserve account will be sufficient to make payments when they come due.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Taxes, Insurance, and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734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Default Design</vt:lpstr>
      <vt:lpstr>Custom Design</vt:lpstr>
      <vt:lpstr>1_Default Design</vt:lpstr>
      <vt:lpstr>Equation</vt:lpstr>
      <vt:lpstr>MathType 5.0 Equation</vt:lpstr>
      <vt:lpstr>Section 13-4: The Costs and Advantages of Home Ownership</vt:lpstr>
      <vt:lpstr>Fixed-Rate Mortgages</vt:lpstr>
      <vt:lpstr>Fixed-Rate Mortgages</vt:lpstr>
      <vt:lpstr>Fixed-Rate Mortgages</vt:lpstr>
      <vt:lpstr>Regular Monthly Payment</vt:lpstr>
      <vt:lpstr>Example: Monthly Mortgage Payment</vt:lpstr>
      <vt:lpstr>Taxes, Insurance, and Maintenance</vt:lpstr>
      <vt:lpstr>Taxes, Insurance, and Maintenance</vt:lpstr>
      <vt:lpstr>Taxes, Insurance, and Maintenance</vt:lpstr>
      <vt:lpstr>Example: Taxes and Insurance</vt:lpstr>
      <vt:lpstr>Example: Taxes and Insurance</vt:lpstr>
      <vt:lpstr>Amortization Schedule</vt:lpstr>
      <vt:lpstr>Example: Amortization Schedule</vt:lpstr>
      <vt:lpstr>Example: Amortization Schedule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D. Elliott</cp:lastModifiedBy>
  <cp:revision>193</cp:revision>
  <dcterms:created xsi:type="dcterms:W3CDTF">2011-05-10T13:51:27Z</dcterms:created>
  <dcterms:modified xsi:type="dcterms:W3CDTF">2016-02-08T18:42:05Z</dcterms:modified>
</cp:coreProperties>
</file>