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2"/>
  </p:notesMasterIdLst>
  <p:handoutMasterIdLst>
    <p:handoutMasterId r:id="rId13"/>
  </p:handoutMasterIdLst>
  <p:sldIdLst>
    <p:sldId id="1013" r:id="rId3"/>
    <p:sldId id="1014" r:id="rId4"/>
    <p:sldId id="1015" r:id="rId5"/>
    <p:sldId id="1016" r:id="rId6"/>
    <p:sldId id="1017" r:id="rId7"/>
    <p:sldId id="1018" r:id="rId8"/>
    <p:sldId id="1019" r:id="rId9"/>
    <p:sldId id="1027" r:id="rId10"/>
    <p:sldId id="102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 snapToGrid="0">
      <p:cViewPr varScale="1">
        <p:scale>
          <a:sx n="63" d="100"/>
          <a:sy n="63" d="100"/>
        </p:scale>
        <p:origin x="1512" y="4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7A7A9A-1841-459C-B176-299F3DBB6B65}" type="datetimeFigureOut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E350E4-702C-47FB-A5EC-DF90D0D25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6FAC50-D113-45B3-AFDF-8B9E153B6A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B6EC0BE-E2E8-48FD-BD39-E96CCA53779B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1321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F5711E7-9F24-4994-B3BF-DB7D648AB84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377841EF-A220-4C0A-894C-441A26B9F23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1361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16A65D3-CF87-477D-A548-19154A736AD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B3AD68E-056E-4780-B57D-1647FC20B4C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0" r:id="rId2"/>
    <p:sldLayoutId id="2147483831" r:id="rId3"/>
    <p:sldLayoutId id="2147483832" r:id="rId4"/>
    <p:sldLayoutId id="2147483833" r:id="rId5"/>
    <p:sldLayoutId id="214748383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F07630A-1420-4DFB-8A31-9E8539C0B43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6088" y="1603375"/>
            <a:ext cx="7924800" cy="3962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Be able to read a stock table.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Determine purchase price, dividend, capital gain, and percentage return for a stock.</a:t>
            </a:r>
            <a:endParaRPr lang="en-US" altLang="en-US" dirty="0" smtClean="0"/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Find the total return earned by a bond.</a:t>
            </a:r>
            <a:endParaRPr lang="en-US" alt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657860"/>
          </a:xfrm>
        </p:spPr>
        <p:txBody>
          <a:bodyPr/>
          <a:lstStyle/>
          <a:p>
            <a:r>
              <a:rPr lang="en-US" altLang="en-US" dirty="0" smtClean="0"/>
              <a:t>Section 13-5: Financial </a:t>
            </a:r>
            <a:r>
              <a:rPr lang="en-US" altLang="en-US" dirty="0" smtClean="0"/>
              <a:t>Investments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608138"/>
            <a:ext cx="755808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Buying stock in a corporation makes you a part owner of the corporation. You then share in any profits the company makes, and your share of the profits is called a </a:t>
            </a:r>
            <a:r>
              <a:rPr lang="en-US" altLang="en-US" sz="3000" b="1" dirty="0">
                <a:latin typeface="Times New Roman" panose="02020603050405020304" pitchFamily="18" charset="0"/>
              </a:rPr>
              <a:t>dividend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profit you make by selling for more than you paid is called a </a:t>
            </a:r>
            <a:r>
              <a:rPr lang="en-US" alt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 gain</a:t>
            </a:r>
            <a:r>
              <a:rPr lang="en-US" altLang="en-US" sz="3000" dirty="0">
                <a:latin typeface="Times New Roman" panose="02020603050405020304" pitchFamily="18" charset="0"/>
              </a:rPr>
              <a:t>. A negative gain, or </a:t>
            </a:r>
            <a:r>
              <a:rPr lang="en-US" altLang="en-US" sz="3000" b="1" dirty="0">
                <a:latin typeface="Times New Roman" panose="02020603050405020304" pitchFamily="18" charset="0"/>
              </a:rPr>
              <a:t>capital loss</a:t>
            </a:r>
            <a:r>
              <a:rPr lang="en-US" altLang="en-US" sz="3000" dirty="0">
                <a:latin typeface="Times New Roman" panose="02020603050405020304" pitchFamily="18" charset="0"/>
              </a:rPr>
              <a:t>, results if you sell for less than you paid.  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74663" y="1617663"/>
            <a:ext cx="7586662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By </a:t>
            </a:r>
            <a:r>
              <a:rPr lang="en-US" altLang="en-US" sz="3000" b="1">
                <a:latin typeface="Times New Roman" panose="02020603050405020304" pitchFamily="18" charset="0"/>
              </a:rPr>
              <a:t>return on investment</a:t>
            </a:r>
            <a:r>
              <a:rPr lang="en-US" altLang="en-US" sz="3000">
                <a:latin typeface="Times New Roman" panose="02020603050405020304" pitchFamily="18" charset="0"/>
              </a:rPr>
              <a:t>, we mean the net difference between what you receive (including any dividends) and what you paid (purchase price plus any other expenses of buying and selling the stock).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price of a share of stock is determined by the law of supply and demand at institutions called </a:t>
            </a:r>
            <a:r>
              <a:rPr lang="en-US" altLang="en-US" sz="3000" b="1">
                <a:latin typeface="Times New Roman" panose="02020603050405020304" pitchFamily="18" charset="0"/>
              </a:rPr>
              <a:t>stock exchanges</a:t>
            </a:r>
            <a:r>
              <a:rPr lang="en-US" altLang="en-US" sz="3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47675" y="1608138"/>
            <a:ext cx="85042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457200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457200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4572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You buy 100 shares of stock in Company X on February 2, 2016, paying $28.50 per share. On February 2, 2017, you receive a dividend of $0.60 per share and the stock price had risen to $29.75 per share. Find the following. </a:t>
            </a:r>
          </a:p>
          <a:p>
            <a:pPr>
              <a:spcBef>
                <a:spcPct val="0"/>
              </a:spcBef>
            </a:pPr>
            <a:r>
              <a:rPr lang="en-US" altLang="en-US"/>
              <a:t>	a)  Your total cost for the stock</a:t>
            </a:r>
          </a:p>
          <a:p>
            <a:pPr>
              <a:spcBef>
                <a:spcPct val="0"/>
              </a:spcBef>
            </a:pPr>
            <a:r>
              <a:rPr lang="en-US" altLang="en-US"/>
              <a:t>	b)  The total dividend amount</a:t>
            </a:r>
          </a:p>
          <a:p>
            <a:pPr>
              <a:spcBef>
                <a:spcPct val="0"/>
              </a:spcBef>
            </a:pPr>
            <a:r>
              <a:rPr lang="en-US" altLang="en-US"/>
              <a:t>	c)  The capital gain if you sold the stock</a:t>
            </a:r>
          </a:p>
          <a:p>
            <a:pPr>
              <a:spcBef>
                <a:spcPct val="0"/>
              </a:spcBef>
            </a:pPr>
            <a:r>
              <a:rPr lang="en-US" altLang="en-US"/>
              <a:t>	d)  The total return and percentage return for one </a:t>
            </a:r>
            <a:br>
              <a:rPr lang="en-US" altLang="en-US"/>
            </a:br>
            <a:r>
              <a:rPr lang="en-US" altLang="en-US"/>
              <a:t>		year of ownership of this stock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Return on Stock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89000" y="2200275"/>
            <a:ext cx="81686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a)  Total cost = (100)($28.50) = $2850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b)  Total dividend = (100)($0.60) = $60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c) 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Price of the stock a year later =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	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(100)(29.75) = 2975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</a:rPr>
              <a:t>	Capital </a:t>
            </a:r>
            <a:r>
              <a:rPr lang="en-US" altLang="en-US" sz="3000" dirty="0">
                <a:latin typeface="Times New Roman" panose="02020603050405020304" pitchFamily="18" charset="0"/>
              </a:rPr>
              <a:t>gain = $2975 – $2850 = $125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d)  The total return =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Capital Gain + Dividend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	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= $125 </a:t>
            </a:r>
            <a:r>
              <a:rPr lang="en-US" altLang="en-US" sz="3000" dirty="0">
                <a:latin typeface="Times New Roman" panose="02020603050405020304" pitchFamily="18" charset="0"/>
              </a:rPr>
              <a:t>+ $60 = $185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</a:rPr>
              <a:t>Percentage </a:t>
            </a:r>
            <a:r>
              <a:rPr lang="en-US" altLang="en-US" sz="3000" dirty="0">
                <a:latin typeface="Times New Roman" panose="02020603050405020304" pitchFamily="18" charset="0"/>
              </a:rPr>
              <a:t>return =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Total Return / Total initial cost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	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= ($</a:t>
            </a:r>
            <a:r>
              <a:rPr lang="en-US" altLang="en-US" sz="3000" dirty="0">
                <a:latin typeface="Times New Roman" panose="02020603050405020304" pitchFamily="18" charset="0"/>
              </a:rPr>
              <a:t>185/$2850)(100) = 6.5%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31800" y="155575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Return on Stock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2012 Pearson Education, Inc.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457200" y="1676400"/>
          <a:ext cx="8229600" cy="1828800"/>
        </p:xfrm>
        <a:graphic>
          <a:graphicData uri="http://schemas.openxmlformats.org/drawingml/2006/table">
            <a:tbl>
              <a:tblPr/>
              <a:tblGrid>
                <a:gridCol w="1176338"/>
                <a:gridCol w="1017587"/>
                <a:gridCol w="1019175"/>
                <a:gridCol w="2800350"/>
                <a:gridCol w="727075"/>
                <a:gridCol w="704850"/>
                <a:gridCol w="784225"/>
              </a:tblGrid>
              <a:tr h="1000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YTD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%CHG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52-WEEK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HI         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STOCK (SYM)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DIV    %     PE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WARDENS </a:t>
                      </a:r>
                      <a:r>
                        <a:rPr kumimoji="0" lang="en-US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2286000" y="4114800"/>
            <a:ext cx="1905000" cy="15621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Highest and lowest price in the last 52 weeks</a:t>
            </a:r>
          </a:p>
        </p:txBody>
      </p:sp>
      <p:sp>
        <p:nvSpPr>
          <p:cNvPr id="16412" name="AutoShape 28"/>
          <p:cNvSpPr>
            <a:spLocks/>
          </p:cNvSpPr>
          <p:nvPr/>
        </p:nvSpPr>
        <p:spPr bwMode="auto">
          <a:xfrm rot="-5400000">
            <a:off x="2438400" y="28194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57200" y="4114800"/>
            <a:ext cx="17526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Stock increased 3.5% so far this calendar year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9906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724400" y="3962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4495800" y="3810000"/>
            <a:ext cx="4419600" cy="22923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Company pays an annual dividend of $0.53, which is 2.8% (</a:t>
            </a:r>
            <a:r>
              <a:rPr lang="en-US" altLang="en-US" sz="2400" b="1">
                <a:latin typeface="Times New Roman" panose="02020603050405020304" pitchFamily="18" charset="0"/>
              </a:rPr>
              <a:t>yield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of the price of the stock.  The 35 is the </a:t>
            </a:r>
            <a:r>
              <a:rPr lang="en-US" altLang="en-US" sz="2400" b="1">
                <a:latin typeface="Times New Roman" panose="02020603050405020304" pitchFamily="18" charset="0"/>
              </a:rPr>
              <a:t>price-to-earnings ratio, </a:t>
            </a:r>
            <a:r>
              <a:rPr lang="en-US" altLang="en-US" sz="2400">
                <a:latin typeface="Times New Roman" panose="02020603050405020304" pitchFamily="18" charset="0"/>
              </a:rPr>
              <a:t>stock price divided by earnings per share over the last 12 months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417" name="AutoShape 33"/>
          <p:cNvSpPr>
            <a:spLocks/>
          </p:cNvSpPr>
          <p:nvPr/>
        </p:nvSpPr>
        <p:spPr bwMode="auto">
          <a:xfrm rot="-5400000">
            <a:off x="7429500" y="2476500"/>
            <a:ext cx="304800" cy="2362200"/>
          </a:xfrm>
          <a:prstGeom prst="leftBrace">
            <a:avLst>
              <a:gd name="adj1" fmla="val 64583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 Stock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2012 Pearson Education, Inc.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Group 4"/>
          <p:cNvGraphicFramePr>
            <a:graphicFrameLocks noGrp="1"/>
          </p:cNvGraphicFramePr>
          <p:nvPr/>
        </p:nvGraphicFramePr>
        <p:xfrm>
          <a:off x="2286000" y="1828800"/>
          <a:ext cx="4191000" cy="1552662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</a:tblGrid>
              <a:tr h="828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VOL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CLOSE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NET CHG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1411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18.79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62000" y="3810000"/>
            <a:ext cx="27432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On this day, 1411(100)= 141,100 shares were sold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2667000" y="3276600"/>
            <a:ext cx="152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733800" y="3810000"/>
            <a:ext cx="4724400" cy="1196975"/>
          </a:xfrm>
          <a:prstGeom prst="rect">
            <a:avLst/>
          </a:prstGeom>
          <a:noFill/>
          <a:ln w="9525">
            <a:solidFill>
              <a:srgbClr val="BC2C3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The stock price closed for the day at $18.79, which is $0.03 higher than that of the previous trading day </a:t>
            </a:r>
          </a:p>
        </p:txBody>
      </p:sp>
      <p:sp>
        <p:nvSpPr>
          <p:cNvPr id="17429" name="AutoShape 21"/>
          <p:cNvSpPr>
            <a:spLocks/>
          </p:cNvSpPr>
          <p:nvPr/>
        </p:nvSpPr>
        <p:spPr bwMode="auto">
          <a:xfrm rot="-5400000">
            <a:off x="5029200" y="2209800"/>
            <a:ext cx="304800" cy="28956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rgbClr val="BC2C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3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 Stock Table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50508" y="1617663"/>
            <a:ext cx="87106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You may </a:t>
            </a:r>
            <a:r>
              <a:rPr lang="en-US" altLang="en-US" sz="3000" i="1" dirty="0">
                <a:latin typeface="Times New Roman" panose="02020603050405020304" pitchFamily="18" charset="0"/>
              </a:rPr>
              <a:t>lend</a:t>
            </a:r>
            <a:r>
              <a:rPr lang="en-US" altLang="en-US" sz="3000" dirty="0">
                <a:latin typeface="Times New Roman" panose="02020603050405020304" pitchFamily="18" charset="0"/>
              </a:rPr>
              <a:t> money to a company, receiving an agreed-upon rate of interest for the use of your money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In </a:t>
            </a:r>
            <a:r>
              <a:rPr lang="en-US" altLang="en-US" sz="3000" dirty="0">
                <a:latin typeface="Times New Roman" panose="02020603050405020304" pitchFamily="18" charset="0"/>
              </a:rPr>
              <a:t>this case you would buy a bond from the company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bond (loan) is issued with a stated term (life span), after which the bond “matures” and the principal (or </a:t>
            </a:r>
            <a:r>
              <a:rPr lang="en-US" altLang="en-US" sz="3000" b="1" dirty="0">
                <a:latin typeface="Times New Roman" panose="02020603050405020304" pitchFamily="18" charset="0"/>
              </a:rPr>
              <a:t>face value</a:t>
            </a:r>
            <a:r>
              <a:rPr lang="en-US" altLang="en-US" sz="3000" dirty="0">
                <a:latin typeface="Times New Roman" panose="02020603050405020304" pitchFamily="18" charset="0"/>
              </a:rPr>
              <a:t>) is paid back to you.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0480" y="2905443"/>
            <a:ext cx="167132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13360" y="1338889"/>
            <a:ext cx="8717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$5000 in invested in a 10-year corporate bond paying 7.5% annual interest, paid semiannually.  Find the total return on the investment if it is held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to </a:t>
            </a:r>
            <a:r>
              <a:rPr lang="en-US" altLang="en-US" sz="3000" dirty="0">
                <a:latin typeface="Times New Roman" panose="02020603050405020304" pitchFamily="18" charset="0"/>
              </a:rPr>
              <a:t>maturity.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701800" y="2981021"/>
            <a:ext cx="724408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bonds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3000" dirty="0">
                <a:latin typeface="Times New Roman" panose="02020603050405020304" pitchFamily="18" charset="0"/>
              </a:rPr>
              <a:t>use the </a:t>
            </a:r>
            <a:r>
              <a:rPr lang="en-US" alt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simple interest formula</a:t>
            </a:r>
            <a:r>
              <a:rPr lang="en-US" altLang="en-US" sz="30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3000" i="1" dirty="0">
                <a:latin typeface="Times New Roman" panose="02020603050405020304" pitchFamily="18" charset="0"/>
              </a:rPr>
              <a:t>I = </a:t>
            </a:r>
            <a:r>
              <a:rPr lang="en-US" altLang="en-US" sz="3000" i="1" dirty="0" err="1">
                <a:latin typeface="Times New Roman" panose="02020603050405020304" pitchFamily="18" charset="0"/>
              </a:rPr>
              <a:t>Prt</a:t>
            </a:r>
            <a:r>
              <a:rPr lang="en-US" altLang="en-US" sz="3000" dirty="0">
                <a:latin typeface="Times New Roman" panose="02020603050405020304" pitchFamily="18" charset="0"/>
              </a:rPr>
              <a:t> = $5000(0.075)(10) = $3750.</a:t>
            </a:r>
            <a:endParaRPr lang="en-US" altLang="en-US" sz="3000" i="1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Return on a Bond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4288473"/>
            <a:ext cx="84886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Notice that the fact that it pays interest twice per year has no bearing because it’s not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compounding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 At 7.5% annual interest, that means it pays 3.75% the first time and 3.75% the second time.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590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Default Design</vt:lpstr>
      <vt:lpstr>Custom Design</vt:lpstr>
      <vt:lpstr>MathType 5.0 Equation</vt:lpstr>
      <vt:lpstr>Section 13-5: Financial Investments</vt:lpstr>
      <vt:lpstr>Stocks</vt:lpstr>
      <vt:lpstr>Stocks</vt:lpstr>
      <vt:lpstr>Example: Return on Stock</vt:lpstr>
      <vt:lpstr>Example: Return on Stock</vt:lpstr>
      <vt:lpstr>Reading a Stock Table</vt:lpstr>
      <vt:lpstr>Reading a Stock Table (continued)</vt:lpstr>
      <vt:lpstr>Bonds</vt:lpstr>
      <vt:lpstr>Example: Return on a Bond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202</cp:revision>
  <dcterms:created xsi:type="dcterms:W3CDTF">2011-05-10T13:51:27Z</dcterms:created>
  <dcterms:modified xsi:type="dcterms:W3CDTF">2015-11-19T17:11:25Z</dcterms:modified>
</cp:coreProperties>
</file>