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2"/>
  </p:notesMasterIdLst>
  <p:sldIdLst>
    <p:sldId id="257" r:id="rId3"/>
    <p:sldId id="260" r:id="rId4"/>
    <p:sldId id="271" r:id="rId5"/>
    <p:sldId id="272" r:id="rId6"/>
    <p:sldId id="273" r:id="rId7"/>
    <p:sldId id="275" r:id="rId8"/>
    <p:sldId id="276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356" autoAdjust="0"/>
  </p:normalViewPr>
  <p:slideViewPr>
    <p:cSldViewPr snapToGrid="0">
      <p:cViewPr varScale="1">
        <p:scale>
          <a:sx n="112" d="100"/>
          <a:sy n="112" d="100"/>
        </p:scale>
        <p:origin x="978" y="54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2D0B66-E0DE-4565-BF46-C96FC3632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41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F5A83FA-CEF5-4F41-BACD-3A59B876A66D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61879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9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44C3A95-45BC-41C7-93E4-34FDCC18095C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EAF19BC0-E04D-47B0-987D-8965AD6B402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0814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4C8185E-70DB-4317-843D-58DB315D4C7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8BE635F3-5E4B-4FD1-98E4-3FEB0BABD33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4749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C5AB9F5-1708-415D-8B11-2EA7F3FEE42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EA5203E-CEBB-48EF-9B09-80356C2B967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7467"/>
            <a:ext cx="9144000" cy="530433"/>
          </a:xfrm>
        </p:spPr>
        <p:txBody>
          <a:bodyPr/>
          <a:lstStyle/>
          <a:p>
            <a:pPr eaLnBrk="1" hangingPunct="1"/>
            <a:r>
              <a:rPr lang="en-US" altLang="en-US" sz="3250" dirty="0" smtClean="0"/>
              <a:t>Chapter 2: </a:t>
            </a:r>
            <a:r>
              <a:rPr lang="en-US" altLang="en-US" sz="3250" dirty="0" smtClean="0">
                <a:solidFill>
                  <a:schemeClr val="accent2"/>
                </a:solidFill>
              </a:rPr>
              <a:t>The Basic Concepts of Set Theory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495372"/>
            <a:ext cx="8229600" cy="75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Section 2-1</a:t>
            </a:r>
            <a:endParaRPr kumimoji="0" lang="en-US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229600" cy="59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Symbols and Terminology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4199"/>
            <a:ext cx="8229600" cy="59025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Symbols and Terminology - Objectives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three methods to designate sets.</a:t>
            </a:r>
            <a:endParaRPr lang="en-US" altLang="en-US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Understand important categories of numbers, and determine cardinal numbers of sets.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Distinguish between finite and infinite sets.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 if two sets are equal. </a:t>
            </a: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066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set</a:t>
            </a:r>
            <a:r>
              <a:rPr lang="en-US" altLang="en-US" dirty="0" smtClean="0"/>
              <a:t> is a collection of objects. The objects belonging to the set are called the </a:t>
            </a:r>
            <a:r>
              <a:rPr lang="en-US" altLang="en-US" b="1" dirty="0" smtClean="0"/>
              <a:t>elements</a:t>
            </a:r>
            <a:r>
              <a:rPr lang="en-US" altLang="en-US" dirty="0" smtClean="0"/>
              <a:t>, or </a:t>
            </a:r>
            <a:r>
              <a:rPr lang="en-US" altLang="en-US" b="1" dirty="0" smtClean="0"/>
              <a:t>members</a:t>
            </a:r>
            <a:r>
              <a:rPr lang="en-US" altLang="en-US" dirty="0" smtClean="0"/>
              <a:t>, of the set.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Designating Sets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57200" y="3332163"/>
            <a:ext cx="82296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Sets are designated using:	</a:t>
            </a:r>
          </a:p>
          <a:p>
            <a:r>
              <a:rPr lang="en-US" altLang="en-US"/>
              <a:t>	1) </a:t>
            </a:r>
            <a:r>
              <a:rPr lang="en-US" altLang="en-US" i="1"/>
              <a:t>word description</a:t>
            </a:r>
            <a:r>
              <a:rPr lang="en-US" altLang="en-US"/>
              <a:t>,</a:t>
            </a:r>
          </a:p>
          <a:p>
            <a:r>
              <a:rPr lang="en-US" altLang="en-US"/>
              <a:t>	2)	</a:t>
            </a:r>
            <a:r>
              <a:rPr lang="en-US" altLang="en-US" i="1"/>
              <a:t>the listing method</a:t>
            </a:r>
            <a:r>
              <a:rPr lang="en-US" altLang="en-US"/>
              <a:t>, and</a:t>
            </a:r>
          </a:p>
          <a:p>
            <a:r>
              <a:rPr lang="en-US" altLang="en-US"/>
              <a:t>	3) </a:t>
            </a:r>
            <a:r>
              <a:rPr lang="en-US" altLang="en-US" i="1"/>
              <a:t>set-builder notation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Word description</a:t>
            </a:r>
          </a:p>
          <a:p>
            <a:r>
              <a:rPr lang="en-US" altLang="en-US" dirty="0" smtClean="0"/>
              <a:t>	The set of even counting numbers less than 10</a:t>
            </a:r>
          </a:p>
          <a:p>
            <a:pPr>
              <a:spcBef>
                <a:spcPct val="40000"/>
              </a:spcBef>
            </a:pPr>
            <a:r>
              <a:rPr lang="en-US" altLang="en-US" b="1" dirty="0" smtClean="0"/>
              <a:t>The listing method</a:t>
            </a:r>
          </a:p>
          <a:p>
            <a:r>
              <a:rPr lang="en-US" altLang="en-US" dirty="0" smtClean="0"/>
              <a:t>	{2, 4, 6, 8}</a:t>
            </a:r>
          </a:p>
          <a:p>
            <a:pPr>
              <a:spcBef>
                <a:spcPct val="40000"/>
              </a:spcBef>
            </a:pPr>
            <a:r>
              <a:rPr lang="en-US" altLang="en-US" b="1" dirty="0" smtClean="0"/>
              <a:t>Set-builder notation</a:t>
            </a:r>
          </a:p>
          <a:p>
            <a:r>
              <a:rPr lang="en-US" altLang="en-US" dirty="0" smtClean="0"/>
              <a:t>	{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|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is an even counting number less than 10}</a:t>
            </a:r>
          </a:p>
          <a:p>
            <a:r>
              <a:rPr lang="en-US" altLang="en-US" i="1" dirty="0" smtClean="0"/>
              <a:t>Read as:  </a:t>
            </a:r>
            <a:r>
              <a:rPr lang="en-US" altLang="en-US" dirty="0" smtClean="0">
                <a:solidFill>
                  <a:srgbClr val="FF0000"/>
                </a:solidFill>
              </a:rPr>
              <a:t>“</a:t>
            </a:r>
            <a:r>
              <a:rPr lang="en-US" altLang="en-US" i="1" dirty="0" smtClean="0">
                <a:solidFill>
                  <a:srgbClr val="FF0000"/>
                </a:solidFill>
              </a:rPr>
              <a:t>The set of elements x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such that x is an even counting number less than 10.</a:t>
            </a:r>
            <a:r>
              <a:rPr lang="en-US" alt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Designating Sets</a:t>
            </a: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684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Sets are commonly given names (capital letters).</a:t>
            </a:r>
          </a:p>
          <a:p>
            <a:pPr>
              <a:spcBef>
                <a:spcPct val="0"/>
              </a:spcBef>
            </a:pPr>
            <a:r>
              <a:rPr lang="en-US" altLang="en-US" i="1" smtClean="0"/>
              <a:t>A</a:t>
            </a:r>
            <a:r>
              <a:rPr lang="en-US" altLang="en-US" smtClean="0"/>
              <a:t> = {1, 2, 3, 4}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Designating Sets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63550" y="28194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set containing no elements is called the</a:t>
            </a:r>
          </a:p>
          <a:p>
            <a:pPr>
              <a:spcBef>
                <a:spcPct val="0"/>
              </a:spcBef>
            </a:pPr>
            <a:r>
              <a:rPr lang="en-US" altLang="en-US" b="1"/>
              <a:t>empty set</a:t>
            </a:r>
            <a:r>
              <a:rPr lang="en-US" altLang="en-US"/>
              <a:t> (</a:t>
            </a:r>
            <a:r>
              <a:rPr lang="en-US" altLang="en-US" i="1"/>
              <a:t>null set</a:t>
            </a:r>
            <a:r>
              <a:rPr lang="en-US" altLang="en-US"/>
              <a:t>) and is denoted by { } or  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7464425" y="3386138"/>
          <a:ext cx="457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3" imgW="190335" imgH="177646" progId="Equation.DSMT4">
                  <p:embed/>
                </p:oleObj>
              </mc:Choice>
              <mc:Fallback>
                <p:oleObj name="Equation" r:id="rId3" imgW="190335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386138"/>
                        <a:ext cx="457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63550" y="4191000"/>
            <a:ext cx="769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To show 2 is an element of set </a:t>
            </a:r>
            <a:r>
              <a:rPr lang="en-US" altLang="en-US" sz="3000" i="1" dirty="0"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latin typeface="Times New Roman" panose="02020603050405020304" pitchFamily="18" charset="0"/>
              </a:rPr>
              <a:t>use the symbol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896225" y="4278313"/>
          <a:ext cx="579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5" imgW="177646" imgH="139579" progId="Equation.DSMT4">
                  <p:embed/>
                </p:oleObj>
              </mc:Choice>
              <mc:Fallback>
                <p:oleObj name="Equation" r:id="rId5" imgW="177646" imgH="1395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4278313"/>
                        <a:ext cx="579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522288" y="4819650"/>
          <a:ext cx="2178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819650"/>
                        <a:ext cx="2178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522288" y="5429250"/>
          <a:ext cx="2178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429250"/>
                        <a:ext cx="2178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88479" y="4879472"/>
            <a:ext cx="5913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 is an element of the set containing the elements 1, 2, 3, 4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785929" y="5442071"/>
            <a:ext cx="6091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is not an element of the set containing the elements 1, 2, 3, 4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5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450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600" b="1" dirty="0" smtClean="0"/>
              <a:t>Natural</a:t>
            </a:r>
            <a:r>
              <a:rPr lang="en-US" altLang="en-US" sz="2600" dirty="0" smtClean="0"/>
              <a:t> </a:t>
            </a:r>
            <a:r>
              <a:rPr lang="en-US" altLang="en-US" sz="2600" b="1" dirty="0" smtClean="0"/>
              <a:t>numbers</a:t>
            </a:r>
            <a:r>
              <a:rPr lang="en-US" altLang="en-US" sz="2600" dirty="0" smtClean="0"/>
              <a:t> (</a:t>
            </a:r>
            <a:r>
              <a:rPr lang="en-US" altLang="en-US" sz="2600" i="1" dirty="0" smtClean="0"/>
              <a:t>counting</a:t>
            </a:r>
            <a:r>
              <a:rPr lang="en-US" altLang="en-US" sz="2600" dirty="0" smtClean="0"/>
              <a:t>)  {1, 2, 3, 4, …}</a:t>
            </a:r>
          </a:p>
          <a:p>
            <a:pPr>
              <a:spcBef>
                <a:spcPct val="0"/>
              </a:spcBef>
            </a:pPr>
            <a:r>
              <a:rPr lang="en-US" altLang="en-US" sz="2600" b="1" dirty="0" smtClean="0"/>
              <a:t>Whole numbers</a:t>
            </a:r>
            <a:r>
              <a:rPr lang="en-US" altLang="en-US" sz="2600" dirty="0" smtClean="0"/>
              <a:t>  {0, 1, 2, 3, 4, …}      </a:t>
            </a:r>
            <a:r>
              <a:rPr lang="en-US" altLang="en-US" sz="2600" dirty="0" smtClean="0">
                <a:solidFill>
                  <a:srgbClr val="FF0000"/>
                </a:solidFill>
              </a:rPr>
              <a:t>think of “</a:t>
            </a:r>
            <a:r>
              <a:rPr lang="en-US" altLang="en-US" sz="2600" cap="small" dirty="0" smtClean="0">
                <a:solidFill>
                  <a:srgbClr val="FF0000"/>
                </a:solidFill>
              </a:rPr>
              <a:t>w h </a:t>
            </a:r>
            <a:r>
              <a:rPr lang="en-US" altLang="en-US" cap="small" dirty="0" smtClean="0">
                <a:solidFill>
                  <a:srgbClr val="FF0000"/>
                </a:solidFill>
              </a:rPr>
              <a:t>0</a:t>
            </a:r>
            <a:r>
              <a:rPr lang="en-US" altLang="en-US" sz="2600" cap="small" dirty="0" smtClean="0">
                <a:solidFill>
                  <a:srgbClr val="FF0000"/>
                </a:solidFill>
              </a:rPr>
              <a:t> l e</a:t>
            </a:r>
            <a:r>
              <a:rPr lang="en-US" altLang="en-US" sz="2600" dirty="0" smtClean="0">
                <a:solidFill>
                  <a:srgbClr val="FF0000"/>
                </a:solidFill>
              </a:rPr>
              <a:t>”</a:t>
            </a:r>
            <a:r>
              <a:rPr lang="en-US" altLang="en-US" sz="260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2600" b="1" dirty="0" smtClean="0"/>
              <a:t>Integers</a:t>
            </a:r>
            <a:r>
              <a:rPr lang="en-US" altLang="en-US" sz="2600" dirty="0" smtClean="0"/>
              <a:t>  {…,–3, –2, –1, 0, 1, 2, 3, …} </a:t>
            </a:r>
          </a:p>
          <a:p>
            <a:pPr>
              <a:spcBef>
                <a:spcPct val="0"/>
              </a:spcBef>
            </a:pPr>
            <a:endParaRPr lang="en-US" altLang="en-US" sz="2600" b="1" dirty="0" smtClean="0"/>
          </a:p>
          <a:p>
            <a:pPr>
              <a:spcBef>
                <a:spcPct val="0"/>
              </a:spcBef>
            </a:pPr>
            <a:r>
              <a:rPr lang="en-US" altLang="en-US" sz="2600" b="1" dirty="0" smtClean="0"/>
              <a:t>Rational numbers</a:t>
            </a:r>
          </a:p>
          <a:p>
            <a:pPr>
              <a:spcBef>
                <a:spcPct val="0"/>
              </a:spcBef>
            </a:pPr>
            <a:r>
              <a:rPr lang="en-US" altLang="en-US" sz="2600" b="1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2600" dirty="0" smtClean="0"/>
              <a:t>May be written as a terminating decimal, like 0.25, or a repeating decimal, like 0.333…</a:t>
            </a:r>
          </a:p>
          <a:p>
            <a:pPr>
              <a:spcBef>
                <a:spcPct val="0"/>
              </a:spcBef>
            </a:pPr>
            <a:r>
              <a:rPr lang="en-US" altLang="en-US" sz="2600" b="1" dirty="0" smtClean="0"/>
              <a:t>Irrational </a:t>
            </a:r>
            <a:r>
              <a:rPr lang="en-US" altLang="en-US" sz="2600" dirty="0" smtClean="0"/>
              <a:t> {</a:t>
            </a:r>
            <a:r>
              <a:rPr lang="en-US" altLang="en-US" sz="2600" i="1" dirty="0" smtClean="0"/>
              <a:t>x </a:t>
            </a:r>
            <a:r>
              <a:rPr lang="en-US" altLang="en-US" sz="2600" dirty="0" smtClean="0"/>
              <a:t>| </a:t>
            </a:r>
            <a:r>
              <a:rPr lang="en-US" altLang="en-US" sz="2600" i="1" dirty="0" smtClean="0"/>
              <a:t>x</a:t>
            </a:r>
            <a:r>
              <a:rPr lang="en-US" altLang="en-US" sz="2600" dirty="0" smtClean="0"/>
              <a:t> is not expressible as a quotient of integers}  Decimal representations never terminate and never repeat.</a:t>
            </a:r>
          </a:p>
          <a:p>
            <a:pPr>
              <a:spcBef>
                <a:spcPct val="0"/>
              </a:spcBef>
            </a:pPr>
            <a:r>
              <a:rPr lang="en-US" altLang="en-US" sz="2600" b="1" dirty="0" smtClean="0"/>
              <a:t>Real numbers</a:t>
            </a:r>
            <a:r>
              <a:rPr lang="en-US" altLang="en-US" sz="2600" dirty="0" smtClean="0"/>
              <a:t> {</a:t>
            </a:r>
            <a:r>
              <a:rPr lang="en-US" altLang="en-US" sz="2600" i="1" dirty="0" smtClean="0"/>
              <a:t>x </a:t>
            </a:r>
            <a:r>
              <a:rPr lang="en-US" altLang="en-US" sz="2600" dirty="0" smtClean="0"/>
              <a:t>| </a:t>
            </a:r>
            <a:r>
              <a:rPr lang="en-US" altLang="en-US" sz="2600" i="1" dirty="0" smtClean="0"/>
              <a:t>x</a:t>
            </a:r>
            <a:r>
              <a:rPr lang="en-US" altLang="en-US" sz="2600" dirty="0" smtClean="0"/>
              <a:t> can be expressed as a decimal}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Sets of Numbers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11513" y="2987675"/>
          <a:ext cx="4418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2298700" imgH="482600" progId="Equation.DSMT4">
                  <p:embed/>
                </p:oleObj>
              </mc:Choice>
              <mc:Fallback>
                <p:oleObj name="Equation" r:id="rId5" imgW="2298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987675"/>
                        <a:ext cx="44180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The number of elements in a set is called the </a:t>
            </a:r>
            <a:r>
              <a:rPr lang="en-US" altLang="en-US" b="1" dirty="0" smtClean="0"/>
              <a:t>cardinal number</a:t>
            </a:r>
            <a:r>
              <a:rPr lang="en-US" altLang="en-US" dirty="0" smtClean="0"/>
              <a:t>, or </a:t>
            </a:r>
            <a:r>
              <a:rPr lang="en-US" altLang="en-US" b="1" dirty="0" smtClean="0"/>
              <a:t>cardinality</a:t>
            </a:r>
            <a:r>
              <a:rPr lang="en-US" altLang="en-US" dirty="0" smtClean="0"/>
              <a:t>, of the set.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The symbol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A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read “</a:t>
            </a:r>
            <a:r>
              <a:rPr lang="en-US" altLang="en-US" b="1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of </a:t>
            </a:r>
            <a:r>
              <a:rPr lang="en-US" altLang="en-US" b="1" i="1" dirty="0" smtClean="0">
                <a:solidFill>
                  <a:srgbClr val="FF0000"/>
                </a:solidFill>
              </a:rPr>
              <a:t>A</a:t>
            </a:r>
            <a:r>
              <a:rPr lang="en-US" altLang="en-US" dirty="0" smtClean="0">
                <a:solidFill>
                  <a:srgbClr val="FF0000"/>
                </a:solidFill>
              </a:rPr>
              <a:t>,” </a:t>
            </a:r>
            <a:r>
              <a:rPr lang="en-US" altLang="en-US" dirty="0" smtClean="0"/>
              <a:t>represents the cardinal number of set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 (The number of elements in set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.)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Cardinality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tabLst>
                <a:tab pos="339725" algn="l"/>
              </a:tabLst>
            </a:pPr>
            <a:r>
              <a:rPr lang="en-US" altLang="en-US" dirty="0" smtClean="0"/>
              <a:t>Set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is </a:t>
            </a:r>
            <a:r>
              <a:rPr lang="en-US" altLang="en-US" b="1" dirty="0" smtClean="0"/>
              <a:t>equal</a:t>
            </a:r>
            <a:r>
              <a:rPr lang="en-US" altLang="en-US" dirty="0" smtClean="0"/>
              <a:t> to set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provided the following two conditions are met:</a:t>
            </a:r>
          </a:p>
          <a:p>
            <a:pPr>
              <a:spcBef>
                <a:spcPct val="0"/>
              </a:spcBef>
              <a:tabLst>
                <a:tab pos="339725" algn="l"/>
              </a:tabLst>
            </a:pPr>
            <a:endParaRPr lang="en-US" altLang="en-US" dirty="0" smtClean="0"/>
          </a:p>
          <a:p>
            <a:pPr>
              <a:tabLst>
                <a:tab pos="339725" algn="l"/>
              </a:tabLst>
            </a:pPr>
            <a:r>
              <a:rPr lang="en-US" altLang="en-US" dirty="0" smtClean="0"/>
              <a:t>	1.  Every element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is an element of </a:t>
            </a:r>
            <a:r>
              <a:rPr lang="en-US" altLang="en-US" i="1" dirty="0" smtClean="0"/>
              <a:t>B,</a:t>
            </a:r>
            <a:r>
              <a:rPr lang="en-US" altLang="en-US" dirty="0" smtClean="0"/>
              <a:t> and</a:t>
            </a:r>
          </a:p>
          <a:p>
            <a:pPr>
              <a:tabLst>
                <a:tab pos="339725" algn="l"/>
              </a:tabLst>
            </a:pPr>
            <a:r>
              <a:rPr lang="en-US" altLang="en-US" dirty="0" smtClean="0"/>
              <a:t>	2.  Every element of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is an element of </a:t>
            </a:r>
            <a:r>
              <a:rPr lang="en-US" altLang="en-US" i="1" dirty="0" smtClean="0"/>
              <a:t>A.</a:t>
            </a:r>
          </a:p>
          <a:p>
            <a:pPr>
              <a:tabLst>
                <a:tab pos="339725" algn="l"/>
              </a:tabLst>
            </a:pPr>
            <a:endParaRPr lang="en-US" altLang="en-US" i="1" dirty="0"/>
          </a:p>
          <a:p>
            <a:pPr>
              <a:tabLst>
                <a:tab pos="339725" algn="l"/>
              </a:tabLst>
            </a:pPr>
            <a:r>
              <a:rPr lang="en-US" altLang="en-US" i="1" dirty="0" smtClean="0"/>
              <a:t>Basically, one set is equal to another if they each contain all the same elements, </a:t>
            </a:r>
            <a:r>
              <a:rPr lang="en-US" altLang="en-US" b="1" i="1" u="sng" dirty="0" smtClean="0"/>
              <a:t>even if they are written in different orders.</a:t>
            </a:r>
            <a:endParaRPr lang="en-US" altLang="en-US" b="1" u="sng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Equality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229600" cy="45259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State whether the sets in each pair are equal.</a:t>
            </a:r>
          </a:p>
          <a:p>
            <a:pPr>
              <a:spcBef>
                <a:spcPct val="25000"/>
              </a:spcBef>
            </a:pPr>
            <a:r>
              <a:rPr lang="en-US" altLang="en-US" dirty="0" smtClean="0"/>
              <a:t>	a)  {a, b, c, d} and {a, c, d, b}</a:t>
            </a:r>
          </a:p>
          <a:p>
            <a:pPr>
              <a:spcBef>
                <a:spcPct val="25000"/>
              </a:spcBef>
            </a:pPr>
            <a:r>
              <a:rPr lang="en-US" altLang="en-US" dirty="0" smtClean="0"/>
              <a:t>	b)  {2, 4, 6} and {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|</a:t>
            </a:r>
            <a:r>
              <a:rPr lang="en-US" altLang="en-US" i="1" dirty="0" err="1" smtClean="0"/>
              <a:t>x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an even number}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sz="3400" dirty="0" smtClean="0">
                <a:solidFill>
                  <a:srgbClr val="BC2C3A"/>
                </a:solidFill>
              </a:rPr>
              <a:t>Solution</a:t>
            </a:r>
          </a:p>
          <a:p>
            <a:r>
              <a:rPr lang="en-US" altLang="en-US" sz="3200" dirty="0" smtClean="0"/>
              <a:t>	</a:t>
            </a:r>
            <a:r>
              <a:rPr lang="en-US" altLang="en-US" dirty="0" smtClean="0"/>
              <a:t>a)  Yes, </a:t>
            </a:r>
            <a:r>
              <a:rPr lang="en-US" altLang="en-US" u="sng" dirty="0" smtClean="0"/>
              <a:t>order of elements does not matter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	b)  No, {2, 4, 6} does not represent </a:t>
            </a:r>
            <a:r>
              <a:rPr lang="en-US" altLang="en-US" u="sng" dirty="0" smtClean="0"/>
              <a:t>all</a:t>
            </a:r>
            <a:r>
              <a:rPr lang="en-US" altLang="en-US" dirty="0" smtClean="0"/>
              <a:t> the 	     even numbers.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63513"/>
            <a:ext cx="8610600" cy="1066800"/>
          </a:xfrm>
          <a:noFill/>
        </p:spPr>
        <p:txBody>
          <a:bodyPr/>
          <a:lstStyle/>
          <a:p>
            <a:r>
              <a:rPr lang="en-US" altLang="en-US" smtClean="0"/>
              <a:t>Example: Determining Whether Two Sets 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386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Default Design</vt:lpstr>
      <vt:lpstr>Custom Design</vt:lpstr>
      <vt:lpstr>Equation</vt:lpstr>
      <vt:lpstr>Chapter 2: The Basic Concepts of Set Theory</vt:lpstr>
      <vt:lpstr>Symbols and Terminology - Objectives</vt:lpstr>
      <vt:lpstr>Designating Sets</vt:lpstr>
      <vt:lpstr>Designating Sets</vt:lpstr>
      <vt:lpstr>Designating Sets</vt:lpstr>
      <vt:lpstr>Sets of Numbers</vt:lpstr>
      <vt:lpstr>Cardinality</vt:lpstr>
      <vt:lpstr>Equality of Sets</vt:lpstr>
      <vt:lpstr>Example: Determining Whether Two Sets Are Equal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2</dc:subject>
  <dc:creator>Miller</dc:creator>
  <cp:lastModifiedBy>Pamela D. Elliott</cp:lastModifiedBy>
  <cp:revision>65</cp:revision>
  <dcterms:created xsi:type="dcterms:W3CDTF">2011-05-10T13:51:27Z</dcterms:created>
  <dcterms:modified xsi:type="dcterms:W3CDTF">2015-08-27T17:55:18Z</dcterms:modified>
</cp:coreProperties>
</file>