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6"/>
  </p:notesMasterIdLst>
  <p:sldIdLst>
    <p:sldId id="256" r:id="rId3"/>
    <p:sldId id="260" r:id="rId4"/>
    <p:sldId id="272" r:id="rId5"/>
    <p:sldId id="273" r:id="rId6"/>
    <p:sldId id="274" r:id="rId7"/>
    <p:sldId id="284" r:id="rId8"/>
    <p:sldId id="276" r:id="rId9"/>
    <p:sldId id="277" r:id="rId10"/>
    <p:sldId id="278" r:id="rId11"/>
    <p:sldId id="280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501" autoAdjust="0"/>
  </p:normalViewPr>
  <p:slideViewPr>
    <p:cSldViewPr snapToGrid="0">
      <p:cViewPr varScale="1">
        <p:scale>
          <a:sx n="112" d="100"/>
          <a:sy n="112" d="100"/>
        </p:scale>
        <p:origin x="978" y="78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7.wmf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5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658C887-1852-465D-98D4-84058C3C41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53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3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322039CB-31F1-4FBA-B38C-A0C0DBF64EA2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882650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7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71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4098CDF-A3B2-437F-BA7E-4E88BF68D84F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6BF14840-26DB-4D50-97B1-68F2559EB174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2660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7391940D-8FE6-46EB-BC08-A89D5A05F544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555ED62D-A063-4DBF-8375-FB39BE2896C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858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C1FEDCDB-ACA0-4D17-80BA-0A83D33A3094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D997E54E-4A7B-4670-8720-711474A610BA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wmf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ctr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6400"/>
              <a:t>Chapter  2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93684" y="1179098"/>
            <a:ext cx="4552950" cy="2606690"/>
          </a:xfrm>
        </p:spPr>
        <p:txBody>
          <a:bodyPr/>
          <a:lstStyle/>
          <a:p>
            <a:pPr>
              <a:defRPr/>
            </a:pPr>
            <a:endParaRPr lang="en-US" altLang="en-US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altLang="en-US" dirty="0">
                <a:solidFill>
                  <a:schemeClr val="accent2"/>
                </a:solidFill>
              </a:rPr>
              <a:t>The Basic Concepts of Set Theory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41761" y="4225138"/>
            <a:ext cx="3747331" cy="69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Section 2-2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41761" y="5098946"/>
            <a:ext cx="3747331" cy="69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Venn Diagrams and Subsets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Example: Determining Subsets and Proper Subsets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7705725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465138" algn="l"/>
                <a:tab pos="3208338" algn="l"/>
              </a:tabLst>
            </a:pPr>
            <a:r>
              <a:rPr lang="en-US" altLang="en-US" smtClean="0"/>
              <a:t>Decide whether            or both could be placed in each blank to make a true statement.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smtClean="0"/>
              <a:t>	a)  {a, b, c} ___ { a ,b, c, d}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smtClean="0"/>
              <a:t>	b)  {1, 2, 3, 4} ___ {1, 2, 3, 4}</a:t>
            </a:r>
          </a:p>
          <a:p>
            <a:pPr>
              <a:spcBef>
                <a:spcPct val="0"/>
              </a:spcBef>
              <a:tabLst>
                <a:tab pos="465138" algn="l"/>
                <a:tab pos="3208338" algn="l"/>
              </a:tabLst>
            </a:pPr>
            <a:endParaRPr lang="en-US" altLang="en-US" sz="3400" smtClean="0">
              <a:solidFill>
                <a:srgbClr val="BC2C3A"/>
              </a:solidFill>
            </a:endParaRP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sz="3400" smtClean="0">
                <a:solidFill>
                  <a:srgbClr val="BC2C3A"/>
                </a:solidFill>
              </a:rPr>
              <a:t>Solution</a:t>
            </a:r>
            <a:r>
              <a:rPr lang="en-US" altLang="en-US" sz="3400" smtClean="0"/>
              <a:t>	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smtClean="0"/>
              <a:t>	a)  both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smtClean="0"/>
              <a:t>	b) 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068638" y="1771650"/>
          <a:ext cx="9604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6" imgW="393359" imgH="164957" progId="Equation.DSMT4">
                  <p:embed/>
                </p:oleObj>
              </mc:Choice>
              <mc:Fallback>
                <p:oleObj name="Equation" r:id="rId6" imgW="393359" imgH="1649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1771650"/>
                        <a:ext cx="9604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1462088" y="5565775"/>
          <a:ext cx="4048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8" imgW="152268" imgH="152268" progId="Equation.DSMT4">
                  <p:embed/>
                </p:oleObj>
              </mc:Choice>
              <mc:Fallback>
                <p:oleObj name="Equation" r:id="rId8" imgW="152268" imgH="15226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565775"/>
                        <a:ext cx="4048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Counting Subsets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6962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One method of counting subsets involves using a </a:t>
            </a:r>
            <a:r>
              <a:rPr lang="en-US" altLang="en-US" sz="3000" b="1">
                <a:latin typeface="Times New Roman" panose="02020603050405020304" pitchFamily="18" charset="0"/>
              </a:rPr>
              <a:t>tree diagram</a:t>
            </a:r>
            <a:r>
              <a:rPr lang="en-US" altLang="en-US" sz="3000">
                <a:latin typeface="Times New Roman" panose="02020603050405020304" pitchFamily="18" charset="0"/>
              </a:rPr>
              <a:t>. The figure below shows the use of a tree diagram to find the subsets of {a, b}.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838200" y="3352800"/>
          <a:ext cx="1981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5" imgW="761669" imgH="177723" progId="Equation.DSMT4">
                  <p:embed/>
                </p:oleObj>
              </mc:Choice>
              <mc:Fallback>
                <p:oleObj name="Equation" r:id="rId5" imgW="761669" imgH="1777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19812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124200" y="3352800"/>
          <a:ext cx="19478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7" imgW="748975" imgH="177723" progId="Equation.DSMT4">
                  <p:embed/>
                </p:oleObj>
              </mc:Choice>
              <mc:Fallback>
                <p:oleObj name="Equation" r:id="rId7" imgW="748975" imgH="17772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19478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5257800" y="3352800"/>
          <a:ext cx="15843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9" imgW="609336" imgH="177723" progId="Equation.DSMT4">
                  <p:embed/>
                </p:oleObj>
              </mc:Choice>
              <mc:Fallback>
                <p:oleObj name="Equation" r:id="rId9" imgW="609336" imgH="17772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52800"/>
                        <a:ext cx="15843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1066800" y="457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066800" y="4953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524000" y="4343400"/>
            <a:ext cx="838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Yes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2286000" y="4343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2286000" y="46482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2209800" y="51816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209800" y="53340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581400" y="4038600"/>
            <a:ext cx="83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Yes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581400" y="4876800"/>
            <a:ext cx="83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Yes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334000" y="4038600"/>
            <a:ext cx="10398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{a, b}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{a}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{b}</a:t>
            </a:r>
          </a:p>
          <a:p>
            <a:endParaRPr lang="en-US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5486400" y="5486400"/>
          <a:ext cx="3651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11" imgW="164814" imgH="177492" progId="Equation.DSMT4">
                  <p:embed/>
                </p:oleObj>
              </mc:Choice>
              <mc:Fallback>
                <p:oleObj name="Equation" r:id="rId11" imgW="164814" imgH="17749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486400"/>
                        <a:ext cx="3651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Number of Subsets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3824" y="1923276"/>
            <a:ext cx="8456613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b="1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** NOTECARD INFO !! **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       Formulas, page 57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3000" dirty="0">
                <a:latin typeface="Times New Roman" panose="02020603050405020304" pitchFamily="18" charset="0"/>
              </a:rPr>
              <a:t>number of subsets of a set with 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elements is </a:t>
            </a:r>
            <a:r>
              <a:rPr lang="en-US" altLang="en-US" sz="3000" dirty="0">
                <a:latin typeface="Times New Roman" panose="02020603050405020304" pitchFamily="18" charset="0"/>
              </a:rPr>
              <a:t>2</a:t>
            </a:r>
            <a:r>
              <a:rPr lang="en-US" altLang="en-US" sz="30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07785" y="3303665"/>
            <a:ext cx="800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number of proper subsets of a set with </a:t>
            </a:r>
            <a:br>
              <a:rPr lang="en-US" altLang="en-US" sz="3000" dirty="0">
                <a:latin typeface="Times New Roman" panose="02020603050405020304" pitchFamily="18" charset="0"/>
              </a:rPr>
            </a:b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elements is 2</a:t>
            </a:r>
            <a:r>
              <a:rPr lang="en-US" altLang="en-US" sz="30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– 1.</a:t>
            </a:r>
          </a:p>
        </p:txBody>
      </p:sp>
      <p:sp>
        <p:nvSpPr>
          <p:cNvPr id="2" name="Rectangle 1"/>
          <p:cNvSpPr/>
          <p:nvPr/>
        </p:nvSpPr>
        <p:spPr>
          <a:xfrm>
            <a:off x="207785" y="2658215"/>
            <a:ext cx="8132910" cy="165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Example: Finding Numbers of Subsets and Proper Subsets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848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Find the number of subsets and the number of proper subsets of the set {m, a, t, h, y}.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65138" y="3008313"/>
            <a:ext cx="7696200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  <a:p>
            <a:pPr>
              <a:spcBef>
                <a:spcPct val="2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Since there are 5 elements, the number of subsets is 2</a:t>
            </a:r>
            <a:r>
              <a:rPr lang="en-US" altLang="en-US" sz="3000" baseline="30000">
                <a:latin typeface="Times New Roman" panose="02020603050405020304" pitchFamily="18" charset="0"/>
              </a:rPr>
              <a:t>5</a:t>
            </a:r>
            <a:r>
              <a:rPr lang="en-US" altLang="en-US" sz="3000">
                <a:latin typeface="Times New Roman" panose="02020603050405020304" pitchFamily="18" charset="0"/>
              </a:rPr>
              <a:t> = 32.</a:t>
            </a:r>
          </a:p>
          <a:p>
            <a:pPr>
              <a:spcBef>
                <a:spcPct val="2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 number of proper subsets is 32 – 1 = 31.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4740"/>
            <a:ext cx="8229600" cy="57316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Objectives - Venn </a:t>
            </a:r>
            <a:r>
              <a:rPr lang="en-US" altLang="en-US" sz="3200" dirty="0" smtClean="0"/>
              <a:t>Diagrams and Subsets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Use Venn diagrams to depict set relationships.</a:t>
            </a:r>
            <a:endParaRPr lang="en-US" altLang="en-US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Determine the complement of a set within a universal set.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Determine if one set is a subset of another.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Understand the distinction between a subset and a proper subset.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Determine the number of subsets of a given set.</a:t>
            </a:r>
          </a:p>
          <a:p>
            <a:pPr eaLnBrk="1" hangingPunct="1"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Venn Diagrams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5612" y="1598613"/>
            <a:ext cx="817563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In set theory, the universe of discourse is called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universal set</a:t>
            </a:r>
            <a:r>
              <a:rPr lang="en-US" altLang="en-US" sz="3000" dirty="0">
                <a:latin typeface="Times New Roman" panose="02020603050405020304" pitchFamily="18" charset="0"/>
              </a:rPr>
              <a:t>, typically designated with the letter </a:t>
            </a:r>
            <a:r>
              <a:rPr lang="en-US" altLang="en-US" sz="30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 The universal set includes ALL the elements of ALL the sets, and perhaps all the elements NOT in all the sets (involved in the situation).</a:t>
            </a:r>
            <a:endParaRPr lang="en-US" altLang="en-US" sz="3000" b="1" dirty="0">
              <a:latin typeface="Times New Roman" panose="02020603050405020304" pitchFamily="18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55613" y="4029354"/>
            <a:ext cx="80010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b="1" dirty="0">
                <a:latin typeface="Times New Roman" panose="02020603050405020304" pitchFamily="18" charset="0"/>
              </a:rPr>
              <a:t>Venn Diagrams </a:t>
            </a:r>
            <a:r>
              <a:rPr lang="en-US" altLang="en-US" sz="3000" dirty="0">
                <a:latin typeface="Times New Roman" panose="02020603050405020304" pitchFamily="18" charset="0"/>
              </a:rPr>
              <a:t>were developed by the logician John Venn (1834 – 1923). In these diagrams, the </a:t>
            </a:r>
            <a:r>
              <a:rPr lang="en-US" altLang="en-US" sz="3000" u="sng" dirty="0">
                <a:latin typeface="Times New Roman" panose="02020603050405020304" pitchFamily="18" charset="0"/>
              </a:rPr>
              <a:t>universal set</a:t>
            </a:r>
            <a:r>
              <a:rPr lang="en-US" altLang="en-US" sz="3000" dirty="0">
                <a:latin typeface="Times New Roman" panose="02020603050405020304" pitchFamily="18" charset="0"/>
              </a:rPr>
              <a:t> is represented by a </a:t>
            </a:r>
            <a:r>
              <a:rPr lang="en-US" altLang="en-US" sz="3000" u="sng" dirty="0">
                <a:latin typeface="Times New Roman" panose="02020603050405020304" pitchFamily="18" charset="0"/>
              </a:rPr>
              <a:t>rectangle</a:t>
            </a:r>
            <a:r>
              <a:rPr lang="en-US" altLang="en-US" sz="3000" dirty="0">
                <a:latin typeface="Times New Roman" panose="02020603050405020304" pitchFamily="18" charset="0"/>
              </a:rPr>
              <a:t> and </a:t>
            </a:r>
            <a:r>
              <a:rPr lang="en-US" altLang="en-US" sz="3000" u="dbl" dirty="0">
                <a:latin typeface="Times New Roman" panose="02020603050405020304" pitchFamily="18" charset="0"/>
              </a:rPr>
              <a:t>other sets</a:t>
            </a:r>
            <a:r>
              <a:rPr lang="en-US" altLang="en-US" dirty="0"/>
              <a:t> </a:t>
            </a:r>
            <a:r>
              <a:rPr lang="en-US" altLang="en-US" sz="3000" dirty="0">
                <a:latin typeface="Times New Roman" panose="02020603050405020304" pitchFamily="18" charset="0"/>
              </a:rPr>
              <a:t>of interest within the universal set are depicted as </a:t>
            </a:r>
            <a:r>
              <a:rPr lang="en-US" altLang="en-US" sz="3000" u="dbl" dirty="0">
                <a:latin typeface="Times New Roman" panose="02020603050405020304" pitchFamily="18" charset="0"/>
              </a:rPr>
              <a:t>circular</a:t>
            </a:r>
            <a:r>
              <a:rPr lang="en-US" altLang="en-US" sz="3000" dirty="0">
                <a:latin typeface="Times New Roman" panose="02020603050405020304" pitchFamily="18" charset="0"/>
              </a:rPr>
              <a:t> regions.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Venn Diagrams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6" name="Group 9"/>
          <p:cNvGrpSpPr>
            <a:grpSpLocks/>
          </p:cNvGrpSpPr>
          <p:nvPr/>
        </p:nvGrpSpPr>
        <p:grpSpPr bwMode="auto">
          <a:xfrm>
            <a:off x="2857500" y="3429000"/>
            <a:ext cx="3429000" cy="2133600"/>
            <a:chOff x="1680" y="2160"/>
            <a:chExt cx="2160" cy="1344"/>
          </a:xfrm>
        </p:grpSpPr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1680" y="2160"/>
              <a:ext cx="2160" cy="1344"/>
            </a:xfrm>
            <a:prstGeom prst="rect">
              <a:avLst/>
            </a:prstGeom>
            <a:solidFill>
              <a:srgbClr val="C0C0C0">
                <a:alpha val="2392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2304" y="2448"/>
              <a:ext cx="816" cy="816"/>
            </a:xfrm>
            <a:prstGeom prst="ellipse">
              <a:avLst/>
            </a:prstGeom>
            <a:solidFill>
              <a:srgbClr val="CC99FF">
                <a:alpha val="25098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1776" y="307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2544" y="268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455613" y="1598613"/>
            <a:ext cx="79708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 rectangle represents the universal set, </a:t>
            </a:r>
            <a:r>
              <a:rPr lang="en-US" altLang="en-US" sz="3000" i="1">
                <a:latin typeface="Times New Roman" panose="02020603050405020304" pitchFamily="18" charset="0"/>
              </a:rPr>
              <a:t>U</a:t>
            </a:r>
            <a:r>
              <a:rPr lang="en-US" altLang="en-US" sz="3000">
                <a:latin typeface="Times New Roman" panose="02020603050405020304" pitchFamily="18" charset="0"/>
              </a:rPr>
              <a:t>, while the portion bounded by the circle represents set </a:t>
            </a:r>
            <a:r>
              <a:rPr lang="en-US" altLang="en-US" sz="3000" i="1">
                <a:latin typeface="Times New Roman" panose="02020603050405020304" pitchFamily="18" charset="0"/>
              </a:rPr>
              <a:t>A</a:t>
            </a:r>
            <a:r>
              <a:rPr lang="en-US" altLang="en-US" sz="30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Complement of a Set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455613" y="1598613"/>
            <a:ext cx="7924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 shaded region inside </a:t>
            </a:r>
            <a:r>
              <a:rPr lang="en-US" altLang="en-US" sz="3000" i="1">
                <a:latin typeface="Times New Roman" panose="02020603050405020304" pitchFamily="18" charset="0"/>
              </a:rPr>
              <a:t>U </a:t>
            </a:r>
            <a:r>
              <a:rPr lang="en-US" altLang="en-US" sz="3000">
                <a:latin typeface="Times New Roman" panose="02020603050405020304" pitchFamily="18" charset="0"/>
              </a:rPr>
              <a:t>and outside the circle is labeled </a:t>
            </a:r>
            <a:r>
              <a:rPr lang="en-US" altLang="en-US" sz="3000" i="1">
                <a:latin typeface="Times New Roman" panose="02020603050405020304" pitchFamily="18" charset="0"/>
              </a:rPr>
              <a:t>A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3000"/>
              <a:t> </a:t>
            </a:r>
            <a:r>
              <a:rPr lang="en-US" altLang="en-US" sz="3000">
                <a:latin typeface="Times New Roman" panose="02020603050405020304" pitchFamily="18" charset="0"/>
              </a:rPr>
              <a:t>(read “</a:t>
            </a:r>
            <a:r>
              <a:rPr lang="en-US" altLang="en-US" sz="3000" i="1">
                <a:latin typeface="Times New Roman" panose="02020603050405020304" pitchFamily="18" charset="0"/>
              </a:rPr>
              <a:t>A</a:t>
            </a:r>
            <a:r>
              <a:rPr lang="en-US" altLang="en-US" sz="3000">
                <a:latin typeface="Times New Roman" panose="02020603050405020304" pitchFamily="18" charset="0"/>
              </a:rPr>
              <a:t> </a:t>
            </a:r>
            <a:r>
              <a:rPr lang="en-US" altLang="en-US" sz="3000" b="1">
                <a:latin typeface="Times New Roman" panose="02020603050405020304" pitchFamily="18" charset="0"/>
              </a:rPr>
              <a:t>prime</a:t>
            </a:r>
            <a:r>
              <a:rPr lang="en-US" altLang="en-US" sz="3000">
                <a:latin typeface="Times New Roman" panose="02020603050405020304" pitchFamily="18" charset="0"/>
              </a:rPr>
              <a:t>”). This set, called the </a:t>
            </a:r>
            <a:r>
              <a:rPr lang="en-US" altLang="en-US" sz="3000" b="1">
                <a:latin typeface="Times New Roman" panose="02020603050405020304" pitchFamily="18" charset="0"/>
              </a:rPr>
              <a:t>complement of </a:t>
            </a:r>
            <a:r>
              <a:rPr lang="en-US" altLang="en-US" sz="3000" b="1" i="1">
                <a:latin typeface="Times New Roman" panose="02020603050405020304" pitchFamily="18" charset="0"/>
              </a:rPr>
              <a:t>A</a:t>
            </a:r>
            <a:r>
              <a:rPr lang="en-US" altLang="en-US" sz="3000">
                <a:latin typeface="Times New Roman" panose="02020603050405020304" pitchFamily="18" charset="0"/>
              </a:rPr>
              <a:t>, contains all elements that are contained in </a:t>
            </a:r>
            <a:r>
              <a:rPr lang="en-US" altLang="en-US" sz="3000" i="1">
                <a:latin typeface="Times New Roman" panose="02020603050405020304" pitchFamily="18" charset="0"/>
              </a:rPr>
              <a:t>U</a:t>
            </a:r>
            <a:r>
              <a:rPr lang="en-US" altLang="en-US" sz="3000">
                <a:latin typeface="Times New Roman" panose="02020603050405020304" pitchFamily="18" charset="0"/>
              </a:rPr>
              <a:t>, but not in </a:t>
            </a:r>
            <a:r>
              <a:rPr lang="en-US" altLang="en-US" sz="3000" i="1">
                <a:latin typeface="Times New Roman" panose="02020603050405020304" pitchFamily="18" charset="0"/>
              </a:rPr>
              <a:t>A</a:t>
            </a:r>
            <a:r>
              <a:rPr lang="en-US" altLang="en-US" sz="300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232962" y="3887788"/>
            <a:ext cx="3429000" cy="2133600"/>
            <a:chOff x="1680" y="2400"/>
            <a:chExt cx="2160" cy="1344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1680" y="2400"/>
              <a:ext cx="2160" cy="1344"/>
            </a:xfrm>
            <a:prstGeom prst="rect">
              <a:avLst/>
            </a:prstGeom>
            <a:solidFill>
              <a:srgbClr val="C0C0C0">
                <a:alpha val="2392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3" name="Oval 5"/>
            <p:cNvSpPr>
              <a:spLocks noChangeArrowheads="1"/>
            </p:cNvSpPr>
            <p:nvPr/>
          </p:nvSpPr>
          <p:spPr bwMode="auto">
            <a:xfrm>
              <a:off x="2304" y="2688"/>
              <a:ext cx="816" cy="816"/>
            </a:xfrm>
            <a:prstGeom prst="ellipse">
              <a:avLst/>
            </a:prstGeom>
            <a:solidFill>
              <a:srgbClr val="CC99FF">
                <a:alpha val="25098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4" name="Text Box 6"/>
            <p:cNvSpPr txBox="1">
              <a:spLocks noChangeArrowheads="1"/>
            </p:cNvSpPr>
            <p:nvPr/>
          </p:nvSpPr>
          <p:spPr bwMode="auto">
            <a:xfrm>
              <a:off x="1776" y="33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2544" y="292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A</a:t>
              </a:r>
            </a:p>
          </p:txBody>
        </p:sp>
        <p:graphicFrame>
          <p:nvGraphicFramePr>
            <p:cNvPr id="14346" name="Object 9"/>
            <p:cNvGraphicFramePr>
              <a:graphicFrameLocks noChangeAspect="1"/>
            </p:cNvGraphicFramePr>
            <p:nvPr/>
          </p:nvGraphicFramePr>
          <p:xfrm>
            <a:off x="3456" y="2544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" name="Equation" r:id="rId5" imgW="177492" imgH="164814" progId="Equation.DSMT4">
                    <p:embed/>
                  </p:oleObj>
                </mc:Choice>
                <mc:Fallback>
                  <p:oleObj name="Equation" r:id="rId5" imgW="177492" imgH="164814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544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060846" y="3794987"/>
            <a:ext cx="46473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For any set </a:t>
            </a:r>
            <a:r>
              <a:rPr lang="en-US" altLang="en-US" sz="2000" i="1" dirty="0">
                <a:latin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</a:rPr>
              <a:t>within the universal set </a:t>
            </a:r>
            <a:r>
              <a:rPr lang="en-US" altLang="en-US" sz="2000" i="1" dirty="0">
                <a:latin typeface="Times New Roman" panose="02020603050405020304" pitchFamily="18" charset="0"/>
              </a:rPr>
              <a:t>U</a:t>
            </a:r>
            <a:r>
              <a:rPr lang="en-US" altLang="en-US" sz="2000" dirty="0">
                <a:latin typeface="Times New Roman" panose="02020603050405020304" pitchFamily="18" charset="0"/>
              </a:rPr>
              <a:t>, the complement of </a:t>
            </a:r>
            <a:r>
              <a:rPr lang="en-US" altLang="en-US" sz="2000" i="1" dirty="0"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, written  </a:t>
            </a:r>
            <a:r>
              <a:rPr lang="en-US" altLang="en-US" sz="2000" i="1" dirty="0">
                <a:latin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is the set of all elements of </a:t>
            </a:r>
            <a:r>
              <a:rPr lang="en-US" altLang="en-US" sz="2000" i="1" dirty="0">
                <a:latin typeface="Times New Roman" panose="02020603050405020304" pitchFamily="18" charset="0"/>
              </a:rPr>
              <a:t>U</a:t>
            </a:r>
            <a:r>
              <a:rPr lang="en-US" altLang="en-US" sz="2000" dirty="0">
                <a:latin typeface="Times New Roman" panose="02020603050405020304" pitchFamily="18" charset="0"/>
              </a:rPr>
              <a:t> that are not elements of </a:t>
            </a:r>
            <a:r>
              <a:rPr lang="en-US" altLang="en-US" sz="2000" i="1" dirty="0"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. That is: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445845"/>
              </p:ext>
            </p:extLst>
          </p:nvPr>
        </p:nvGraphicFramePr>
        <p:xfrm>
          <a:off x="3984122" y="5187458"/>
          <a:ext cx="44958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7" imgW="1612900" imgH="203200" progId="Equation.DSMT4">
                  <p:embed/>
                </p:oleObj>
              </mc:Choice>
              <mc:Fallback>
                <p:oleObj name="Equation" r:id="rId7" imgW="1612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122" y="5187458"/>
                        <a:ext cx="44958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 of a Set --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6194"/>
                <a:ext cx="7122920" cy="3903294"/>
              </a:xfrm>
            </p:spPr>
            <p:txBody>
              <a:bodyPr/>
              <a:lstStyle/>
              <a:p>
                <a:r>
                  <a:rPr lang="en-US" sz="3500" dirty="0" smtClean="0"/>
                  <a:t>Suppose </a:t>
                </a:r>
                <a:r>
                  <a:rPr lang="en-US" sz="3500" i="1" dirty="0" smtClean="0"/>
                  <a:t>U</a:t>
                </a:r>
                <a:r>
                  <a:rPr lang="en-US" sz="3500" dirty="0" smtClean="0"/>
                  <a:t> = {</a:t>
                </a:r>
                <a:r>
                  <a:rPr lang="en-US" sz="3500" i="1" dirty="0" smtClean="0"/>
                  <a:t>a, b, c, d, e, f, g, h, </a:t>
                </a:r>
                <a:r>
                  <a:rPr lang="en-US" sz="3500" i="1" dirty="0" err="1" smtClean="0"/>
                  <a:t>i</a:t>
                </a:r>
                <a:r>
                  <a:rPr lang="en-US" sz="3500" i="1" dirty="0" smtClean="0"/>
                  <a:t>, j</a:t>
                </a:r>
                <a:r>
                  <a:rPr lang="en-US" sz="3500" dirty="0" smtClean="0"/>
                  <a:t>}</a:t>
                </a:r>
              </a:p>
              <a:p>
                <a:r>
                  <a:rPr lang="en-US" sz="3500" dirty="0" smtClean="0"/>
                  <a:t>Find the complement of each set.</a:t>
                </a:r>
              </a:p>
              <a:p>
                <a:r>
                  <a:rPr lang="en-US" sz="3500" b="1" dirty="0" smtClean="0"/>
                  <a:t>1.</a:t>
                </a:r>
                <a:r>
                  <a:rPr lang="en-US" sz="3500" dirty="0" smtClean="0"/>
                  <a:t>  </a:t>
                </a:r>
                <a:r>
                  <a:rPr lang="en-US" sz="3500" i="1" dirty="0" smtClean="0"/>
                  <a:t>U</a:t>
                </a:r>
                <a:endParaRPr lang="en-US" sz="3500" dirty="0" smtClean="0"/>
              </a:p>
              <a:p>
                <a:r>
                  <a:rPr lang="en-US" sz="3500" b="1" dirty="0" smtClean="0"/>
                  <a:t>2.</a:t>
                </a:r>
                <a:r>
                  <a:rPr lang="en-US" sz="3500" dirty="0" smtClean="0"/>
                  <a:t> 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3500" b="1" dirty="0" smtClean="0"/>
              </a:p>
              <a:p>
                <a:r>
                  <a:rPr lang="en-US" sz="3500" b="1" dirty="0" smtClean="0"/>
                  <a:t>3.</a:t>
                </a:r>
                <a:r>
                  <a:rPr lang="en-US" sz="3500" dirty="0" smtClean="0"/>
                  <a:t>  {</a:t>
                </a:r>
                <a:r>
                  <a:rPr lang="en-US" sz="3500" i="1" dirty="0" smtClean="0"/>
                  <a:t>a, b, c, d, f, h</a:t>
                </a:r>
                <a:r>
                  <a:rPr lang="en-US" sz="3500" dirty="0" smtClean="0"/>
                  <a:t>}</a:t>
                </a:r>
              </a:p>
              <a:p>
                <a:r>
                  <a:rPr lang="en-US" sz="3500" b="1" dirty="0" smtClean="0"/>
                  <a:t>4. </a:t>
                </a:r>
                <a:r>
                  <a:rPr lang="en-US" sz="3500" dirty="0" smtClean="0"/>
                  <a:t> {</a:t>
                </a:r>
                <a:r>
                  <a:rPr lang="en-US" sz="3500" i="1" dirty="0" smtClean="0"/>
                  <a:t>b, e, </a:t>
                </a:r>
                <a:r>
                  <a:rPr lang="en-US" sz="3500" i="1" dirty="0" err="1" smtClean="0"/>
                  <a:t>i</a:t>
                </a:r>
                <a:r>
                  <a:rPr lang="en-US" sz="3500" i="1" dirty="0" smtClean="0"/>
                  <a:t>, j</a:t>
                </a:r>
                <a:r>
                  <a:rPr lang="en-US" sz="3500" dirty="0" smtClean="0"/>
                  <a:t>}</a:t>
                </a:r>
                <a:endParaRPr lang="en-US" sz="35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6194"/>
                <a:ext cx="7122920" cy="3903294"/>
              </a:xfrm>
              <a:blipFill rotWithShape="0">
                <a:blip r:embed="rId2"/>
                <a:stretch>
                  <a:fillRect l="-2483" t="-2500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4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Subsets of a Set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777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Set </a:t>
            </a:r>
            <a:r>
              <a:rPr lang="en-US" altLang="en-US" sz="3000" i="1">
                <a:latin typeface="Times New Roman" panose="02020603050405020304" pitchFamily="18" charset="0"/>
              </a:rPr>
              <a:t>A </a:t>
            </a:r>
            <a:r>
              <a:rPr lang="en-US" altLang="en-US" sz="3000">
                <a:latin typeface="Times New Roman" panose="02020603050405020304" pitchFamily="18" charset="0"/>
              </a:rPr>
              <a:t>is a subset of set </a:t>
            </a:r>
            <a:r>
              <a:rPr lang="en-US" altLang="en-US" sz="3000" i="1">
                <a:latin typeface="Times New Roman" panose="02020603050405020304" pitchFamily="18" charset="0"/>
              </a:rPr>
              <a:t>B </a:t>
            </a:r>
            <a:r>
              <a:rPr lang="en-US" altLang="en-US" sz="3000">
                <a:latin typeface="Times New Roman" panose="02020603050405020304" pitchFamily="18" charset="0"/>
              </a:rPr>
              <a:t>if every element of </a:t>
            </a:r>
            <a:r>
              <a:rPr lang="en-US" altLang="en-US" sz="3000" i="1">
                <a:latin typeface="Times New Roman" panose="02020603050405020304" pitchFamily="18" charset="0"/>
              </a:rPr>
              <a:t>A</a:t>
            </a:r>
            <a:r>
              <a:rPr lang="en-US" altLang="en-US" sz="3000">
                <a:latin typeface="Times New Roman" panose="02020603050405020304" pitchFamily="18" charset="0"/>
              </a:rPr>
              <a:t> is also an element of </a:t>
            </a:r>
            <a:r>
              <a:rPr lang="en-US" altLang="en-US" sz="3000" i="1">
                <a:latin typeface="Times New Roman" panose="02020603050405020304" pitchFamily="18" charset="0"/>
              </a:rPr>
              <a:t>B.</a:t>
            </a:r>
            <a:r>
              <a:rPr lang="en-US" altLang="en-US" sz="3000">
                <a:latin typeface="Times New Roman" panose="02020603050405020304" pitchFamily="18" charset="0"/>
              </a:rPr>
              <a:t> In symbols this is written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7766050" y="2139950"/>
          <a:ext cx="11144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457200" imgH="190500" progId="Equation.DSMT4">
                  <p:embed/>
                </p:oleObj>
              </mc:Choice>
              <mc:Fallback>
                <p:oleObj name="Equation" r:id="rId3" imgW="457200" imgH="19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2139950"/>
                        <a:ext cx="11144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11"/>
          <p:cNvGrpSpPr>
            <a:grpSpLocks/>
          </p:cNvGrpSpPr>
          <p:nvPr/>
        </p:nvGrpSpPr>
        <p:grpSpPr bwMode="auto">
          <a:xfrm>
            <a:off x="601410" y="2880645"/>
            <a:ext cx="3429000" cy="2133600"/>
            <a:chOff x="1680" y="2256"/>
            <a:chExt cx="2160" cy="1344"/>
          </a:xfrm>
        </p:grpSpPr>
        <p:sp>
          <p:nvSpPr>
            <p:cNvPr id="16390" name="Rectangle 5"/>
            <p:cNvSpPr>
              <a:spLocks noChangeArrowheads="1"/>
            </p:cNvSpPr>
            <p:nvPr/>
          </p:nvSpPr>
          <p:spPr bwMode="auto">
            <a:xfrm>
              <a:off x="1680" y="2256"/>
              <a:ext cx="2160" cy="1344"/>
            </a:xfrm>
            <a:prstGeom prst="rect">
              <a:avLst/>
            </a:prstGeom>
            <a:solidFill>
              <a:srgbClr val="C0C0C0">
                <a:alpha val="2392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1" name="Text Box 6"/>
            <p:cNvSpPr txBox="1">
              <a:spLocks noChangeArrowheads="1"/>
            </p:cNvSpPr>
            <p:nvPr/>
          </p:nvSpPr>
          <p:spPr bwMode="auto">
            <a:xfrm>
              <a:off x="1824" y="316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6392" name="Oval 7"/>
            <p:cNvSpPr>
              <a:spLocks noChangeArrowheads="1"/>
            </p:cNvSpPr>
            <p:nvPr/>
          </p:nvSpPr>
          <p:spPr bwMode="auto">
            <a:xfrm>
              <a:off x="2352" y="2304"/>
              <a:ext cx="1104" cy="1104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3" name="Oval 8"/>
            <p:cNvSpPr>
              <a:spLocks noChangeArrowheads="1"/>
            </p:cNvSpPr>
            <p:nvPr/>
          </p:nvSpPr>
          <p:spPr bwMode="auto">
            <a:xfrm>
              <a:off x="2496" y="2640"/>
              <a:ext cx="672" cy="672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2640" y="283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2928" y="235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27131" y="2521009"/>
            <a:ext cx="1804557" cy="993716"/>
            <a:chOff x="7227131" y="2521009"/>
            <a:chExt cx="1804557" cy="993716"/>
          </a:xfrm>
        </p:grpSpPr>
        <p:sp>
          <p:nvSpPr>
            <p:cNvPr id="2" name="TextBox 1"/>
            <p:cNvSpPr txBox="1"/>
            <p:nvPr/>
          </p:nvSpPr>
          <p:spPr>
            <a:xfrm>
              <a:off x="7227131" y="2991505"/>
              <a:ext cx="1804557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That symbol means “</a:t>
              </a:r>
              <a:r>
                <a:rPr lang="en-US" sz="1400" b="1" u="sng" dirty="0" smtClean="0">
                  <a:solidFill>
                    <a:srgbClr val="FF0000"/>
                  </a:solidFill>
                  <a:latin typeface="+mn-lt"/>
                </a:rPr>
                <a:t>is a subset of</a:t>
              </a: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”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7921951" y="2521009"/>
              <a:ext cx="306062" cy="452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01240" y="5289802"/>
                <a:ext cx="5830012" cy="70788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  <a:latin typeface="+mn-lt"/>
                  </a:rPr>
                  <a:t>Very IMPORTANT note:  The </a:t>
                </a:r>
                <a:r>
                  <a:rPr lang="en-US" sz="2000" b="1" u="sng" dirty="0" smtClean="0">
                    <a:solidFill>
                      <a:srgbClr val="0070C0"/>
                    </a:solidFill>
                    <a:latin typeface="+mn-lt"/>
                  </a:rPr>
                  <a:t>EMPTY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+mn-lt"/>
                  </a:rPr>
                  <a:t> set { } 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  <a:latin typeface="+mn-lt"/>
                  </a:rPr>
                  <a:t> is ALWAYS a </a:t>
                </a:r>
                <a:r>
                  <a:rPr lang="en-US" sz="2000" b="1" u="sng" dirty="0" smtClean="0">
                    <a:solidFill>
                      <a:srgbClr val="0070C0"/>
                    </a:solidFill>
                    <a:latin typeface="+mn-lt"/>
                  </a:rPr>
                  <a:t>subset of ANY set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+mn-lt"/>
                  </a:rPr>
                  <a:t>.</a:t>
                </a:r>
                <a:endParaRPr lang="en-US" sz="2000" b="1" dirty="0">
                  <a:solidFill>
                    <a:srgbClr val="0070C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40" y="5289802"/>
                <a:ext cx="5830012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044" t="-4237" b="-1355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259058" y="5397677"/>
            <a:ext cx="2279397" cy="492135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7705725" cy="4525963"/>
          </a:xfrm>
          <a:noFill/>
        </p:spPr>
        <p:txBody>
          <a:bodyPr/>
          <a:lstStyle/>
          <a:p>
            <a:pPr>
              <a:tabLst>
                <a:tab pos="465138" algn="l"/>
                <a:tab pos="3208338" algn="l"/>
              </a:tabLst>
            </a:pPr>
            <a:r>
              <a:rPr lang="en-US" altLang="en-US" dirty="0" smtClean="0"/>
              <a:t>Fill in the blank with                 to make a true statement.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dirty="0" smtClean="0"/>
              <a:t>	a)  {a, b, c} ___ { a, c, d}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dirty="0" smtClean="0"/>
              <a:t>	b)  {1, 2, 3, 4} ___ {1, 2, 3, 4}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sz="3400" dirty="0" smtClean="0">
                <a:solidFill>
                  <a:srgbClr val="BC2C3A"/>
                </a:solidFill>
              </a:rPr>
              <a:t>Solution</a:t>
            </a:r>
            <a:r>
              <a:rPr lang="en-US" altLang="en-US" sz="3400" dirty="0" smtClean="0"/>
              <a:t>	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dirty="0" smtClean="0"/>
              <a:t>	a)  {a, b, c} ___ { a, c, d}</a:t>
            </a:r>
          </a:p>
          <a:p>
            <a:pPr>
              <a:tabLst>
                <a:tab pos="465138" algn="l"/>
                <a:tab pos="3208338" algn="l"/>
              </a:tabLst>
            </a:pPr>
            <a:r>
              <a:rPr lang="en-US" altLang="en-US" dirty="0" smtClean="0"/>
              <a:t>	b)  {1, 2, 3, 4} ___ {1, 2, 3, 4}</a:t>
            </a:r>
            <a:r>
              <a:rPr lang="en-US" altLang="en-US" dirty="0" smtClean="0">
                <a:solidFill>
                  <a:srgbClr val="BC2C3A"/>
                </a:solidFill>
              </a:rPr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Example: Determining If One Set Is a Subset of Another</a:t>
            </a: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848100" y="1722438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3" imgW="545626" imgH="177646" progId="Equation.DSMT4">
                  <p:embed/>
                </p:oleObj>
              </mc:Choice>
              <mc:Fallback>
                <p:oleObj name="Equation" r:id="rId3" imgW="545626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1722438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952750" y="4419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5" imgW="152202" imgH="177569" progId="Equation.DSMT4">
                  <p:embed/>
                </p:oleObj>
              </mc:Choice>
              <mc:Fallback>
                <p:oleObj name="Equation" r:id="rId5" imgW="152202" imgH="1775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419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3409950" y="4986338"/>
          <a:ext cx="4048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7" imgW="152268" imgH="152268" progId="Equation.DSMT4">
                  <p:embed/>
                </p:oleObj>
              </mc:Choice>
              <mc:Fallback>
                <p:oleObj name="Equation" r:id="rId7" imgW="152268" imgH="15226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4986338"/>
                        <a:ext cx="4048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44531" y="2855213"/>
            <a:ext cx="2016807" cy="2015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+mn-lt"/>
              </a:rPr>
              <a:t>Think of a </a:t>
            </a:r>
            <a:r>
              <a:rPr lang="en-US" sz="2500" b="1" u="sng" dirty="0" smtClean="0">
                <a:solidFill>
                  <a:srgbClr val="FF0000"/>
                </a:solidFill>
                <a:latin typeface="+mn-lt"/>
              </a:rPr>
              <a:t>subset</a:t>
            </a:r>
            <a:r>
              <a:rPr lang="en-US" sz="2500" dirty="0" smtClean="0">
                <a:solidFill>
                  <a:srgbClr val="FF0000"/>
                </a:solidFill>
                <a:latin typeface="+mn-lt"/>
              </a:rPr>
              <a:t> as meaning</a:t>
            </a:r>
          </a:p>
          <a:p>
            <a:r>
              <a:rPr lang="en-US" sz="2500" dirty="0" smtClean="0">
                <a:solidFill>
                  <a:srgbClr val="FF0000"/>
                </a:solidFill>
                <a:latin typeface="+mn-lt"/>
              </a:rPr>
              <a:t>“</a:t>
            </a:r>
            <a:r>
              <a:rPr lang="en-US" sz="2500" b="1" u="sng" dirty="0" smtClean="0">
                <a:solidFill>
                  <a:srgbClr val="FF0000"/>
                </a:solidFill>
                <a:latin typeface="+mn-lt"/>
              </a:rPr>
              <a:t>is contained within</a:t>
            </a:r>
            <a:r>
              <a:rPr lang="en-US" sz="2500" dirty="0" smtClean="0">
                <a:solidFill>
                  <a:srgbClr val="FF0000"/>
                </a:solidFill>
                <a:latin typeface="+mn-lt"/>
              </a:rPr>
              <a:t>”</a:t>
            </a:r>
            <a:endParaRPr lang="en-US" sz="25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Set Equality (Alternative Definition)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00063" y="2233613"/>
          <a:ext cx="4743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6" imgW="1943100" imgH="190500" progId="Equation.DSMT4">
                  <p:embed/>
                </p:oleObj>
              </mc:Choice>
              <mc:Fallback>
                <p:oleObj name="Equation" r:id="rId6" imgW="1943100" imgH="19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233613"/>
                        <a:ext cx="47434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55613" y="1598613"/>
            <a:ext cx="777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Suppose that </a:t>
            </a:r>
            <a:r>
              <a:rPr lang="en-US" altLang="en-US" sz="3000" i="1">
                <a:latin typeface="Times New Roman" panose="02020603050405020304" pitchFamily="18" charset="0"/>
              </a:rPr>
              <a:t>A </a:t>
            </a:r>
            <a:r>
              <a:rPr lang="en-US" altLang="en-US" sz="3000">
                <a:latin typeface="Times New Roman" panose="02020603050405020304" pitchFamily="18" charset="0"/>
              </a:rPr>
              <a:t>and </a:t>
            </a:r>
            <a:r>
              <a:rPr lang="en-US" altLang="en-US" sz="3000" i="1">
                <a:latin typeface="Times New Roman" panose="02020603050405020304" pitchFamily="18" charset="0"/>
              </a:rPr>
              <a:t>B </a:t>
            </a:r>
            <a:r>
              <a:rPr lang="en-US" altLang="en-US" sz="3000">
                <a:latin typeface="Times New Roman" panose="02020603050405020304" pitchFamily="18" charset="0"/>
              </a:rPr>
              <a:t>are sets. Then </a:t>
            </a:r>
            <a:r>
              <a:rPr lang="en-US" altLang="en-US" sz="3000" i="1">
                <a:latin typeface="Times New Roman" panose="02020603050405020304" pitchFamily="18" charset="0"/>
              </a:rPr>
              <a:t>A</a:t>
            </a:r>
            <a:r>
              <a:rPr lang="en-US" altLang="en-US" sz="3000">
                <a:latin typeface="Times New Roman" panose="02020603050405020304" pitchFamily="18" charset="0"/>
              </a:rPr>
              <a:t> = </a:t>
            </a:r>
            <a:r>
              <a:rPr lang="en-US" altLang="en-US" sz="3000" i="1">
                <a:latin typeface="Times New Roman" panose="02020603050405020304" pitchFamily="18" charset="0"/>
              </a:rPr>
              <a:t>B</a:t>
            </a:r>
            <a:r>
              <a:rPr lang="en-US" altLang="en-US" sz="3000">
                <a:latin typeface="Times New Roman" panose="02020603050405020304" pitchFamily="18" charset="0"/>
              </a:rPr>
              <a:t> if       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r="41482"/>
          <a:stretch/>
        </p:blipFill>
        <p:spPr>
          <a:xfrm>
            <a:off x="500063" y="3389903"/>
            <a:ext cx="5244080" cy="9327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613" y="4053449"/>
            <a:ext cx="8105311" cy="21886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8001" y="4838563"/>
            <a:ext cx="194325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That symbol means “</a:t>
            </a:r>
            <a:r>
              <a:rPr lang="en-US" sz="1400" b="1" u="sng" dirty="0" smtClean="0">
                <a:solidFill>
                  <a:srgbClr val="FF0000"/>
                </a:solidFill>
                <a:latin typeface="+mn-lt"/>
              </a:rPr>
              <a:t>is a </a:t>
            </a:r>
            <a:r>
              <a:rPr lang="en-US" sz="1400" b="1" u="dbl" dirty="0" smtClean="0">
                <a:solidFill>
                  <a:srgbClr val="FF0000"/>
                </a:solidFill>
                <a:latin typeface="+mn-lt"/>
              </a:rPr>
              <a:t>proper</a:t>
            </a:r>
            <a:r>
              <a:rPr lang="en-US" sz="1400" b="1" u="sng" dirty="0" smtClean="0">
                <a:solidFill>
                  <a:srgbClr val="FF0000"/>
                </a:solidFill>
                <a:latin typeface="+mn-lt"/>
              </a:rPr>
              <a:t> subset of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”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8213" y="5009404"/>
            <a:ext cx="1329788" cy="704759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73322" y="4691641"/>
            <a:ext cx="1102409" cy="6701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630</Words>
  <Application>Microsoft Office PowerPoint</Application>
  <PresentationFormat>On-screen Show (4:3)</PresentationFormat>
  <Paragraphs>77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Default Design</vt:lpstr>
      <vt:lpstr>Custom Design</vt:lpstr>
      <vt:lpstr>MathType 5.0 Equation</vt:lpstr>
      <vt:lpstr>Chapter  2</vt:lpstr>
      <vt:lpstr>Objectives - Venn Diagrams and Subsets</vt:lpstr>
      <vt:lpstr>Venn Diagrams</vt:lpstr>
      <vt:lpstr>Venn Diagrams</vt:lpstr>
      <vt:lpstr>Complement of a Set</vt:lpstr>
      <vt:lpstr>Complement of a Set -- Example</vt:lpstr>
      <vt:lpstr>Subsets of a Set</vt:lpstr>
      <vt:lpstr>Example: Determining If One Set Is a Subset of Another</vt:lpstr>
      <vt:lpstr>Set Equality (Alternative Definition)</vt:lpstr>
      <vt:lpstr>Example: Determining Subsets and Proper Subsets</vt:lpstr>
      <vt:lpstr>Counting Subsets</vt:lpstr>
      <vt:lpstr>Number of Subsets</vt:lpstr>
      <vt:lpstr>Example: Finding Numbers of Subsets and Proper Subsets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subject>Chapter 2</dc:subject>
  <dc:creator>Miller</dc:creator>
  <cp:lastModifiedBy>Pamela D. Elliott</cp:lastModifiedBy>
  <cp:revision>69</cp:revision>
  <dcterms:created xsi:type="dcterms:W3CDTF">2011-05-10T13:51:27Z</dcterms:created>
  <dcterms:modified xsi:type="dcterms:W3CDTF">2015-08-31T15:34:58Z</dcterms:modified>
</cp:coreProperties>
</file>