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</p:sldMasterIdLst>
  <p:notesMasterIdLst>
    <p:notesMasterId r:id="rId14"/>
  </p:notesMasterIdLst>
  <p:sldIdLst>
    <p:sldId id="256" r:id="rId3"/>
    <p:sldId id="260" r:id="rId4"/>
    <p:sldId id="273" r:id="rId5"/>
    <p:sldId id="275" r:id="rId6"/>
    <p:sldId id="277" r:id="rId7"/>
    <p:sldId id="279" r:id="rId8"/>
    <p:sldId id="281" r:id="rId9"/>
    <p:sldId id="284" r:id="rId10"/>
    <p:sldId id="285" r:id="rId11"/>
    <p:sldId id="286" r:id="rId12"/>
    <p:sldId id="28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9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5501" autoAdjust="0"/>
  </p:normalViewPr>
  <p:slideViewPr>
    <p:cSldViewPr snapToGrid="0">
      <p:cViewPr varScale="1">
        <p:scale>
          <a:sx n="112" d="100"/>
          <a:sy n="112" d="100"/>
        </p:scale>
        <p:origin x="978" y="54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5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5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wmf"/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wmf"/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D79EFC9-DCD8-42CB-AAF0-CFB42F475F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270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96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dirty="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96C222DA-8D10-40BA-B26F-84F68F5AE370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58378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8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5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6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83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0FEE48F8-4A32-4C60-BEF6-2178E5182D8F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BD16E7EA-6F22-469B-A70D-22203725C44E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08750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561EA79A-AC4C-46DB-9CCF-A76D2CBF99BD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19D4870B-C978-4918-AB3D-06D4D9C021A6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7852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1A6FBBC4-26F7-4319-88AF-0A4782298D89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3" r:id="rId2"/>
    <p:sldLayoutId id="2147483754" r:id="rId3"/>
    <p:sldLayoutId id="2147483755" r:id="rId4"/>
    <p:sldLayoutId id="2147483756" r:id="rId5"/>
    <p:sldLayoutId id="2147483757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46406860-FE3C-4C08-88B8-1D65FBA06DF7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wmf"/><Relationship Id="rId5" Type="http://schemas.openxmlformats.org/officeDocument/2006/relationships/image" Target="../media/image17.png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5.wmf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30.png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ctrTitle"/>
          </p:nvPr>
        </p:nvSpPr>
        <p:spPr/>
        <p:txBody>
          <a:bodyPr anchor="t"/>
          <a:lstStyle/>
          <a:p>
            <a:pPr eaLnBrk="1" hangingPunct="1"/>
            <a:r>
              <a:rPr lang="en-US" altLang="en-US" sz="6400"/>
              <a:t>Chapter  2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 altLang="en-US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altLang="en-US" dirty="0">
                <a:solidFill>
                  <a:schemeClr val="accent2"/>
                </a:solidFill>
              </a:rPr>
              <a:t>The Basic Concepts of Set Theory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30666" y="4522489"/>
            <a:ext cx="3841335" cy="785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Section 2.3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30666" y="5490302"/>
            <a:ext cx="3841335" cy="66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Set Operations</a:t>
            </a:r>
            <a:endParaRPr kumimoji="0" lang="en-US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Example: Shading Venn Diagrams to Represent Sets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82296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0" dirty="0">
                <a:latin typeface="Times New Roman" panose="02020603050405020304" pitchFamily="18" charset="0"/>
              </a:rPr>
              <a:t>Draw a Venn Diagram to represent the set </a:t>
            </a:r>
          </a:p>
          <a:p>
            <a:endParaRPr lang="en-US" altLang="en-US" sz="3000" dirty="0">
              <a:latin typeface="Times New Roman" panose="02020603050405020304" pitchFamily="18" charset="0"/>
            </a:endParaRPr>
          </a:p>
          <a:p>
            <a:endParaRPr lang="en-US" altLang="en-US" sz="3600" dirty="0">
              <a:solidFill>
                <a:srgbClr val="BC2C3A"/>
              </a:solidFill>
              <a:latin typeface="Times New Roman" panose="02020603050405020304" pitchFamily="18" charset="0"/>
            </a:endParaRPr>
          </a:p>
          <a:p>
            <a:r>
              <a:rPr lang="en-US" altLang="en-US" sz="3400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04825" y="2124075"/>
          <a:ext cx="21383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Equation" r:id="rId5" imgW="863225" imgH="253890" progId="Equation.DSMT4">
                  <p:embed/>
                </p:oleObj>
              </mc:Choice>
              <mc:Fallback>
                <p:oleObj name="Equation" r:id="rId5" imgW="863225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2124075"/>
                        <a:ext cx="213836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43" name="Group 11"/>
          <p:cNvGrpSpPr>
            <a:grpSpLocks/>
          </p:cNvGrpSpPr>
          <p:nvPr/>
        </p:nvGrpSpPr>
        <p:grpSpPr bwMode="auto">
          <a:xfrm>
            <a:off x="866775" y="3838575"/>
            <a:ext cx="3657600" cy="2422525"/>
            <a:chOff x="816" y="2448"/>
            <a:chExt cx="2304" cy="1526"/>
          </a:xfrm>
        </p:grpSpPr>
        <p:graphicFrame>
          <p:nvGraphicFramePr>
            <p:cNvPr id="25607" name="Object 6"/>
            <p:cNvGraphicFramePr>
              <a:graphicFrameLocks noChangeAspect="1"/>
            </p:cNvGraphicFramePr>
            <p:nvPr/>
          </p:nvGraphicFramePr>
          <p:xfrm>
            <a:off x="816" y="2448"/>
            <a:ext cx="2304" cy="1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7" name="Bitmap Image" r:id="rId7" imgW="2962689" imgH="1961905" progId="Paint.Picture">
                    <p:embed/>
                  </p:oleObj>
                </mc:Choice>
                <mc:Fallback>
                  <p:oleObj name="Bitmap Image" r:id="rId7" imgW="2962689" imgH="1961905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448"/>
                          <a:ext cx="2304" cy="1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8" name="Text Box 7"/>
            <p:cNvSpPr txBox="1">
              <a:spLocks noChangeArrowheads="1"/>
            </p:cNvSpPr>
            <p:nvPr/>
          </p:nvSpPr>
          <p:spPr bwMode="auto">
            <a:xfrm>
              <a:off x="1248" y="2832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2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2064" y="2688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2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5610" name="Text Box 9"/>
            <p:cNvSpPr txBox="1">
              <a:spLocks noChangeArrowheads="1"/>
            </p:cNvSpPr>
            <p:nvPr/>
          </p:nvSpPr>
          <p:spPr bwMode="auto">
            <a:xfrm>
              <a:off x="1872" y="3360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2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960" y="3456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200" i="1">
                  <a:latin typeface="Times New Roman" panose="02020603050405020304" pitchFamily="18" charset="0"/>
                </a:rPr>
                <a:t>U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338919" y="2164000"/>
            <a:ext cx="2794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Follow the order of operations here.</a:t>
            </a:r>
          </a:p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’∩ 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’) means shade what’s NOT in 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as well as NOT in 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at the same time.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7851" y="4586722"/>
            <a:ext cx="274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Then, from that, include only what overlaps with 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.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u="sng" dirty="0" smtClean="0">
                <a:solidFill>
                  <a:srgbClr val="FF0000"/>
                </a:solidFill>
              </a:rPr>
              <a:t>De Morgan’s </a:t>
            </a:r>
            <a:r>
              <a:rPr lang="en-US" altLang="en-US" u="sng" dirty="0" smtClean="0">
                <a:solidFill>
                  <a:srgbClr val="FF0000"/>
                </a:solidFill>
              </a:rPr>
              <a:t>Laws</a:t>
            </a:r>
            <a:r>
              <a:rPr lang="en-US" altLang="en-US" dirty="0" smtClean="0">
                <a:solidFill>
                  <a:srgbClr val="FF0000"/>
                </a:solidFill>
              </a:rPr>
              <a:t>       ** NOTECARD !! **</a:t>
            </a:r>
            <a:endParaRPr lang="en-US" altLang="en-US" dirty="0" smtClean="0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777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0" dirty="0">
                <a:latin typeface="Times New Roman" panose="02020603050405020304" pitchFamily="18" charset="0"/>
              </a:rPr>
              <a:t>For any sets </a:t>
            </a:r>
            <a:r>
              <a:rPr lang="en-US" altLang="en-US" sz="3000" i="1" dirty="0">
                <a:latin typeface="Times New Roman" panose="02020603050405020304" pitchFamily="18" charset="0"/>
              </a:rPr>
              <a:t>A </a:t>
            </a:r>
            <a:r>
              <a:rPr lang="en-US" altLang="en-US" sz="3000" dirty="0">
                <a:latin typeface="Times New Roman" panose="02020603050405020304" pitchFamily="18" charset="0"/>
              </a:rPr>
              <a:t>and </a:t>
            </a:r>
            <a:r>
              <a:rPr lang="en-US" altLang="en-US" sz="3000" i="1" dirty="0">
                <a:latin typeface="Times New Roman" panose="02020603050405020304" pitchFamily="18" charset="0"/>
              </a:rPr>
              <a:t>B:</a:t>
            </a:r>
            <a:r>
              <a:rPr lang="en-US" altLang="en-US" sz="3000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495300" y="2189163"/>
          <a:ext cx="62706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5" imgW="2565400" imgH="317500" progId="Equation.DSMT4">
                  <p:embed/>
                </p:oleObj>
              </mc:Choice>
              <mc:Fallback>
                <p:oleObj name="Equation" r:id="rId5" imgW="2565400" imgH="317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2189163"/>
                        <a:ext cx="627062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 Operations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686800" cy="3732376"/>
          </a:xfrm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US" altLang="en-US" sz="2800" dirty="0" smtClean="0"/>
              <a:t>Determine intersections of sets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800" dirty="0" smtClean="0"/>
              <a:t>Determine unions of sets.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800" dirty="0" smtClean="0"/>
              <a:t>Determine the difference of two sets.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800" dirty="0" smtClean="0"/>
              <a:t>Understand ordered pairs and their uses. 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800" dirty="0" smtClean="0"/>
              <a:t>Determine Cartesian products of sets.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800" dirty="0" smtClean="0"/>
              <a:t>Analyze sets and set operations with Venn diagrams.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800" dirty="0" smtClean="0"/>
              <a:t>Apply De Morgan’s laws for sets.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dirty="0" smtClean="0"/>
              <a:t>Intersection of Sets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55613" y="1402057"/>
            <a:ext cx="80343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0" dirty="0">
                <a:latin typeface="Times New Roman" panose="02020603050405020304" pitchFamily="18" charset="0"/>
              </a:rPr>
              <a:t>The </a:t>
            </a:r>
            <a:r>
              <a:rPr lang="en-US" altLang="en-US" sz="3000" b="1" dirty="0">
                <a:latin typeface="Times New Roman" panose="02020603050405020304" pitchFamily="18" charset="0"/>
              </a:rPr>
              <a:t>intersection</a:t>
            </a:r>
            <a:r>
              <a:rPr lang="en-US" altLang="en-US" sz="3000" dirty="0">
                <a:latin typeface="Times New Roman" panose="02020603050405020304" pitchFamily="18" charset="0"/>
              </a:rPr>
              <a:t> of sets </a:t>
            </a:r>
            <a:r>
              <a:rPr lang="en-US" altLang="en-US" sz="3000" i="1" dirty="0">
                <a:latin typeface="Times New Roman" panose="02020603050405020304" pitchFamily="18" charset="0"/>
              </a:rPr>
              <a:t>A </a:t>
            </a:r>
            <a:r>
              <a:rPr lang="en-US" altLang="en-US" sz="3000" dirty="0">
                <a:latin typeface="Times New Roman" panose="02020603050405020304" pitchFamily="18" charset="0"/>
              </a:rPr>
              <a:t>and </a:t>
            </a:r>
            <a:r>
              <a:rPr lang="en-US" altLang="en-US" sz="3000" i="1" dirty="0">
                <a:latin typeface="Times New Roman" panose="02020603050405020304" pitchFamily="18" charset="0"/>
              </a:rPr>
              <a:t>B</a:t>
            </a:r>
            <a:r>
              <a:rPr lang="en-US" altLang="en-US" sz="3000" dirty="0">
                <a:latin typeface="Times New Roman" panose="02020603050405020304" pitchFamily="18" charset="0"/>
              </a:rPr>
              <a:t>, written           </a:t>
            </a:r>
          </a:p>
          <a:p>
            <a:r>
              <a:rPr lang="en-US" altLang="en-US" sz="3000" dirty="0">
                <a:latin typeface="Times New Roman" panose="02020603050405020304" pitchFamily="18" charset="0"/>
              </a:rPr>
              <a:t>is the set of elements </a:t>
            </a:r>
            <a:r>
              <a:rPr lang="en-US" altLang="en-US" sz="3000" u="sng" dirty="0">
                <a:latin typeface="Times New Roman" panose="02020603050405020304" pitchFamily="18" charset="0"/>
              </a:rPr>
              <a:t>common to both </a:t>
            </a:r>
            <a:r>
              <a:rPr lang="en-US" altLang="en-US" sz="3000" i="1" u="sng" dirty="0">
                <a:latin typeface="Times New Roman" panose="02020603050405020304" pitchFamily="18" charset="0"/>
              </a:rPr>
              <a:t>A</a:t>
            </a:r>
            <a:r>
              <a:rPr lang="en-US" altLang="en-US" sz="3000" u="sng" dirty="0">
                <a:latin typeface="Times New Roman" panose="02020603050405020304" pitchFamily="18" charset="0"/>
              </a:rPr>
              <a:t> and </a:t>
            </a:r>
            <a:r>
              <a:rPr lang="en-US" altLang="en-US" sz="3000" i="1" u="sng" dirty="0">
                <a:latin typeface="Times New Roman" panose="02020603050405020304" pitchFamily="18" charset="0"/>
              </a:rPr>
              <a:t>B</a:t>
            </a:r>
            <a:r>
              <a:rPr lang="en-US" altLang="en-US" sz="3000" dirty="0">
                <a:latin typeface="Times New Roman" panose="02020603050405020304" pitchFamily="18" charset="0"/>
              </a:rPr>
              <a:t>, or: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761114"/>
              </p:ext>
            </p:extLst>
          </p:nvPr>
        </p:nvGraphicFramePr>
        <p:xfrm>
          <a:off x="1559400" y="2365805"/>
          <a:ext cx="45069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5" imgW="1803400" imgH="203200" progId="Equation.DSMT4">
                  <p:embed/>
                </p:oleObj>
              </mc:Choice>
              <mc:Fallback>
                <p:oleObj name="Equation" r:id="rId5" imgW="18034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00" y="2365805"/>
                        <a:ext cx="45069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641799"/>
              </p:ext>
            </p:extLst>
          </p:nvPr>
        </p:nvGraphicFramePr>
        <p:xfrm>
          <a:off x="6773996" y="1441615"/>
          <a:ext cx="10795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7" imgW="431613" imgH="203112" progId="Equation.DSMT4">
                  <p:embed/>
                </p:oleObj>
              </mc:Choice>
              <mc:Fallback>
                <p:oleObj name="Equation" r:id="rId7" imgW="431613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996" y="1441615"/>
                        <a:ext cx="10795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251673" y="2962440"/>
            <a:ext cx="5110163" cy="3403600"/>
            <a:chOff x="3807151" y="2876980"/>
            <a:chExt cx="5110163" cy="3403600"/>
          </a:xfrm>
        </p:grpSpPr>
        <p:sp>
          <p:nvSpPr>
            <p:cNvPr id="8" name="Rectangle 2"/>
            <p:cNvSpPr txBox="1">
              <a:spLocks noChangeArrowheads="1"/>
            </p:cNvSpPr>
            <p:nvPr/>
          </p:nvSpPr>
          <p:spPr bwMode="auto">
            <a:xfrm>
              <a:off x="3807151" y="2876980"/>
              <a:ext cx="5037746" cy="340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600">
                  <a:solidFill>
                    <a:schemeClr val="tx1"/>
                  </a:solidFill>
                  <a:latin typeface="+mn-lt"/>
                </a:defRPr>
              </a:lvl2pPr>
              <a:lvl3pPr marL="9144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200">
                  <a:solidFill>
                    <a:schemeClr val="tx1"/>
                  </a:solidFill>
                  <a:latin typeface="+mn-lt"/>
                </a:defRPr>
              </a:lvl3pPr>
              <a:lvl4pPr marL="13716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>
                  <a:solidFill>
                    <a:schemeClr val="tx1"/>
                  </a:solidFill>
                  <a:latin typeface="+mn-lt"/>
                </a:defRPr>
              </a:lvl4pPr>
              <a:lvl5pPr marL="18288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tabLst>
                  <a:tab pos="465138" algn="l"/>
                  <a:tab pos="3208338" algn="l"/>
                </a:tabLst>
              </a:pPr>
              <a:r>
                <a:rPr lang="en-US" altLang="en-US" b="1" u="sng" kern="0" dirty="0" smtClean="0"/>
                <a:t>Find each intersection</a:t>
              </a:r>
              <a:r>
                <a:rPr lang="en-US" altLang="en-US" kern="0" dirty="0" smtClean="0"/>
                <a:t>.</a:t>
              </a:r>
            </a:p>
            <a:p>
              <a:pPr>
                <a:tabLst>
                  <a:tab pos="465138" algn="l"/>
                  <a:tab pos="3208338" algn="l"/>
                </a:tabLst>
              </a:pPr>
              <a:r>
                <a:rPr lang="en-US" altLang="en-US" kern="0" dirty="0" smtClean="0"/>
                <a:t>	a)</a:t>
              </a:r>
            </a:p>
            <a:p>
              <a:pPr>
                <a:tabLst>
                  <a:tab pos="465138" algn="l"/>
                  <a:tab pos="3208338" algn="l"/>
                </a:tabLst>
              </a:pPr>
              <a:r>
                <a:rPr lang="en-US" altLang="en-US" kern="0" dirty="0" smtClean="0"/>
                <a:t>	b)</a:t>
              </a:r>
            </a:p>
            <a:p>
              <a:pPr>
                <a:spcBef>
                  <a:spcPct val="50000"/>
                </a:spcBef>
                <a:tabLst>
                  <a:tab pos="465138" algn="l"/>
                  <a:tab pos="3208338" algn="l"/>
                </a:tabLst>
              </a:pPr>
              <a:r>
                <a:rPr lang="en-US" altLang="en-US" kern="0" dirty="0" smtClean="0">
                  <a:solidFill>
                    <a:srgbClr val="BC2C3A"/>
                  </a:solidFill>
                </a:rPr>
                <a:t>Solution</a:t>
              </a:r>
            </a:p>
            <a:p>
              <a:pPr>
                <a:tabLst>
                  <a:tab pos="465138" algn="l"/>
                  <a:tab pos="3208338" algn="l"/>
                </a:tabLst>
              </a:pPr>
              <a:r>
                <a:rPr lang="en-US" altLang="en-US" kern="0" dirty="0" smtClean="0"/>
                <a:t>	a)  </a:t>
              </a:r>
            </a:p>
            <a:p>
              <a:pPr>
                <a:tabLst>
                  <a:tab pos="465138" algn="l"/>
                  <a:tab pos="3208338" algn="l"/>
                </a:tabLst>
              </a:pPr>
              <a:r>
                <a:rPr lang="en-US" altLang="en-US" kern="0" dirty="0" smtClean="0"/>
                <a:t>	b)</a:t>
              </a:r>
            </a:p>
          </p:txBody>
        </p:sp>
        <p:graphicFrame>
          <p:nvGraphicFramePr>
            <p:cNvPr id="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8024763"/>
                </p:ext>
              </p:extLst>
            </p:nvPr>
          </p:nvGraphicFramePr>
          <p:xfrm>
            <a:off x="4791401" y="3500867"/>
            <a:ext cx="4125913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4" name="Equation" r:id="rId9" imgW="1651000" imgH="203200" progId="Equation.DSMT4">
                    <p:embed/>
                  </p:oleObj>
                </mc:Choice>
                <mc:Fallback>
                  <p:oleObj name="Equation" r:id="rId9" imgW="16510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1401" y="3500867"/>
                          <a:ext cx="4125913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4619455"/>
                </p:ext>
              </p:extLst>
            </p:nvPr>
          </p:nvGraphicFramePr>
          <p:xfrm>
            <a:off x="4800926" y="4045379"/>
            <a:ext cx="1903413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5" name="Equation" r:id="rId11" imgW="761669" imgH="203112" progId="Equation.DSMT4">
                    <p:embed/>
                  </p:oleObj>
                </mc:Choice>
                <mc:Fallback>
                  <p:oleObj name="Equation" r:id="rId11" imgW="76166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926" y="4045379"/>
                          <a:ext cx="1903413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5989522"/>
                </p:ext>
              </p:extLst>
            </p:nvPr>
          </p:nvGraphicFramePr>
          <p:xfrm>
            <a:off x="4781876" y="5837667"/>
            <a:ext cx="412750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6" name="Equation" r:id="rId13" imgW="164814" imgH="177492" progId="Equation.DSMT4">
                    <p:embed/>
                  </p:oleObj>
                </mc:Choice>
                <mc:Fallback>
                  <p:oleObj name="Equation" r:id="rId13" imgW="164814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1876" y="5837667"/>
                          <a:ext cx="412750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4000978"/>
                </p:ext>
              </p:extLst>
            </p:nvPr>
          </p:nvGraphicFramePr>
          <p:xfrm>
            <a:off x="4791401" y="5274104"/>
            <a:ext cx="1109663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7" name="Equation" r:id="rId15" imgW="444307" imgH="203112" progId="Equation.DSMT4">
                    <p:embed/>
                  </p:oleObj>
                </mc:Choice>
                <mc:Fallback>
                  <p:oleObj name="Equation" r:id="rId15" imgW="44430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1401" y="5274104"/>
                          <a:ext cx="1109663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93988" y="3505546"/>
            <a:ext cx="2557685" cy="158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200" kern="0" dirty="0" smtClean="0"/>
              <a:t>Example – Intersection of Sets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8187" y="2720716"/>
            <a:ext cx="1797346" cy="784830"/>
            <a:chOff x="168187" y="2720716"/>
            <a:chExt cx="1797346" cy="784830"/>
          </a:xfrm>
        </p:grpSpPr>
        <p:sp>
          <p:nvSpPr>
            <p:cNvPr id="4" name="TextBox 3"/>
            <p:cNvSpPr txBox="1"/>
            <p:nvPr/>
          </p:nvSpPr>
          <p:spPr>
            <a:xfrm>
              <a:off x="168187" y="2720716"/>
              <a:ext cx="1391213" cy="78483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rgbClr val="FF0000"/>
                  </a:solidFill>
                  <a:latin typeface="+mn-lt"/>
                </a:rPr>
                <a:t>Here is the symbol for “intersection”</a:t>
              </a:r>
              <a:endParaRPr lang="en-US" sz="1500" b="1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559400" y="2791701"/>
              <a:ext cx="406133" cy="43860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066313" y="4888194"/>
            <a:ext cx="2599123" cy="64633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+mn-lt"/>
              </a:rPr>
              <a:t>Intersection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 involves the </a:t>
            </a:r>
            <a:r>
              <a:rPr lang="en-US" u="sng" dirty="0" smtClean="0">
                <a:solidFill>
                  <a:srgbClr val="0070C0"/>
                </a:solidFill>
                <a:latin typeface="+mn-lt"/>
              </a:rPr>
              <a:t>OVERLAP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 of the sets.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Union of Sets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55613" y="1290961"/>
            <a:ext cx="7772400" cy="1621420"/>
            <a:chOff x="455613" y="1598613"/>
            <a:chExt cx="7772400" cy="1938992"/>
          </a:xfrm>
        </p:grpSpPr>
        <p:sp>
          <p:nvSpPr>
            <p:cNvPr id="12292" name="Text Box 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55613" y="1598613"/>
              <a:ext cx="7772400" cy="1938992"/>
            </a:xfrm>
            <a:prstGeom prst="rect">
              <a:avLst/>
            </a:prstGeom>
            <a:blipFill rotWithShape="0">
              <a:blip r:embed="rId5"/>
              <a:stretch>
                <a:fillRect l="-1882" t="-4088" r="-941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graphicFrame>
          <p:nvGraphicFramePr>
            <p:cNvPr id="1434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3287288"/>
                </p:ext>
              </p:extLst>
            </p:nvPr>
          </p:nvGraphicFramePr>
          <p:xfrm>
            <a:off x="5903913" y="1665288"/>
            <a:ext cx="10795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5" name="Equation" r:id="rId6" imgW="431613" imgH="203112" progId="Equation.DSMT4">
                    <p:embed/>
                  </p:oleObj>
                </mc:Choice>
                <mc:Fallback>
                  <p:oleObj name="Equation" r:id="rId6" imgW="431613" imgH="203112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3913" y="1665288"/>
                          <a:ext cx="1079500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/>
          <p:cNvGrpSpPr/>
          <p:nvPr/>
        </p:nvGrpSpPr>
        <p:grpSpPr>
          <a:xfrm>
            <a:off x="543196" y="2842881"/>
            <a:ext cx="1882806" cy="784830"/>
            <a:chOff x="168187" y="2766578"/>
            <a:chExt cx="1882806" cy="784830"/>
          </a:xfrm>
        </p:grpSpPr>
        <p:sp>
          <p:nvSpPr>
            <p:cNvPr id="7" name="TextBox 6"/>
            <p:cNvSpPr txBox="1"/>
            <p:nvPr/>
          </p:nvSpPr>
          <p:spPr>
            <a:xfrm>
              <a:off x="168187" y="2766578"/>
              <a:ext cx="1391213" cy="78483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rgbClr val="FF0000"/>
                  </a:solidFill>
                  <a:latin typeface="+mn-lt"/>
                </a:rPr>
                <a:t>Here is the symbol for “union”</a:t>
              </a:r>
              <a:endParaRPr lang="en-US" sz="1500" b="1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559400" y="2766578"/>
              <a:ext cx="491593" cy="4637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29976" y="3955307"/>
            <a:ext cx="2909841" cy="109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200" kern="0" dirty="0" smtClean="0"/>
              <a:t>Example – Union of Sets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394992" y="2890614"/>
            <a:ext cx="5174479" cy="363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465138" algn="l"/>
                <a:tab pos="3208338" algn="l"/>
              </a:tabLst>
            </a:pPr>
            <a:r>
              <a:rPr lang="en-US" altLang="en-US" b="1" u="sng" kern="0" dirty="0" smtClean="0"/>
              <a:t>Find each union</a:t>
            </a:r>
            <a:r>
              <a:rPr lang="en-US" altLang="en-US" kern="0" dirty="0" smtClean="0"/>
              <a:t>.</a:t>
            </a:r>
          </a:p>
          <a:p>
            <a:pPr>
              <a:tabLst>
                <a:tab pos="465138" algn="l"/>
                <a:tab pos="3208338" algn="l"/>
              </a:tabLst>
            </a:pPr>
            <a:r>
              <a:rPr lang="en-US" altLang="en-US" kern="0" dirty="0" smtClean="0"/>
              <a:t>	a)</a:t>
            </a:r>
          </a:p>
          <a:p>
            <a:pPr>
              <a:tabLst>
                <a:tab pos="465138" algn="l"/>
                <a:tab pos="3208338" algn="l"/>
              </a:tabLst>
            </a:pPr>
            <a:r>
              <a:rPr lang="en-US" altLang="en-US" kern="0" dirty="0" smtClean="0"/>
              <a:t>	b)</a:t>
            </a:r>
          </a:p>
          <a:p>
            <a:pPr>
              <a:spcBef>
                <a:spcPct val="50000"/>
              </a:spcBef>
              <a:tabLst>
                <a:tab pos="465138" algn="l"/>
                <a:tab pos="3208338" algn="l"/>
              </a:tabLst>
            </a:pPr>
            <a:r>
              <a:rPr lang="en-US" altLang="en-US" sz="3400" kern="0" dirty="0" smtClean="0">
                <a:solidFill>
                  <a:srgbClr val="BC2C3A"/>
                </a:solidFill>
              </a:rPr>
              <a:t>Solution</a:t>
            </a:r>
          </a:p>
          <a:p>
            <a:pPr>
              <a:tabLst>
                <a:tab pos="465138" algn="l"/>
                <a:tab pos="3208338" algn="l"/>
              </a:tabLst>
            </a:pPr>
            <a:r>
              <a:rPr lang="en-US" altLang="en-US" kern="0" dirty="0" smtClean="0"/>
              <a:t>	a)  </a:t>
            </a:r>
          </a:p>
          <a:p>
            <a:pPr>
              <a:tabLst>
                <a:tab pos="465138" algn="l"/>
                <a:tab pos="3208338" algn="l"/>
              </a:tabLst>
            </a:pPr>
            <a:r>
              <a:rPr lang="en-US" altLang="en-US" kern="0" dirty="0" smtClean="0"/>
              <a:t>	b)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408834"/>
              </p:ext>
            </p:extLst>
          </p:nvPr>
        </p:nvGraphicFramePr>
        <p:xfrm>
          <a:off x="4388767" y="3558210"/>
          <a:ext cx="404336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8" imgW="1651000" imgH="203200" progId="Equation.DSMT4">
                  <p:embed/>
                </p:oleObj>
              </mc:Choice>
              <mc:Fallback>
                <p:oleObj name="Equation" r:id="rId8" imgW="1651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767" y="3558210"/>
                        <a:ext cx="404336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332712"/>
              </p:ext>
            </p:extLst>
          </p:nvPr>
        </p:nvGraphicFramePr>
        <p:xfrm>
          <a:off x="4379242" y="4088435"/>
          <a:ext cx="18653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10" imgW="761669" imgH="203112" progId="Equation.DSMT4">
                  <p:embed/>
                </p:oleObj>
              </mc:Choice>
              <mc:Fallback>
                <p:oleObj name="Equation" r:id="rId10" imgW="7616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242" y="4088435"/>
                        <a:ext cx="186531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409866"/>
              </p:ext>
            </p:extLst>
          </p:nvPr>
        </p:nvGraphicFramePr>
        <p:xfrm>
          <a:off x="4417342" y="5985497"/>
          <a:ext cx="12128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12" imgW="494870" imgH="203024" progId="Equation.DSMT4">
                  <p:embed/>
                </p:oleObj>
              </mc:Choice>
              <mc:Fallback>
                <p:oleObj name="Equation" r:id="rId12" imgW="494870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7342" y="5985497"/>
                        <a:ext cx="12128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896714"/>
              </p:ext>
            </p:extLst>
          </p:nvPr>
        </p:nvGraphicFramePr>
        <p:xfrm>
          <a:off x="4379242" y="5431460"/>
          <a:ext cx="267493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14" imgW="1091726" imgH="203112" progId="Equation.DSMT4">
                  <p:embed/>
                </p:oleObj>
              </mc:Choice>
              <mc:Fallback>
                <p:oleObj name="Equation" r:id="rId14" imgW="109172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242" y="5431460"/>
                        <a:ext cx="267493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348323" y="4122528"/>
            <a:ext cx="2599123" cy="120032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+mn-lt"/>
              </a:rPr>
              <a:t>Union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 involves the </a:t>
            </a:r>
            <a:r>
              <a:rPr lang="en-US" u="sng" dirty="0" smtClean="0">
                <a:solidFill>
                  <a:srgbClr val="0070C0"/>
                </a:solidFill>
                <a:latin typeface="+mn-lt"/>
              </a:rPr>
              <a:t>ALL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 the elements from </a:t>
            </a:r>
            <a:r>
              <a:rPr lang="en-US" u="sng" dirty="0" smtClean="0">
                <a:solidFill>
                  <a:srgbClr val="0070C0"/>
                </a:solidFill>
                <a:latin typeface="+mn-lt"/>
              </a:rPr>
              <a:t>ALL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 of the sets (don’t include duplicates).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Difference of Sets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23981" y="1308053"/>
            <a:ext cx="7772400" cy="1639094"/>
            <a:chOff x="455613" y="1598613"/>
            <a:chExt cx="7772400" cy="1639094"/>
          </a:xfrm>
        </p:grpSpPr>
        <p:sp>
          <p:nvSpPr>
            <p:cNvPr id="16388" name="Text Box 4"/>
            <p:cNvSpPr txBox="1">
              <a:spLocks noChangeArrowheads="1"/>
            </p:cNvSpPr>
            <p:nvPr/>
          </p:nvSpPr>
          <p:spPr bwMode="auto">
            <a:xfrm>
              <a:off x="455613" y="1598613"/>
              <a:ext cx="7772400" cy="1463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latin typeface="Times New Roman" panose="02020603050405020304" pitchFamily="18" charset="0"/>
                </a:rPr>
                <a:t>The </a:t>
              </a:r>
              <a:r>
                <a:rPr lang="en-US" altLang="en-US" sz="3000" b="1">
                  <a:latin typeface="Times New Roman" panose="02020603050405020304" pitchFamily="18" charset="0"/>
                </a:rPr>
                <a:t>difference</a:t>
              </a:r>
              <a:r>
                <a:rPr lang="en-US" altLang="en-US" sz="3000">
                  <a:latin typeface="Times New Roman" panose="02020603050405020304" pitchFamily="18" charset="0"/>
                </a:rPr>
                <a:t> of sets </a:t>
              </a:r>
              <a:r>
                <a:rPr lang="en-US" altLang="en-US" sz="3000" i="1">
                  <a:latin typeface="Times New Roman" panose="02020603050405020304" pitchFamily="18" charset="0"/>
                </a:rPr>
                <a:t>A </a:t>
              </a:r>
              <a:r>
                <a:rPr lang="en-US" altLang="en-US" sz="3000">
                  <a:latin typeface="Times New Roman" panose="02020603050405020304" pitchFamily="18" charset="0"/>
                </a:rPr>
                <a:t>and </a:t>
              </a:r>
              <a:r>
                <a:rPr lang="en-US" altLang="en-US" sz="3000" i="1">
                  <a:latin typeface="Times New Roman" panose="02020603050405020304" pitchFamily="18" charset="0"/>
                </a:rPr>
                <a:t>B</a:t>
              </a:r>
              <a:r>
                <a:rPr lang="en-US" altLang="en-US" sz="3000">
                  <a:latin typeface="Times New Roman" panose="02020603050405020304" pitchFamily="18" charset="0"/>
                </a:rPr>
                <a:t>, written </a:t>
              </a:r>
              <a:r>
                <a:rPr lang="en-US" altLang="en-US" sz="3000" i="1">
                  <a:latin typeface="Times New Roman" panose="02020603050405020304" pitchFamily="18" charset="0"/>
                </a:rPr>
                <a:t>A </a:t>
              </a:r>
              <a:r>
                <a:rPr lang="en-US" altLang="en-US" sz="3000">
                  <a:latin typeface="Times New Roman" panose="02020603050405020304" pitchFamily="18" charset="0"/>
                </a:rPr>
                <a:t>–</a:t>
              </a:r>
              <a:r>
                <a:rPr lang="en-US" altLang="en-US" sz="3000" i="1">
                  <a:latin typeface="Times New Roman" panose="02020603050405020304" pitchFamily="18" charset="0"/>
                </a:rPr>
                <a:t> B, </a:t>
              </a:r>
              <a:endParaRPr lang="en-US" altLang="en-US" sz="3000">
                <a:latin typeface="Times New Roman" panose="02020603050405020304" pitchFamily="18" charset="0"/>
              </a:endParaRPr>
            </a:p>
            <a:p>
              <a:r>
                <a:rPr lang="en-US" altLang="en-US" sz="3000">
                  <a:latin typeface="Times New Roman" panose="02020603050405020304" pitchFamily="18" charset="0"/>
                </a:rPr>
                <a:t>is the set of elements belonging to set </a:t>
              </a:r>
              <a:r>
                <a:rPr lang="en-US" altLang="en-US" sz="3000" i="1">
                  <a:latin typeface="Times New Roman" panose="02020603050405020304" pitchFamily="18" charset="0"/>
                </a:rPr>
                <a:t>A </a:t>
              </a:r>
              <a:r>
                <a:rPr lang="en-US" altLang="en-US" sz="3000">
                  <a:latin typeface="Times New Roman" panose="02020603050405020304" pitchFamily="18" charset="0"/>
                </a:rPr>
                <a:t>and not to set </a:t>
              </a:r>
              <a:r>
                <a:rPr lang="en-US" altLang="en-US" sz="3000" i="1">
                  <a:latin typeface="Times New Roman" panose="02020603050405020304" pitchFamily="18" charset="0"/>
                </a:rPr>
                <a:t>B</a:t>
              </a:r>
              <a:r>
                <a:rPr lang="en-US" altLang="en-US" sz="3000">
                  <a:latin typeface="Times New Roman" panose="02020603050405020304" pitchFamily="18" charset="0"/>
                </a:rPr>
                <a:t>, or:</a:t>
              </a:r>
            </a:p>
          </p:txBody>
        </p:sp>
        <p:graphicFrame>
          <p:nvGraphicFramePr>
            <p:cNvPr id="1638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520498"/>
                </p:ext>
              </p:extLst>
            </p:nvPr>
          </p:nvGraphicFramePr>
          <p:xfrm>
            <a:off x="3298676" y="2726532"/>
            <a:ext cx="4506913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1" name="Equation" r:id="rId5" imgW="1790700" imgH="203200" progId="Equation.DSMT4">
                    <p:embed/>
                  </p:oleObj>
                </mc:Choice>
                <mc:Fallback>
                  <p:oleObj name="Equation" r:id="rId5" imgW="1790700" imgH="203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8676" y="2726532"/>
                          <a:ext cx="4506913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0059" y="3792937"/>
            <a:ext cx="2909841" cy="199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200" kern="0" dirty="0" smtClean="0"/>
              <a:t>Example – Finding the Difference of 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2380" y="3007425"/>
            <a:ext cx="5601367" cy="332284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00059" y="2849468"/>
            <a:ext cx="8966154" cy="0"/>
          </a:xfrm>
          <a:prstGeom prst="line">
            <a:avLst/>
          </a:prstGeom>
          <a:ln w="25400">
            <a:solidFill>
              <a:srgbClr val="2F2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48323" y="4122528"/>
            <a:ext cx="2599123" cy="147732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+mn-lt"/>
              </a:rPr>
              <a:t>Difference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 (subtract) involves </a:t>
            </a:r>
            <a:r>
              <a:rPr lang="en-US" u="sng" dirty="0" smtClean="0">
                <a:solidFill>
                  <a:srgbClr val="0070C0"/>
                </a:solidFill>
                <a:latin typeface="+mn-lt"/>
              </a:rPr>
              <a:t>“taking away”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. </a:t>
            </a:r>
          </a:p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For </a:t>
            </a:r>
            <a:r>
              <a:rPr lang="en-US" i="1" dirty="0" smtClean="0">
                <a:solidFill>
                  <a:srgbClr val="0070C0"/>
                </a:solidFill>
                <a:latin typeface="+mn-lt"/>
              </a:rPr>
              <a:t>A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 – </a:t>
            </a:r>
            <a:r>
              <a:rPr lang="en-US" i="1" dirty="0" smtClean="0">
                <a:solidFill>
                  <a:srgbClr val="0070C0"/>
                </a:solidFill>
                <a:latin typeface="+mn-lt"/>
              </a:rPr>
              <a:t>B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, it means take away from </a:t>
            </a:r>
            <a:r>
              <a:rPr lang="en-US" i="1" dirty="0" smtClean="0">
                <a:solidFill>
                  <a:srgbClr val="0070C0"/>
                </a:solidFill>
                <a:latin typeface="+mn-lt"/>
              </a:rPr>
              <a:t>A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 anything that is also in </a:t>
            </a:r>
            <a:r>
              <a:rPr lang="en-US" i="1" dirty="0" smtClean="0">
                <a:solidFill>
                  <a:srgbClr val="0070C0"/>
                </a:solidFill>
                <a:latin typeface="+mn-lt"/>
              </a:rPr>
              <a:t>B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.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716704"/>
          </a:xfrm>
          <a:noFill/>
        </p:spPr>
        <p:txBody>
          <a:bodyPr/>
          <a:lstStyle/>
          <a:p>
            <a:r>
              <a:rPr lang="en-US" altLang="en-US" sz="3000" dirty="0" smtClean="0"/>
              <a:t>Ordered Pairs and Cartesian Product of Sets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55613" y="1461933"/>
            <a:ext cx="8353998" cy="1246495"/>
            <a:chOff x="455613" y="1461933"/>
            <a:chExt cx="7794384" cy="1246495"/>
          </a:xfrm>
        </p:grpSpPr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455613" y="1461933"/>
              <a:ext cx="7620000" cy="1246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 dirty="0">
                  <a:latin typeface="Times New Roman" panose="02020603050405020304" pitchFamily="18" charset="0"/>
                </a:rPr>
                <a:t>In the </a:t>
              </a:r>
              <a:r>
                <a:rPr lang="en-US" altLang="en-US" sz="2500" b="1" dirty="0">
                  <a:latin typeface="Times New Roman" panose="02020603050405020304" pitchFamily="18" charset="0"/>
                </a:rPr>
                <a:t>ordered pair</a:t>
              </a:r>
              <a:r>
                <a:rPr lang="en-US" altLang="en-US" sz="2500" dirty="0">
                  <a:latin typeface="Times New Roman" panose="02020603050405020304" pitchFamily="18" charset="0"/>
                </a:rPr>
                <a:t> (</a:t>
              </a:r>
              <a:r>
                <a:rPr lang="en-US" altLang="en-US" sz="25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2500" dirty="0">
                  <a:latin typeface="Times New Roman" panose="02020603050405020304" pitchFamily="18" charset="0"/>
                </a:rPr>
                <a:t>, </a:t>
              </a:r>
              <a:r>
                <a:rPr lang="en-US" altLang="en-US" sz="2500" i="1" dirty="0">
                  <a:latin typeface="Times New Roman" panose="02020603050405020304" pitchFamily="18" charset="0"/>
                </a:rPr>
                <a:t>b</a:t>
              </a:r>
              <a:r>
                <a:rPr lang="en-US" altLang="en-US" sz="2500" dirty="0">
                  <a:latin typeface="Times New Roman" panose="02020603050405020304" pitchFamily="18" charset="0"/>
                </a:rPr>
                <a:t>), </a:t>
              </a:r>
              <a:r>
                <a:rPr lang="en-US" altLang="en-US" sz="25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2500" dirty="0">
                  <a:latin typeface="Times New Roman" panose="02020603050405020304" pitchFamily="18" charset="0"/>
                </a:rPr>
                <a:t> is called the </a:t>
              </a:r>
              <a:r>
                <a:rPr lang="en-US" altLang="en-US" sz="2500" b="1" dirty="0">
                  <a:latin typeface="Times New Roman" panose="02020603050405020304" pitchFamily="18" charset="0"/>
                </a:rPr>
                <a:t>first component</a:t>
              </a:r>
              <a:r>
                <a:rPr lang="en-US" altLang="en-US" sz="2500" dirty="0">
                  <a:latin typeface="Times New Roman" panose="02020603050405020304" pitchFamily="18" charset="0"/>
                </a:rPr>
                <a:t> and </a:t>
              </a:r>
              <a:r>
                <a:rPr lang="en-US" altLang="en-US" sz="2500" i="1" dirty="0">
                  <a:latin typeface="Times New Roman" panose="02020603050405020304" pitchFamily="18" charset="0"/>
                </a:rPr>
                <a:t>b</a:t>
              </a:r>
              <a:r>
                <a:rPr lang="en-US" altLang="en-US" sz="2500" dirty="0">
                  <a:latin typeface="Times New Roman" panose="02020603050405020304" pitchFamily="18" charset="0"/>
                </a:rPr>
                <a:t> is called the </a:t>
              </a:r>
              <a:r>
                <a:rPr lang="en-US" altLang="en-US" sz="2500" b="1" dirty="0">
                  <a:latin typeface="Times New Roman" panose="02020603050405020304" pitchFamily="18" charset="0"/>
                </a:rPr>
                <a:t>second component</a:t>
              </a:r>
              <a:r>
                <a:rPr lang="en-US" altLang="en-US" sz="2500" dirty="0">
                  <a:latin typeface="Times New Roman" panose="02020603050405020304" pitchFamily="18" charset="0"/>
                </a:rPr>
                <a:t>. In general </a:t>
              </a:r>
            </a:p>
          </p:txBody>
        </p:sp>
        <p:graphicFrame>
          <p:nvGraphicFramePr>
            <p:cNvPr id="1843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2594470"/>
                </p:ext>
              </p:extLst>
            </p:nvPr>
          </p:nvGraphicFramePr>
          <p:xfrm>
            <a:off x="6075122" y="1828800"/>
            <a:ext cx="2174875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4" name="Equation" r:id="rId5" imgW="863225" imgH="203112" progId="Equation.DSMT4">
                    <p:embed/>
                  </p:oleObj>
                </mc:Choice>
                <mc:Fallback>
                  <p:oleObj name="Equation" r:id="rId5" imgW="863225" imgH="203112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5122" y="1828800"/>
                          <a:ext cx="2174875" cy="512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97428" y="2428370"/>
            <a:ext cx="894657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00" dirty="0">
                <a:latin typeface="Times New Roman" panose="02020603050405020304" pitchFamily="18" charset="0"/>
              </a:rPr>
              <a:t>Two ordered pairs are </a:t>
            </a:r>
            <a:r>
              <a:rPr lang="en-US" altLang="en-US" sz="2500" b="1" dirty="0">
                <a:latin typeface="Times New Roman" panose="02020603050405020304" pitchFamily="18" charset="0"/>
              </a:rPr>
              <a:t>equal</a:t>
            </a:r>
            <a:r>
              <a:rPr lang="en-US" altLang="en-US" sz="2500" dirty="0">
                <a:latin typeface="Times New Roman" panose="02020603050405020304" pitchFamily="18" charset="0"/>
              </a:rPr>
              <a:t> provided that their first components are equal and their second components are equal.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84514" y="4299323"/>
            <a:ext cx="7772400" cy="1601787"/>
            <a:chOff x="455613" y="1598613"/>
            <a:chExt cx="7772400" cy="1601787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55613" y="1598613"/>
              <a:ext cx="7772400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dirty="0">
                  <a:latin typeface="Times New Roman" panose="02020603050405020304" pitchFamily="18" charset="0"/>
                </a:rPr>
                <a:t>The </a:t>
              </a:r>
              <a:r>
                <a:rPr lang="en-US" altLang="en-US" sz="3200" b="1" dirty="0">
                  <a:latin typeface="Times New Roman" panose="02020603050405020304" pitchFamily="18" charset="0"/>
                </a:rPr>
                <a:t>Cartesian product</a:t>
              </a:r>
              <a:r>
                <a:rPr lang="en-US" altLang="en-US" sz="3200" dirty="0">
                  <a:latin typeface="Times New Roman" panose="02020603050405020304" pitchFamily="18" charset="0"/>
                </a:rPr>
                <a:t> of sets </a:t>
              </a:r>
              <a:r>
                <a:rPr lang="en-US" altLang="en-US" sz="3200" i="1" dirty="0">
                  <a:latin typeface="Times New Roman" panose="02020603050405020304" pitchFamily="18" charset="0"/>
                </a:rPr>
                <a:t>A </a:t>
              </a:r>
              <a:r>
                <a:rPr lang="en-US" altLang="en-US" sz="3200" dirty="0">
                  <a:latin typeface="Times New Roman" panose="02020603050405020304" pitchFamily="18" charset="0"/>
                </a:rPr>
                <a:t>and </a:t>
              </a:r>
              <a:r>
                <a:rPr lang="en-US" altLang="en-US" sz="3200" i="1" dirty="0">
                  <a:latin typeface="Times New Roman" panose="02020603050405020304" pitchFamily="18" charset="0"/>
                </a:rPr>
                <a:t>B</a:t>
              </a:r>
              <a:r>
                <a:rPr lang="en-US" altLang="en-US" sz="3200" dirty="0">
                  <a:latin typeface="Times New Roman" panose="02020603050405020304" pitchFamily="18" charset="0"/>
                </a:rPr>
                <a:t>, written</a:t>
              </a:r>
              <a:r>
                <a:rPr lang="en-US" altLang="en-US" sz="3200" i="1" dirty="0">
                  <a:latin typeface="Times New Roman" panose="02020603050405020304" pitchFamily="18" charset="0"/>
                </a:rPr>
                <a:t> </a:t>
              </a:r>
              <a:r>
                <a:rPr lang="en-US" altLang="en-US" sz="3200" dirty="0">
                  <a:latin typeface="Times New Roman" panose="02020603050405020304" pitchFamily="18" charset="0"/>
                </a:rPr>
                <a:t>          </a:t>
              </a:r>
              <a:r>
                <a:rPr lang="en-US" altLang="en-US" sz="32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(read as “</a:t>
              </a:r>
              <a:r>
                <a:rPr lang="en-US" altLang="en-US" sz="3200" i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A </a:t>
              </a:r>
              <a:r>
                <a:rPr lang="en-US" altLang="en-US" sz="32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cross </a:t>
              </a:r>
              <a:r>
                <a:rPr lang="en-US" altLang="en-US" sz="3200" i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en-US" sz="32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”)</a:t>
              </a:r>
              <a:r>
                <a:rPr lang="en-US" altLang="en-US" sz="3200" dirty="0" smtClean="0">
                  <a:latin typeface="Times New Roman" panose="02020603050405020304" pitchFamily="18" charset="0"/>
                </a:rPr>
                <a:t> is</a:t>
              </a:r>
              <a:r>
                <a:rPr lang="en-US" altLang="en-US" sz="3200" dirty="0">
                  <a:latin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1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6284811"/>
                </p:ext>
              </p:extLst>
            </p:nvPr>
          </p:nvGraphicFramePr>
          <p:xfrm>
            <a:off x="914400" y="2689225"/>
            <a:ext cx="5078413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5" name="Equation" r:id="rId7" imgW="2032000" imgH="203200" progId="Equation.DSMT4">
                    <p:embed/>
                  </p:oleObj>
                </mc:Choice>
                <mc:Fallback>
                  <p:oleObj name="Equation" r:id="rId7" imgW="20320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2689225"/>
                          <a:ext cx="5078413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4283743"/>
                </p:ext>
              </p:extLst>
            </p:nvPr>
          </p:nvGraphicFramePr>
          <p:xfrm>
            <a:off x="1770063" y="2179638"/>
            <a:ext cx="1014412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6" name="Equation" r:id="rId9" imgW="406048" imgH="203024" progId="Equation.DSMT4">
                    <p:embed/>
                  </p:oleObj>
                </mc:Choice>
                <mc:Fallback>
                  <p:oleObj name="Equation" r:id="rId9" imgW="406048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063" y="2179638"/>
                          <a:ext cx="1014412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Example: Finding Cartesian Products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8229600" cy="462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tabLst>
                <a:tab pos="344488" algn="l"/>
              </a:tabLst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tabLst>
                <a:tab pos="344488" algn="l"/>
              </a:tabLst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tabLst>
                <a:tab pos="344488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tabLst>
                <a:tab pos="34448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tabLst>
                <a:tab pos="34448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Let</a:t>
            </a:r>
            <a:r>
              <a:rPr lang="en-US" altLang="en-US" i="1" dirty="0"/>
              <a:t> A </a:t>
            </a:r>
            <a:r>
              <a:rPr lang="en-US" altLang="en-US" dirty="0"/>
              <a:t>= {a, b},  </a:t>
            </a:r>
            <a:r>
              <a:rPr lang="en-US" altLang="en-US" i="1" dirty="0"/>
              <a:t>B = </a:t>
            </a:r>
            <a:r>
              <a:rPr lang="en-US" altLang="en-US" dirty="0"/>
              <a:t>{1, 2, 3}. </a:t>
            </a:r>
          </a:p>
          <a:p>
            <a:r>
              <a:rPr lang="en-US" altLang="en-US" dirty="0"/>
              <a:t>Find each set.</a:t>
            </a:r>
          </a:p>
          <a:p>
            <a:r>
              <a:rPr lang="en-US" altLang="en-US" dirty="0"/>
              <a:t>	a)</a:t>
            </a:r>
          </a:p>
          <a:p>
            <a:r>
              <a:rPr lang="en-US" altLang="en-US" dirty="0"/>
              <a:t>	b)</a:t>
            </a:r>
          </a:p>
          <a:p>
            <a:pPr>
              <a:spcBef>
                <a:spcPct val="50000"/>
              </a:spcBef>
            </a:pPr>
            <a:r>
              <a:rPr lang="en-US" altLang="en-US" sz="3400" dirty="0">
                <a:solidFill>
                  <a:srgbClr val="BC2C3A"/>
                </a:solidFill>
              </a:rPr>
              <a:t>Solution</a:t>
            </a:r>
          </a:p>
          <a:p>
            <a:r>
              <a:rPr lang="en-US" altLang="en-US" dirty="0"/>
              <a:t>	a)  {(a, 1), (a, 2), (a, 3), (b, 1), (b, 2), (b, 3)}</a:t>
            </a:r>
          </a:p>
          <a:p>
            <a:r>
              <a:rPr lang="en-US" altLang="en-US" dirty="0"/>
              <a:t>	b)  {(1, 1), (1, 2), (1, 3), (2, 1), (2, 2), (2, 3), </a:t>
            </a:r>
          </a:p>
          <a:p>
            <a:r>
              <a:rPr lang="en-US" altLang="en-US" dirty="0"/>
              <a:t>	      (3, 1), (3, 2), (3, 3)}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431925" y="3316288"/>
          <a:ext cx="9239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5" imgW="368140" imgH="165028" progId="Equation.DSMT4">
                  <p:embed/>
                </p:oleObj>
              </mc:Choice>
              <mc:Fallback>
                <p:oleObj name="Equation" r:id="rId5" imgW="368140" imgH="16502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3316288"/>
                        <a:ext cx="9239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420813" y="2771775"/>
          <a:ext cx="9239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7" imgW="368140" imgH="165028" progId="Equation.DSMT4">
                  <p:embed/>
                </p:oleObj>
              </mc:Choice>
              <mc:Fallback>
                <p:oleObj name="Equation" r:id="rId7" imgW="368140" imgH="16502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2771775"/>
                        <a:ext cx="9239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56113" y="2168862"/>
            <a:ext cx="2599123" cy="203132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+mn-lt"/>
              </a:rPr>
              <a:t>Cartesian Product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 (ordered pair) involves </a:t>
            </a:r>
            <a:r>
              <a:rPr lang="en-US" u="sng" dirty="0" smtClean="0">
                <a:solidFill>
                  <a:srgbClr val="0070C0"/>
                </a:solidFill>
                <a:latin typeface="+mn-lt"/>
              </a:rPr>
              <a:t>“pairing up”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. </a:t>
            </a:r>
          </a:p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For </a:t>
            </a:r>
            <a:r>
              <a:rPr lang="en-US" i="1" dirty="0" smtClean="0">
                <a:solidFill>
                  <a:srgbClr val="0070C0"/>
                </a:solidFill>
                <a:latin typeface="+mn-lt"/>
              </a:rPr>
              <a:t>A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 × </a:t>
            </a:r>
            <a:r>
              <a:rPr lang="en-US" i="1" dirty="0" smtClean="0">
                <a:solidFill>
                  <a:srgbClr val="0070C0"/>
                </a:solidFill>
                <a:latin typeface="+mn-lt"/>
              </a:rPr>
              <a:t>B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, pair up each element of </a:t>
            </a:r>
            <a:r>
              <a:rPr lang="en-US" i="1" dirty="0" smtClean="0">
                <a:solidFill>
                  <a:srgbClr val="0070C0"/>
                </a:solidFill>
                <a:latin typeface="+mn-lt"/>
              </a:rPr>
              <a:t>A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, one at a time, with each element of </a:t>
            </a:r>
            <a:r>
              <a:rPr lang="en-US" i="1" dirty="0" smtClean="0">
                <a:solidFill>
                  <a:srgbClr val="0070C0"/>
                </a:solidFill>
                <a:latin typeface="+mn-lt"/>
              </a:rPr>
              <a:t>B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, one at a time.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Venn Diagrams of Set Operations 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562600" y="1819275"/>
          <a:ext cx="9826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name="Equation" r:id="rId3" imgW="393529" imgH="190417" progId="Equation.DSMT4">
                  <p:embed/>
                </p:oleObj>
              </mc:Choice>
              <mc:Fallback>
                <p:oleObj name="Equation" r:id="rId3" imgW="393529" imgH="19041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819275"/>
                        <a:ext cx="9826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990725" y="1819275"/>
          <a:ext cx="9826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2" name="Equation" r:id="rId5" imgW="393529" imgH="190417" progId="Equation.DSMT4">
                  <p:embed/>
                </p:oleObj>
              </mc:Choice>
              <mc:Fallback>
                <p:oleObj name="Equation" r:id="rId5" imgW="393529" imgH="19041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1819275"/>
                        <a:ext cx="9826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5610225" y="4086225"/>
          <a:ext cx="952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3" name="Equation" r:id="rId7" imgW="380835" imgH="165028" progId="Equation.DSMT4">
                  <p:embed/>
                </p:oleObj>
              </mc:Choice>
              <mc:Fallback>
                <p:oleObj name="Equation" r:id="rId7" imgW="380835" imgH="16502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4086225"/>
                        <a:ext cx="9525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257425" y="4086225"/>
          <a:ext cx="4429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" name="Equation" r:id="rId9" imgW="177492" imgH="164814" progId="Equation.DSMT4">
                  <p:embed/>
                </p:oleObj>
              </mc:Choice>
              <mc:Fallback>
                <p:oleObj name="Equation" r:id="rId9" imgW="177492" imgH="16481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4086225"/>
                        <a:ext cx="4429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9" name="Group 26"/>
          <p:cNvGrpSpPr>
            <a:grpSpLocks/>
          </p:cNvGrpSpPr>
          <p:nvPr/>
        </p:nvGrpSpPr>
        <p:grpSpPr bwMode="auto">
          <a:xfrm>
            <a:off x="1219200" y="2333625"/>
            <a:ext cx="2514600" cy="1550988"/>
            <a:chOff x="768" y="1470"/>
            <a:chExt cx="1584" cy="977"/>
          </a:xfrm>
        </p:grpSpPr>
        <p:graphicFrame>
          <p:nvGraphicFramePr>
            <p:cNvPr id="23577" name="Object 10"/>
            <p:cNvGraphicFramePr>
              <a:graphicFrameLocks noChangeAspect="1"/>
            </p:cNvGraphicFramePr>
            <p:nvPr/>
          </p:nvGraphicFramePr>
          <p:xfrm>
            <a:off x="768" y="1470"/>
            <a:ext cx="1584" cy="9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5" name="Bitmap Image" r:id="rId11" imgW="1914286" imgH="1181265" progId="Paint.Picture">
                    <p:embed/>
                  </p:oleObj>
                </mc:Choice>
                <mc:Fallback>
                  <p:oleObj name="Bitmap Image" r:id="rId11" imgW="1914286" imgH="1181265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470"/>
                          <a:ext cx="1584" cy="9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8" name="Text Box 11"/>
            <p:cNvSpPr txBox="1">
              <a:spLocks noChangeArrowheads="1"/>
            </p:cNvSpPr>
            <p:nvPr/>
          </p:nvSpPr>
          <p:spPr bwMode="auto">
            <a:xfrm>
              <a:off x="1104" y="171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579" name="Text Box 12"/>
            <p:cNvSpPr txBox="1">
              <a:spLocks noChangeArrowheads="1"/>
            </p:cNvSpPr>
            <p:nvPr/>
          </p:nvSpPr>
          <p:spPr bwMode="auto">
            <a:xfrm>
              <a:off x="1680" y="175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3580" name="Text Box 13"/>
            <p:cNvSpPr txBox="1">
              <a:spLocks noChangeArrowheads="1"/>
            </p:cNvSpPr>
            <p:nvPr/>
          </p:nvSpPr>
          <p:spPr bwMode="auto">
            <a:xfrm>
              <a:off x="816" y="209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U</a:t>
              </a:r>
            </a:p>
          </p:txBody>
        </p:sp>
      </p:grpSp>
      <p:grpSp>
        <p:nvGrpSpPr>
          <p:cNvPr id="23560" name="Group 27"/>
          <p:cNvGrpSpPr>
            <a:grpSpLocks/>
          </p:cNvGrpSpPr>
          <p:nvPr/>
        </p:nvGrpSpPr>
        <p:grpSpPr bwMode="auto">
          <a:xfrm>
            <a:off x="4876800" y="2371725"/>
            <a:ext cx="2362200" cy="1447800"/>
            <a:chOff x="3072" y="1470"/>
            <a:chExt cx="1488" cy="912"/>
          </a:xfrm>
        </p:grpSpPr>
        <p:sp>
          <p:nvSpPr>
            <p:cNvPr id="23571" name="Rectangle 7"/>
            <p:cNvSpPr>
              <a:spLocks noChangeArrowheads="1"/>
            </p:cNvSpPr>
            <p:nvPr/>
          </p:nvSpPr>
          <p:spPr bwMode="auto">
            <a:xfrm>
              <a:off x="3072" y="1470"/>
              <a:ext cx="1488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2" name="Oval 8"/>
            <p:cNvSpPr>
              <a:spLocks noChangeArrowheads="1"/>
            </p:cNvSpPr>
            <p:nvPr/>
          </p:nvSpPr>
          <p:spPr bwMode="auto">
            <a:xfrm>
              <a:off x="3264" y="1614"/>
              <a:ext cx="617" cy="610"/>
            </a:xfrm>
            <a:prstGeom prst="ellipse">
              <a:avLst/>
            </a:prstGeom>
            <a:solidFill>
              <a:srgbClr val="8F8E7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3" name="Oval 9"/>
            <p:cNvSpPr>
              <a:spLocks noChangeArrowheads="1"/>
            </p:cNvSpPr>
            <p:nvPr/>
          </p:nvSpPr>
          <p:spPr bwMode="auto">
            <a:xfrm>
              <a:off x="3689" y="1670"/>
              <a:ext cx="514" cy="509"/>
            </a:xfrm>
            <a:prstGeom prst="ellipse">
              <a:avLst/>
            </a:prstGeom>
            <a:solidFill>
              <a:srgbClr val="8F8E7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4" name="Text Box 14"/>
            <p:cNvSpPr txBox="1">
              <a:spLocks noChangeArrowheads="1"/>
            </p:cNvSpPr>
            <p:nvPr/>
          </p:nvSpPr>
          <p:spPr bwMode="auto">
            <a:xfrm>
              <a:off x="3360" y="175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575" name="Text Box 15"/>
            <p:cNvSpPr txBox="1">
              <a:spLocks noChangeArrowheads="1"/>
            </p:cNvSpPr>
            <p:nvPr/>
          </p:nvSpPr>
          <p:spPr bwMode="auto">
            <a:xfrm>
              <a:off x="3888" y="175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3576" name="Text Box 16"/>
            <p:cNvSpPr txBox="1">
              <a:spLocks noChangeArrowheads="1"/>
            </p:cNvSpPr>
            <p:nvPr/>
          </p:nvSpPr>
          <p:spPr bwMode="auto">
            <a:xfrm>
              <a:off x="3072" y="204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U</a:t>
              </a:r>
            </a:p>
          </p:txBody>
        </p:sp>
      </p:grpSp>
      <p:sp>
        <p:nvSpPr>
          <p:cNvPr id="23561" name="Rectangle 17"/>
          <p:cNvSpPr>
            <a:spLocks noChangeArrowheads="1"/>
          </p:cNvSpPr>
          <p:nvPr/>
        </p:nvSpPr>
        <p:spPr bwMode="auto">
          <a:xfrm>
            <a:off x="1295400" y="4619625"/>
            <a:ext cx="2362200" cy="14478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62" name="Oval 18"/>
          <p:cNvSpPr>
            <a:spLocks noChangeArrowheads="1"/>
          </p:cNvSpPr>
          <p:nvPr/>
        </p:nvSpPr>
        <p:spPr bwMode="auto">
          <a:xfrm>
            <a:off x="1905000" y="4848225"/>
            <a:ext cx="1044575" cy="10223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63" name="Text Box 19"/>
          <p:cNvSpPr txBox="1">
            <a:spLocks noChangeArrowheads="1"/>
          </p:cNvSpPr>
          <p:nvPr/>
        </p:nvSpPr>
        <p:spPr bwMode="auto">
          <a:xfrm>
            <a:off x="2209800" y="5000625"/>
            <a:ext cx="650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3564" name="Text Box 20"/>
          <p:cNvSpPr txBox="1">
            <a:spLocks noChangeArrowheads="1"/>
          </p:cNvSpPr>
          <p:nvPr/>
        </p:nvSpPr>
        <p:spPr bwMode="auto">
          <a:xfrm>
            <a:off x="1371600" y="5457825"/>
            <a:ext cx="650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i="1">
                <a:latin typeface="Times New Roman" panose="02020603050405020304" pitchFamily="18" charset="0"/>
              </a:rPr>
              <a:t>U</a:t>
            </a:r>
          </a:p>
        </p:txBody>
      </p:sp>
      <p:graphicFrame>
        <p:nvGraphicFramePr>
          <p:cNvPr id="23565" name="Object 21"/>
          <p:cNvGraphicFramePr>
            <a:graphicFrameLocks noChangeAspect="1"/>
          </p:cNvGraphicFramePr>
          <p:nvPr/>
        </p:nvGraphicFramePr>
        <p:xfrm>
          <a:off x="3048000" y="4695825"/>
          <a:ext cx="4953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" name="Equation" r:id="rId13" imgW="177492" imgH="164814" progId="Equation.DSMT4">
                  <p:embed/>
                </p:oleObj>
              </mc:Choice>
              <mc:Fallback>
                <p:oleObj name="Equation" r:id="rId13" imgW="177492" imgH="164814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95825"/>
                        <a:ext cx="4953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6" name="Group 28"/>
          <p:cNvGrpSpPr>
            <a:grpSpLocks/>
          </p:cNvGrpSpPr>
          <p:nvPr/>
        </p:nvGrpSpPr>
        <p:grpSpPr bwMode="auto">
          <a:xfrm>
            <a:off x="4810125" y="4562475"/>
            <a:ext cx="2514600" cy="1557338"/>
            <a:chOff x="3024" y="2850"/>
            <a:chExt cx="1584" cy="981"/>
          </a:xfrm>
        </p:grpSpPr>
        <p:graphicFrame>
          <p:nvGraphicFramePr>
            <p:cNvPr id="23567" name="Object 22"/>
            <p:cNvGraphicFramePr>
              <a:graphicFrameLocks noChangeAspect="1"/>
            </p:cNvGraphicFramePr>
            <p:nvPr/>
          </p:nvGraphicFramePr>
          <p:xfrm>
            <a:off x="3024" y="2850"/>
            <a:ext cx="1584" cy="9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7" name="Bitmap Image" r:id="rId14" imgW="1924319" imgH="1190476" progId="Paint.Picture">
                    <p:embed/>
                  </p:oleObj>
                </mc:Choice>
                <mc:Fallback>
                  <p:oleObj name="Bitmap Image" r:id="rId14" imgW="1924319" imgH="1190476" progId="Paint.Picture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850"/>
                          <a:ext cx="1584" cy="9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8" name="Text Box 23"/>
            <p:cNvSpPr txBox="1">
              <a:spLocks noChangeArrowheads="1"/>
            </p:cNvSpPr>
            <p:nvPr/>
          </p:nvSpPr>
          <p:spPr bwMode="auto">
            <a:xfrm>
              <a:off x="3408" y="319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569" name="Text Box 24"/>
            <p:cNvSpPr txBox="1">
              <a:spLocks noChangeArrowheads="1"/>
            </p:cNvSpPr>
            <p:nvPr/>
          </p:nvSpPr>
          <p:spPr bwMode="auto">
            <a:xfrm>
              <a:off x="3936" y="319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3570" name="Text Box 25"/>
            <p:cNvSpPr txBox="1">
              <a:spLocks noChangeArrowheads="1"/>
            </p:cNvSpPr>
            <p:nvPr/>
          </p:nvSpPr>
          <p:spPr bwMode="auto">
            <a:xfrm>
              <a:off x="3072" y="350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U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25495" y="2170632"/>
            <a:ext cx="2811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Shade only in the OVERLAP of </a:t>
            </a:r>
            <a:r>
              <a:rPr lang="en-US" sz="1200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 and </a:t>
            </a:r>
            <a:r>
              <a:rPr lang="en-US" sz="1200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.</a:t>
            </a:r>
            <a:endParaRPr lang="en-US" sz="1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36919" y="2151876"/>
            <a:ext cx="2521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Shade everything in ALL of </a:t>
            </a:r>
            <a:r>
              <a:rPr lang="en-US" sz="1200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 and </a:t>
            </a:r>
            <a:r>
              <a:rPr lang="en-US" sz="1200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.</a:t>
            </a:r>
            <a:endParaRPr lang="en-US" sz="1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95400" y="4390238"/>
            <a:ext cx="2367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Shade all that is NOT in </a:t>
            </a:r>
            <a:r>
              <a:rPr lang="en-US" sz="1200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.</a:t>
            </a:r>
            <a:endParaRPr lang="en-US" sz="1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71589" y="4383189"/>
            <a:ext cx="327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Take away from (shaded) </a:t>
            </a:r>
            <a:r>
              <a:rPr lang="en-US" sz="1200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 anything also in </a:t>
            </a:r>
            <a:r>
              <a:rPr lang="en-US" sz="1200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.</a:t>
            </a:r>
            <a:endParaRPr lang="en-US" sz="12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Example: Shading Venn Diagrams to Represent Sets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82296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0" dirty="0">
                <a:latin typeface="Times New Roman" panose="02020603050405020304" pitchFamily="18" charset="0"/>
              </a:rPr>
              <a:t>Draw a Venn Diagram to represent the set </a:t>
            </a:r>
          </a:p>
          <a:p>
            <a:endParaRPr lang="en-US" altLang="en-US" sz="3000" dirty="0">
              <a:latin typeface="Times New Roman" panose="02020603050405020304" pitchFamily="18" charset="0"/>
            </a:endParaRPr>
          </a:p>
          <a:p>
            <a:endParaRPr lang="en-US" altLang="en-US" sz="3600" dirty="0">
              <a:solidFill>
                <a:srgbClr val="BC2C3A"/>
              </a:solidFill>
              <a:latin typeface="Times New Roman" panose="02020603050405020304" pitchFamily="18" charset="0"/>
            </a:endParaRPr>
          </a:p>
          <a:p>
            <a:r>
              <a:rPr lang="en-US" altLang="en-US" sz="3400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7016750" y="1670050"/>
          <a:ext cx="1143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5" imgW="457200" imgH="190500" progId="Equation.DSMT4">
                  <p:embed/>
                </p:oleObj>
              </mc:Choice>
              <mc:Fallback>
                <p:oleObj name="Equation" r:id="rId5" imgW="457200" imgH="190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1670050"/>
                        <a:ext cx="1143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8" name="Group 10"/>
          <p:cNvGrpSpPr>
            <a:grpSpLocks/>
          </p:cNvGrpSpPr>
          <p:nvPr/>
        </p:nvGrpSpPr>
        <p:grpSpPr bwMode="auto">
          <a:xfrm>
            <a:off x="914400" y="3848100"/>
            <a:ext cx="3352800" cy="2119313"/>
            <a:chOff x="624" y="2496"/>
            <a:chExt cx="2112" cy="1335"/>
          </a:xfrm>
        </p:grpSpPr>
        <p:graphicFrame>
          <p:nvGraphicFramePr>
            <p:cNvPr id="24583" name="Object 6"/>
            <p:cNvGraphicFramePr>
              <a:graphicFrameLocks noChangeAspect="1"/>
            </p:cNvGraphicFramePr>
            <p:nvPr/>
          </p:nvGraphicFramePr>
          <p:xfrm>
            <a:off x="624" y="2496"/>
            <a:ext cx="2112" cy="1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9" name="Bitmap Image" r:id="rId7" imgW="2742857" imgH="1733333" progId="Paint.Picture">
                    <p:embed/>
                  </p:oleObj>
                </mc:Choice>
                <mc:Fallback>
                  <p:oleObj name="Bitmap Image" r:id="rId7" imgW="2742857" imgH="1733333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496"/>
                          <a:ext cx="2112" cy="1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1056" y="2928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2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1824" y="2928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2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672" y="3408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200" i="1">
                  <a:latin typeface="Times New Roman" panose="02020603050405020304" pitchFamily="18" charset="0"/>
                </a:rPr>
                <a:t>U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12037" y="2146300"/>
            <a:ext cx="2862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Shade not in 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but also in 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B.</a:t>
            </a:r>
          </a:p>
          <a:p>
            <a:endParaRPr lang="en-US" dirty="0">
              <a:solidFill>
                <a:srgbClr val="FF0000"/>
              </a:solidFill>
              <a:latin typeface="+mn-lt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Try reversing it: 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∩ 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A’</a:t>
            </a:r>
          </a:p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means start with 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, while at the same time, leave out anything from 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.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535</Words>
  <Application>Microsoft Office PowerPoint</Application>
  <PresentationFormat>On-screen Show (4:3)</PresentationFormat>
  <Paragraphs>99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Default Design</vt:lpstr>
      <vt:lpstr>Custom Design</vt:lpstr>
      <vt:lpstr>Equation</vt:lpstr>
      <vt:lpstr>Bitmap Image</vt:lpstr>
      <vt:lpstr>Chapter  2</vt:lpstr>
      <vt:lpstr>Set Operations</vt:lpstr>
      <vt:lpstr>Intersection of Sets</vt:lpstr>
      <vt:lpstr>Union of Sets</vt:lpstr>
      <vt:lpstr>Difference of Sets</vt:lpstr>
      <vt:lpstr>Ordered Pairs and Cartesian Product of Sets</vt:lpstr>
      <vt:lpstr>Example: Finding Cartesian Products</vt:lpstr>
      <vt:lpstr>Venn Diagrams of Set Operations </vt:lpstr>
      <vt:lpstr>Example: Shading Venn Diagrams to Represent Sets</vt:lpstr>
      <vt:lpstr>Example: Shading Venn Diagrams to Represent Sets</vt:lpstr>
      <vt:lpstr>De Morgan’s Laws       ** NOTECARD !! **</vt:lpstr>
    </vt:vector>
  </TitlesOfParts>
  <Company>Pearson Education,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subject>Chapter 2</dc:subject>
  <dc:creator>Miller</dc:creator>
  <cp:lastModifiedBy>Pamela D. Elliott</cp:lastModifiedBy>
  <cp:revision>78</cp:revision>
  <dcterms:created xsi:type="dcterms:W3CDTF">2011-05-10T13:51:27Z</dcterms:created>
  <dcterms:modified xsi:type="dcterms:W3CDTF">2015-08-31T22:25:49Z</dcterms:modified>
</cp:coreProperties>
</file>