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4"/>
  </p:notesMasterIdLst>
  <p:handoutMasterIdLst>
    <p:handoutMasterId r:id="rId15"/>
  </p:handoutMasterIdLst>
  <p:sldIdLst>
    <p:sldId id="256" r:id="rId3"/>
    <p:sldId id="326" r:id="rId4"/>
    <p:sldId id="327" r:id="rId5"/>
    <p:sldId id="329" r:id="rId6"/>
    <p:sldId id="330" r:id="rId7"/>
    <p:sldId id="340" r:id="rId8"/>
    <p:sldId id="335" r:id="rId9"/>
    <p:sldId id="336" r:id="rId10"/>
    <p:sldId id="337" r:id="rId11"/>
    <p:sldId id="333" r:id="rId12"/>
    <p:sldId id="33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C9D034B-33A6-485B-ACC2-10CCD4FFE212}" type="datetimeFigureOut">
              <a:rPr lang="en-US"/>
              <a:pPr>
                <a:defRPr/>
              </a:pPr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524FAA7-AA39-4FA3-A6A8-CAAFF6FBE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C20F4C-11FF-4B71-B40B-7E449153E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993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E7D4A93F-DDBB-4F7F-8CE7-4BE24D174572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75833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73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898D6C1-F81D-4D59-BBBB-82642D95D4A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DDEFF28D-6FA1-4D59-B9D9-26C2CF3119D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934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C572D53-8E01-4F30-B9F8-CC5CA4710B68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5F01505-E753-4DB0-8D92-41262CDDC7B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49781F6-5839-48D2-A41B-139885612E0D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/>
              <a:t>Chapter  3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171575"/>
            <a:ext cx="4552950" cy="14001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effectLst/>
              </a:rPr>
              <a:t>Introduction </a:t>
            </a:r>
            <a:r>
              <a:rPr lang="en-US" altLang="en-US" dirty="0">
                <a:solidFill>
                  <a:schemeClr val="accent2"/>
                </a:solidFill>
                <a:effectLst/>
              </a:rPr>
              <a:t>to Logic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21518" y="4721225"/>
            <a:ext cx="448627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3-1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595938"/>
            <a:ext cx="59293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Statements and Quantifiers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2355"/>
              </p:ext>
            </p:extLst>
          </p:nvPr>
        </p:nvGraphicFramePr>
        <p:xfrm>
          <a:off x="1281113" y="3102665"/>
          <a:ext cx="6705600" cy="2330450"/>
        </p:xfrm>
        <a:graphic>
          <a:graphicData uri="http://schemas.openxmlformats.org/drawingml/2006/table">
            <a:tbl>
              <a:tblPr/>
              <a:tblGrid>
                <a:gridCol w="2133600"/>
                <a:gridCol w="1524000"/>
                <a:gridCol w="3048000"/>
              </a:tblGrid>
              <a:tr h="8670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Connective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Type of Statement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Negation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438466"/>
              </p:ext>
            </p:extLst>
          </p:nvPr>
        </p:nvGraphicFramePr>
        <p:xfrm>
          <a:off x="4024313" y="5160065"/>
          <a:ext cx="3492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3" imgW="139639" imgH="101556" progId="Equation.DSMT4">
                  <p:embed/>
                </p:oleObj>
              </mc:Choice>
              <mc:Fallback>
                <p:oleObj name="Equation" r:id="rId3" imgW="139639" imgH="10155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5160065"/>
                        <a:ext cx="3492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3"/>
          <p:cNvSpPr txBox="1">
            <a:spLocks noChangeArrowheads="1"/>
          </p:cNvSpPr>
          <p:nvPr/>
        </p:nvSpPr>
        <p:spPr bwMode="auto">
          <a:xfrm>
            <a:off x="228600" y="1598613"/>
            <a:ext cx="87153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To simplify work with logic, we use symbols.  Statements are represented with letters, such as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</a:rPr>
              <a:t>q</a:t>
            </a:r>
            <a:r>
              <a:rPr lang="en-US" altLang="en-US" sz="2800" dirty="0">
                <a:latin typeface="Times New Roman" panose="02020603050405020304" pitchFamily="18" charset="0"/>
              </a:rPr>
              <a:t>, or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</a:rPr>
              <a:t>, while several symbols for connectives are shown below.</a:t>
            </a:r>
          </a:p>
        </p:txBody>
      </p:sp>
      <p:graphicFrame>
        <p:nvGraphicFramePr>
          <p:cNvPr id="19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347370"/>
              </p:ext>
            </p:extLst>
          </p:nvPr>
        </p:nvGraphicFramePr>
        <p:xfrm>
          <a:off x="4024313" y="4055165"/>
          <a:ext cx="3492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5" imgW="139518" imgH="126835" progId="Equation.DSMT4">
                  <p:embed/>
                </p:oleObj>
              </mc:Choice>
              <mc:Fallback>
                <p:oleObj name="Equation" r:id="rId5" imgW="139518" imgH="126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055165"/>
                        <a:ext cx="3492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63735"/>
              </p:ext>
            </p:extLst>
          </p:nvPr>
        </p:nvGraphicFramePr>
        <p:xfrm>
          <a:off x="4024313" y="4550465"/>
          <a:ext cx="3492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7" imgW="139518" imgH="126835" progId="Equation.DSMT4">
                  <p:embed/>
                </p:oleObj>
              </mc:Choice>
              <mc:Fallback>
                <p:oleObj name="Equation" r:id="rId7" imgW="139518" imgH="1268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550465"/>
                        <a:ext cx="3492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Symbols with Logic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Let </a:t>
            </a:r>
            <a:r>
              <a:rPr lang="en-US" altLang="en-US" sz="3000" i="1">
                <a:latin typeface="Times New Roman" panose="02020603050405020304" pitchFamily="18" charset="0"/>
              </a:rPr>
              <a:t>p </a:t>
            </a:r>
            <a:r>
              <a:rPr lang="en-US" altLang="en-US" sz="3000">
                <a:latin typeface="Times New Roman" panose="02020603050405020304" pitchFamily="18" charset="0"/>
              </a:rPr>
              <a:t>represent “It is raining,” and let </a:t>
            </a:r>
            <a:r>
              <a:rPr lang="en-US" altLang="en-US" sz="3000" i="1">
                <a:latin typeface="Times New Roman" panose="02020603050405020304" pitchFamily="18" charset="0"/>
              </a:rPr>
              <a:t>q</a:t>
            </a:r>
            <a:r>
              <a:rPr lang="en-US" altLang="en-US" sz="3000">
                <a:latin typeface="Times New Roman" panose="02020603050405020304" pitchFamily="18" charset="0"/>
              </a:rPr>
              <a:t> represent “It is March.” Write each symbolic statement in words.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952500" y="3114675"/>
          <a:ext cx="1930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774364" imgH="457002" progId="Equation.DSMT4">
                  <p:embed/>
                </p:oleObj>
              </mc:Choice>
              <mc:Fallback>
                <p:oleObj name="Equation" r:id="rId3" imgW="774364" imgH="4570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114675"/>
                        <a:ext cx="19304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5613" y="4495800"/>
            <a:ext cx="854551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00200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717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432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720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  <a:p>
            <a:pPr>
              <a:spcBef>
                <a:spcPct val="0"/>
              </a:spcBef>
            </a:pPr>
            <a:r>
              <a:rPr lang="en-US" altLang="en-US"/>
              <a:t>	a)</a:t>
            </a:r>
            <a:r>
              <a:rPr lang="en-US" altLang="en-US">
                <a:solidFill>
                  <a:srgbClr val="BC2C3A"/>
                </a:solidFill>
              </a:rPr>
              <a:t>  </a:t>
            </a:r>
            <a:r>
              <a:rPr lang="en-US" altLang="en-US"/>
              <a:t>It is raining or it is March.</a:t>
            </a:r>
          </a:p>
          <a:p>
            <a:pPr>
              <a:spcBef>
                <a:spcPct val="0"/>
              </a:spcBef>
            </a:pPr>
            <a:r>
              <a:rPr lang="en-US" altLang="en-US"/>
              <a:t>	b)  It is not the case that it is raining and it is  	March.</a:t>
            </a:r>
            <a:endParaRPr lang="en-US" altLang="en-US">
              <a:solidFill>
                <a:srgbClr val="BC2C3A"/>
              </a:solidFill>
            </a:endParaRP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Translating from Symbols </a:t>
            </a:r>
            <a:br>
              <a:rPr lang="en-US" altLang="en-US" smtClean="0"/>
            </a:br>
            <a:r>
              <a:rPr lang="en-US" altLang="en-US" smtClean="0"/>
              <a:t>to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5595" y="2455863"/>
            <a:ext cx="8688387" cy="28019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Distinguish between statements and </a:t>
            </a:r>
            <a:r>
              <a:rPr lang="en-US" altLang="en-US" dirty="0" err="1" smtClean="0"/>
              <a:t>nonstatements</a:t>
            </a:r>
            <a:r>
              <a:rPr lang="en-US" altLang="en-US" dirty="0" smtClean="0"/>
              <a:t>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Compose negations of statements</a:t>
            </a:r>
            <a:r>
              <a:rPr lang="en-US" altLang="en-US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Interpret </a:t>
            </a:r>
            <a:r>
              <a:rPr lang="en-US" altLang="en-US" dirty="0">
                <a:solidFill>
                  <a:srgbClr val="FF0000"/>
                </a:solidFill>
              </a:rPr>
              <a:t>statements with quantifiers and form their negations.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Translate </a:t>
            </a:r>
            <a:r>
              <a:rPr lang="en-US" altLang="en-US" dirty="0" smtClean="0">
                <a:solidFill>
                  <a:srgbClr val="FF0000"/>
                </a:solidFill>
              </a:rPr>
              <a:t>between words and symbols</a:t>
            </a:r>
            <a:r>
              <a:rPr lang="en-US" altLang="en-US" dirty="0" smtClean="0">
                <a:solidFill>
                  <a:srgbClr val="FF0000"/>
                </a:solidFill>
              </a:rPr>
              <a:t>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415338" cy="749300"/>
          </a:xfrm>
        </p:spPr>
        <p:txBody>
          <a:bodyPr/>
          <a:lstStyle/>
          <a:p>
            <a:r>
              <a:rPr lang="en-US" altLang="en-US" dirty="0" smtClean="0"/>
              <a:t>Objectives - Statements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Quantifiers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391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</a:t>
            </a:r>
            <a:r>
              <a:rPr lang="en-US" altLang="en-US" sz="3000" b="1">
                <a:latin typeface="Times New Roman" panose="02020603050405020304" pitchFamily="18" charset="0"/>
              </a:rPr>
              <a:t>statement</a:t>
            </a:r>
            <a:r>
              <a:rPr lang="en-US" altLang="en-US" sz="3000">
                <a:latin typeface="Times New Roman" panose="02020603050405020304" pitchFamily="18" charset="0"/>
              </a:rPr>
              <a:t> is defined as a declarative sentence that is either true or false, but not both simultaneously.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07979"/>
            <a:ext cx="8486775" cy="571500"/>
          </a:xfrm>
        </p:spPr>
        <p:txBody>
          <a:bodyPr/>
          <a:lstStyle/>
          <a:p>
            <a:r>
              <a:rPr lang="en-US" altLang="en-US" dirty="0" smtClean="0"/>
              <a:t>Statements and Compound Statements</a:t>
            </a:r>
            <a:endParaRPr lang="en-US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5613" y="3352801"/>
            <a:ext cx="7696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 </a:t>
            </a:r>
            <a:r>
              <a:rPr lang="en-US" altLang="en-US" sz="3000" b="1" dirty="0">
                <a:latin typeface="Times New Roman" panose="02020603050405020304" pitchFamily="18" charset="0"/>
              </a:rPr>
              <a:t>compound statement</a:t>
            </a:r>
            <a:r>
              <a:rPr lang="en-US" altLang="en-US" sz="3000" dirty="0">
                <a:latin typeface="Times New Roman" panose="02020603050405020304" pitchFamily="18" charset="0"/>
              </a:rPr>
              <a:t> may be formed by combining two or more statements. The statements making up the compound statement are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component statements</a:t>
            </a:r>
            <a:r>
              <a:rPr lang="en-US" altLang="en-US" sz="3000" dirty="0">
                <a:latin typeface="Times New Roman" panose="02020603050405020304" pitchFamily="18" charset="0"/>
              </a:rPr>
              <a:t>. Various </a:t>
            </a:r>
            <a:r>
              <a:rPr lang="en-US" altLang="en-US" sz="3000" b="1" dirty="0">
                <a:latin typeface="Times New Roman" panose="02020603050405020304" pitchFamily="18" charset="0"/>
              </a:rPr>
              <a:t>connectives</a:t>
            </a:r>
            <a:r>
              <a:rPr lang="en-US" altLang="en-US" sz="3000" dirty="0">
                <a:latin typeface="Times New Roman" panose="02020603050405020304" pitchFamily="18" charset="0"/>
              </a:rPr>
              <a:t>, such as </a:t>
            </a:r>
            <a:r>
              <a:rPr lang="en-US" altLang="en-US" sz="3000" i="1" dirty="0">
                <a:latin typeface="Times New Roman" panose="02020603050405020304" pitchFamily="18" charset="0"/>
              </a:rPr>
              <a:t>and</a:t>
            </a:r>
            <a:r>
              <a:rPr lang="en-US" altLang="en-US" sz="3000" dirty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>
                <a:latin typeface="Times New Roman" panose="02020603050405020304" pitchFamily="18" charset="0"/>
              </a:rPr>
              <a:t>or</a:t>
            </a:r>
            <a:r>
              <a:rPr lang="en-US" altLang="en-US" sz="3000" dirty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>
                <a:latin typeface="Times New Roman" panose="02020603050405020304" pitchFamily="18" charset="0"/>
              </a:rPr>
              <a:t>not</a:t>
            </a:r>
            <a:r>
              <a:rPr lang="en-US" altLang="en-US" sz="3000" dirty="0">
                <a:latin typeface="Times New Roman" panose="02020603050405020304" pitchFamily="18" charset="0"/>
              </a:rPr>
              <a:t>,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if…then</a:t>
            </a:r>
            <a:r>
              <a:rPr lang="en-US" altLang="en-US" sz="3000" dirty="0">
                <a:latin typeface="Times New Roman" panose="02020603050405020304" pitchFamily="18" charset="0"/>
              </a:rPr>
              <a:t>, can be used in forming compound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0838" y="1598613"/>
            <a:ext cx="8793162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Decide whether each statement is compound.</a:t>
            </a:r>
          </a:p>
          <a:p>
            <a:r>
              <a:rPr lang="en-US" altLang="en-US"/>
              <a:t>	a)  You can pay me now, or you can pay me later.</a:t>
            </a:r>
          </a:p>
          <a:p>
            <a:r>
              <a:rPr lang="en-US" altLang="en-US"/>
              <a:t>	b)  My pistol was made by Smith and Wesson. </a:t>
            </a:r>
          </a:p>
          <a:p>
            <a:endParaRPr lang="en-US" altLang="en-US"/>
          </a:p>
          <a:p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  <a:p>
            <a:r>
              <a:rPr lang="en-US" altLang="en-US"/>
              <a:t>	a)	The connective is </a:t>
            </a:r>
            <a:r>
              <a:rPr lang="en-US" altLang="en-US" i="1"/>
              <a:t>or</a:t>
            </a:r>
            <a:r>
              <a:rPr lang="en-US" altLang="en-US"/>
              <a:t>. The statement is compound.</a:t>
            </a:r>
          </a:p>
          <a:p>
            <a:r>
              <a:rPr lang="en-US" altLang="en-US"/>
              <a:t>	b)	This is not compound since </a:t>
            </a:r>
            <a:r>
              <a:rPr lang="en-US" altLang="en-US" i="1"/>
              <a:t>and</a:t>
            </a:r>
            <a:r>
              <a:rPr lang="en-US" altLang="en-US"/>
              <a:t> is part of a </a:t>
            </a:r>
            <a:br>
              <a:rPr lang="en-US" altLang="en-US"/>
            </a:br>
            <a:r>
              <a:rPr lang="en-US" altLang="en-US"/>
              <a:t>	manufacturer name and not a logical connective.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Deciding Whether a Statement is Compound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001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sentence “Max has a valuable card” is a statement;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negation</a:t>
            </a:r>
            <a:r>
              <a:rPr lang="en-US" altLang="en-US" sz="3000" dirty="0">
                <a:latin typeface="Times New Roman" panose="02020603050405020304" pitchFamily="18" charset="0"/>
              </a:rPr>
              <a:t> of this statement is “Max does not have a valuable card.” </a:t>
            </a: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negation of a true statement is false and the negation of a false statement is true.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Forming Negations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Form the negation of each statement.</a:t>
            </a:r>
          </a:p>
          <a:p>
            <a:r>
              <a:rPr lang="en-US" altLang="en-US" dirty="0" smtClean="0"/>
              <a:t>a. That city has a mayor. </a:t>
            </a:r>
          </a:p>
          <a:p>
            <a:r>
              <a:rPr lang="en-US" altLang="en-US" dirty="0" smtClean="0"/>
              <a:t>b. The moon is not a planet.</a:t>
            </a:r>
          </a:p>
          <a:p>
            <a:endParaRPr lang="en-US" altLang="en-US" sz="3200" dirty="0" smtClean="0">
              <a:solidFill>
                <a:srgbClr val="BC2C3A"/>
              </a:solidFill>
            </a:endParaRPr>
          </a:p>
          <a:p>
            <a:r>
              <a:rPr lang="en-US" altLang="en-US" sz="3200" dirty="0" smtClean="0">
                <a:solidFill>
                  <a:srgbClr val="BC2C3A"/>
                </a:solidFill>
              </a:rPr>
              <a:t>Solution</a:t>
            </a:r>
            <a:endParaRPr lang="en-US" altLang="en-US" sz="3200" dirty="0" smtClean="0">
              <a:solidFill>
                <a:srgbClr val="BC2C3A"/>
              </a:solidFill>
            </a:endParaRPr>
          </a:p>
          <a:p>
            <a:r>
              <a:rPr lang="en-US" altLang="en-US" dirty="0" smtClean="0"/>
              <a:t>a.  That city does not have a mayor.</a:t>
            </a:r>
          </a:p>
          <a:p>
            <a:r>
              <a:rPr lang="en-US" altLang="en-US" dirty="0" smtClean="0"/>
              <a:t>b</a:t>
            </a:r>
            <a:r>
              <a:rPr lang="en-US" altLang="en-US" dirty="0" smtClean="0"/>
              <a:t>.  The moon is a planet.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words </a:t>
            </a:r>
            <a:r>
              <a:rPr lang="en-US" altLang="en-US" sz="3000" i="1">
                <a:latin typeface="Times New Roman" panose="02020603050405020304" pitchFamily="18" charset="0"/>
              </a:rPr>
              <a:t>all</a:t>
            </a:r>
            <a:r>
              <a:rPr lang="en-US" altLang="en-US" sz="3000">
                <a:latin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</a:rPr>
              <a:t>each</a:t>
            </a:r>
            <a:r>
              <a:rPr lang="en-US" altLang="en-US" sz="3000">
                <a:latin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</a:rPr>
              <a:t>every</a:t>
            </a:r>
            <a:r>
              <a:rPr lang="en-US" altLang="en-US" sz="3000">
                <a:latin typeface="Times New Roman" panose="02020603050405020304" pitchFamily="18" charset="0"/>
              </a:rPr>
              <a:t>, and </a:t>
            </a:r>
            <a:r>
              <a:rPr lang="en-US" altLang="en-US" sz="3000" i="1">
                <a:latin typeface="Times New Roman" panose="02020603050405020304" pitchFamily="18" charset="0"/>
              </a:rPr>
              <a:t>no</a:t>
            </a:r>
            <a:r>
              <a:rPr lang="en-US" altLang="en-US" sz="3000">
                <a:latin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</a:rPr>
              <a:t>ne</a:t>
            </a:r>
            <a:r>
              <a:rPr lang="en-US" altLang="en-US" sz="3000">
                <a:latin typeface="Times New Roman" panose="02020603050405020304" pitchFamily="18" charset="0"/>
              </a:rPr>
              <a:t>) are called </a:t>
            </a:r>
            <a:r>
              <a:rPr lang="en-US" altLang="en-US" sz="3000" b="1">
                <a:latin typeface="Times New Roman" panose="02020603050405020304" pitchFamily="18" charset="0"/>
              </a:rPr>
              <a:t>universal quantifiers</a:t>
            </a:r>
            <a:r>
              <a:rPr lang="en-US" altLang="en-US" sz="3000">
                <a:latin typeface="Times New Roman" panose="02020603050405020304" pitchFamily="18" charset="0"/>
              </a:rPr>
              <a:t>, while words and phrases such as </a:t>
            </a:r>
            <a:r>
              <a:rPr lang="en-US" altLang="en-US" sz="3000" i="1">
                <a:latin typeface="Times New Roman" panose="02020603050405020304" pitchFamily="18" charset="0"/>
              </a:rPr>
              <a:t>some</a:t>
            </a:r>
            <a:r>
              <a:rPr lang="en-US" altLang="en-US" sz="3000">
                <a:latin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</a:rPr>
              <a:t>there exists</a:t>
            </a:r>
            <a:r>
              <a:rPr lang="en-US" altLang="en-US" sz="3000">
                <a:latin typeface="Times New Roman" panose="02020603050405020304" pitchFamily="18" charset="0"/>
              </a:rPr>
              <a:t>, and (</a:t>
            </a:r>
            <a:r>
              <a:rPr lang="en-US" altLang="en-US" sz="3000" i="1">
                <a:latin typeface="Times New Roman" panose="02020603050405020304" pitchFamily="18" charset="0"/>
              </a:rPr>
              <a:t>for</a:t>
            </a:r>
            <a:r>
              <a:rPr lang="en-US" altLang="en-US" sz="3000">
                <a:latin typeface="Times New Roman" panose="02020603050405020304" pitchFamily="18" charset="0"/>
              </a:rPr>
              <a:t>) </a:t>
            </a:r>
            <a:r>
              <a:rPr lang="en-US" altLang="en-US" sz="3000" i="1">
                <a:latin typeface="Times New Roman" panose="02020603050405020304" pitchFamily="18" charset="0"/>
              </a:rPr>
              <a:t>at least one</a:t>
            </a:r>
            <a:r>
              <a:rPr lang="en-US" altLang="en-US" sz="3000">
                <a:latin typeface="Times New Roman" panose="02020603050405020304" pitchFamily="18" charset="0"/>
              </a:rPr>
              <a:t> are called </a:t>
            </a:r>
            <a:r>
              <a:rPr lang="en-US" altLang="en-US" sz="3000" b="1">
                <a:latin typeface="Times New Roman" panose="02020603050405020304" pitchFamily="18" charset="0"/>
              </a:rPr>
              <a:t>existential quantifiers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5613" y="4191000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Quantifiers are used extensively in mathematics to indicate </a:t>
            </a:r>
            <a:r>
              <a:rPr lang="en-US" altLang="en-US" sz="3000" i="1">
                <a:latin typeface="Times New Roman" panose="02020603050405020304" pitchFamily="18" charset="0"/>
              </a:rPr>
              <a:t>how many</a:t>
            </a:r>
            <a:r>
              <a:rPr lang="en-US" altLang="en-US" sz="3000">
                <a:latin typeface="Times New Roman" panose="02020603050405020304" pitchFamily="18" charset="0"/>
              </a:rPr>
              <a:t> cases of a particular situation exist.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520"/>
              </p:ext>
            </p:extLst>
          </p:nvPr>
        </p:nvGraphicFramePr>
        <p:xfrm>
          <a:off x="157162" y="2786063"/>
          <a:ext cx="8986838" cy="2847023"/>
        </p:xfrm>
        <a:graphic>
          <a:graphicData uri="http://schemas.openxmlformats.org/drawingml/2006/table">
            <a:tbl>
              <a:tblPr/>
              <a:tblGrid>
                <a:gridCol w="2886075"/>
                <a:gridCol w="6100763"/>
              </a:tblGrid>
              <a:tr h="652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Statement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Negation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All do.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 do not</a:t>
                      </a: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(Also equivalent:  Not all do.)</a:t>
                      </a:r>
                      <a:endParaRPr kumimoji="0" lang="en-US" alt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 do.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 do. </a:t>
                      </a:r>
                      <a:endParaRPr kumimoji="0" lang="en-US" alt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(Also equivalent:  All do not)</a:t>
                      </a:r>
                      <a:endParaRPr kumimoji="0" lang="en-US" alt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Negations of Quantified Statements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2438400" y="4657725"/>
            <a:ext cx="1800225" cy="314325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2390774" y="3575208"/>
            <a:ext cx="1800225" cy="314325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14625" y="2171135"/>
            <a:ext cx="3048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** NOTECARD !! **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Form the negation of each statement.</a:t>
            </a:r>
          </a:p>
          <a:p>
            <a:pPr lvl="1">
              <a:spcBef>
                <a:spcPct val="0"/>
              </a:spcBef>
              <a:buFontTx/>
              <a:buAutoNum type="alphaLcParenR"/>
            </a:pPr>
            <a:r>
              <a:rPr lang="en-US" altLang="en-US" sz="3000"/>
              <a:t>Some cats have fleas.</a:t>
            </a:r>
          </a:p>
          <a:p>
            <a:pPr lvl="1">
              <a:spcBef>
                <a:spcPct val="0"/>
              </a:spcBef>
              <a:buFontTx/>
              <a:buAutoNum type="alphaLcParenR"/>
            </a:pPr>
            <a:r>
              <a:rPr lang="en-US" altLang="en-US" sz="3000"/>
              <a:t>Some cats do not have fleas.</a:t>
            </a:r>
          </a:p>
          <a:p>
            <a:pPr lvl="1">
              <a:spcBef>
                <a:spcPct val="0"/>
              </a:spcBef>
              <a:buFontTx/>
              <a:buAutoNum type="alphaLcParenR"/>
            </a:pPr>
            <a:r>
              <a:rPr lang="en-US" altLang="en-US" sz="3000"/>
              <a:t>No cats have fleas. 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  <a:p>
            <a:pPr lvl="1">
              <a:spcBef>
                <a:spcPct val="0"/>
              </a:spcBef>
              <a:buFontTx/>
              <a:buAutoNum type="alphaLcParenR"/>
            </a:pPr>
            <a:r>
              <a:rPr lang="en-US" altLang="en-US" sz="3000"/>
              <a:t>No cats have fleas.</a:t>
            </a:r>
          </a:p>
          <a:p>
            <a:pPr lvl="1">
              <a:spcBef>
                <a:spcPct val="0"/>
              </a:spcBef>
              <a:buFontTx/>
              <a:buAutoNum type="alphaLcParenR"/>
            </a:pPr>
            <a:r>
              <a:rPr lang="en-US" altLang="en-US" sz="3000"/>
              <a:t>All cats have fleas.</a:t>
            </a:r>
          </a:p>
          <a:p>
            <a:pPr lvl="1">
              <a:spcBef>
                <a:spcPct val="0"/>
              </a:spcBef>
              <a:buFontTx/>
              <a:buAutoNum type="alphaLcParenR"/>
            </a:pPr>
            <a:r>
              <a:rPr lang="en-US" altLang="en-US" sz="3000"/>
              <a:t>Some cats have fleas.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Forming Negations of Quantified Statements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45238" y="1837244"/>
            <a:ext cx="26844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When making the negation of a quantifier </a:t>
            </a:r>
            <a:br>
              <a:rPr lang="en-US" sz="2400" b="1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(some, all, none):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Find the statement that ultimately makes the original one FALSE.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Ask – what would make this statement FALSE?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450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Default Design</vt:lpstr>
      <vt:lpstr>Custom Design</vt:lpstr>
      <vt:lpstr>MathType 5.0 Equation</vt:lpstr>
      <vt:lpstr>MathType 6.0 Equation</vt:lpstr>
      <vt:lpstr>Chapter  3</vt:lpstr>
      <vt:lpstr>Objectives - Statements and Quantifiers</vt:lpstr>
      <vt:lpstr>Statements and Compound Statements</vt:lpstr>
      <vt:lpstr>Example: Deciding Whether a Statement is Compound</vt:lpstr>
      <vt:lpstr>Negations</vt:lpstr>
      <vt:lpstr>Example: Forming Negations</vt:lpstr>
      <vt:lpstr>Quantifiers</vt:lpstr>
      <vt:lpstr>Negations of Quantified Statements</vt:lpstr>
      <vt:lpstr>Example: Forming Negations of Quantified Statements</vt:lpstr>
      <vt:lpstr>Symbols with Logic</vt:lpstr>
      <vt:lpstr>Example: Translating from Symbols  to Words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75</cp:revision>
  <dcterms:created xsi:type="dcterms:W3CDTF">2011-05-10T13:51:27Z</dcterms:created>
  <dcterms:modified xsi:type="dcterms:W3CDTF">2015-09-03T19:39:15Z</dcterms:modified>
</cp:coreProperties>
</file>