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12"/>
  </p:notesMasterIdLst>
  <p:handoutMasterIdLst>
    <p:handoutMasterId r:id="rId13"/>
  </p:handoutMasterIdLst>
  <p:sldIdLst>
    <p:sldId id="256" r:id="rId3"/>
    <p:sldId id="342" r:id="rId4"/>
    <p:sldId id="344" r:id="rId5"/>
    <p:sldId id="347" r:id="rId6"/>
    <p:sldId id="349" r:id="rId7"/>
    <p:sldId id="351" r:id="rId8"/>
    <p:sldId id="352" r:id="rId9"/>
    <p:sldId id="356" r:id="rId10"/>
    <p:sldId id="35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C74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5501" autoAdjust="0"/>
  </p:normalViewPr>
  <p:slideViewPr>
    <p:cSldViewPr snapToGrid="0">
      <p:cViewPr varScale="1">
        <p:scale>
          <a:sx n="67" d="100"/>
          <a:sy n="67" d="100"/>
        </p:scale>
        <p:origin x="1392" y="42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66D9478-5F9A-4C0A-A26D-CF223C165588}" type="datetimeFigureOut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D565554-A29E-488A-B4C1-977EF890B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4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DFE866-97CE-4A00-94F4-83C599B68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811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2015, 2011, and 2007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C007680F-CA5A-4804-A862-8FDAF7B48C49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053433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9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1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52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FDF297AF-76CE-436B-97A6-D9557D8C263F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9C80F560-0F9F-411B-B2D8-AAF16AB01F55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1453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6963ED85-7F37-4752-99EA-10C9A106E6A5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E35213D2-CCA5-4669-9DBE-C464E769EE65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3" r:id="rId2"/>
    <p:sldLayoutId id="2147483754" r:id="rId3"/>
    <p:sldLayoutId id="2147483755" r:id="rId4"/>
    <p:sldLayoutId id="2147483756" r:id="rId5"/>
    <p:sldLayoutId id="2147483757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AE63B826-376F-425B-8EA6-B7317EB71781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ctr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6400"/>
              <a:t>Chapter  3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296989"/>
            <a:ext cx="4552950" cy="1217611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accent2"/>
                </a:solidFill>
                <a:effectLst/>
              </a:rPr>
              <a:t>Introduction </a:t>
            </a:r>
            <a:r>
              <a:rPr lang="en-US" altLang="en-US" dirty="0">
                <a:solidFill>
                  <a:schemeClr val="accent2"/>
                </a:solidFill>
                <a:effectLst/>
              </a:rPr>
              <a:t>to Logic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97051" y="3457576"/>
            <a:ext cx="3592939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Section 3-2</a:t>
            </a:r>
            <a:endParaRPr kumimoji="0" lang="en-US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117" y="4289426"/>
            <a:ext cx="5046662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Truth Tables and Equivalent Statements</a:t>
            </a:r>
            <a:endParaRPr kumimoji="0" lang="en-US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534400" cy="441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altLang="en-US" smtClean="0"/>
              <a:t>Find the truth value of a conjunction.</a:t>
            </a:r>
          </a:p>
          <a:p>
            <a:pPr marL="457200" indent="-457200">
              <a:buFontTx/>
              <a:buChar char="•"/>
            </a:pPr>
            <a:r>
              <a:rPr lang="en-US" altLang="en-US" smtClean="0"/>
              <a:t>Find the truth value of a disjunction.</a:t>
            </a:r>
          </a:p>
          <a:p>
            <a:pPr marL="457200" indent="-457200">
              <a:buFontTx/>
              <a:buChar char="•"/>
            </a:pPr>
            <a:r>
              <a:rPr lang="en-US" altLang="en-US" smtClean="0"/>
              <a:t>Find the truth values for compound mathematical statements.</a:t>
            </a:r>
          </a:p>
          <a:p>
            <a:pPr marL="457200" indent="-457200">
              <a:buFontTx/>
              <a:buChar char="•"/>
            </a:pPr>
            <a:r>
              <a:rPr lang="en-US" altLang="en-US" smtClean="0"/>
              <a:t>Construct truth tables for compound statements.</a:t>
            </a:r>
          </a:p>
          <a:p>
            <a:pPr marL="457200" indent="-457200">
              <a:buFontTx/>
              <a:buChar char="•"/>
            </a:pPr>
            <a:r>
              <a:rPr lang="en-US" altLang="en-US" smtClean="0"/>
              <a:t>Understand and determine equivalence of statements.</a:t>
            </a:r>
          </a:p>
          <a:p>
            <a:pPr marL="457200" indent="-457200">
              <a:buFontTx/>
              <a:buChar char="•"/>
            </a:pPr>
            <a:r>
              <a:rPr lang="en-US" altLang="en-US" smtClean="0"/>
              <a:t>Use De Morgan’s laws to find negations of compound statements.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531225" cy="1143000"/>
          </a:xfrm>
        </p:spPr>
        <p:txBody>
          <a:bodyPr/>
          <a:lstStyle/>
          <a:p>
            <a:r>
              <a:rPr lang="en-US" altLang="en-US" smtClean="0"/>
              <a:t>Truth Tables and Equivalent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84940"/>
              </p:ext>
            </p:extLst>
          </p:nvPr>
        </p:nvGraphicFramePr>
        <p:xfrm>
          <a:off x="2246704" y="3287095"/>
          <a:ext cx="3733800" cy="3124201"/>
        </p:xfrm>
        <a:graphic>
          <a:graphicData uri="http://schemas.openxmlformats.org/drawingml/2006/table">
            <a:tbl>
              <a:tblPr/>
              <a:tblGrid>
                <a:gridCol w="1676400"/>
                <a:gridCol w="2057400"/>
              </a:tblGrid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en-US" sz="3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     q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       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       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F       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F       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90073"/>
              </p:ext>
            </p:extLst>
          </p:nvPr>
        </p:nvGraphicFramePr>
        <p:xfrm>
          <a:off x="4380304" y="3382343"/>
          <a:ext cx="1066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3" imgW="368140" imgH="165028" progId="Equation.DSMT4">
                  <p:embed/>
                </p:oleObj>
              </mc:Choice>
              <mc:Fallback>
                <p:oleObj name="Equation" r:id="rId3" imgW="368140" imgH="165028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304" y="3382343"/>
                        <a:ext cx="10668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Text Box 32"/>
          <p:cNvSpPr txBox="1">
            <a:spLocks noChangeArrowheads="1"/>
          </p:cNvSpPr>
          <p:nvPr/>
        </p:nvSpPr>
        <p:spPr bwMode="auto">
          <a:xfrm>
            <a:off x="3352800" y="2719119"/>
            <a:ext cx="152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i="1" dirty="0">
                <a:latin typeface="Times New Roman" panose="02020603050405020304" pitchFamily="18" charset="0"/>
              </a:rPr>
              <a:t>p and q</a:t>
            </a:r>
          </a:p>
        </p:txBody>
      </p:sp>
      <p:sp>
        <p:nvSpPr>
          <p:cNvPr id="13334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Conjunction Truth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7070" y="3446061"/>
            <a:ext cx="2057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The only time a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conjunction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(AND) is </a:t>
            </a:r>
            <a:r>
              <a:rPr lang="en-US" b="1" u="sng" dirty="0" smtClean="0">
                <a:solidFill>
                  <a:srgbClr val="FF0000"/>
                </a:solidFill>
                <a:latin typeface="+mn-lt"/>
              </a:rPr>
              <a:t>TRUE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is if both 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u="sng" dirty="0" smtClean="0">
                <a:solidFill>
                  <a:srgbClr val="FF0000"/>
                </a:solidFill>
                <a:latin typeface="+mn-lt"/>
              </a:rPr>
              <a:t>and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q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are TRUE. Otherwise, it’s always false.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Right Arrow 2"/>
          <p:cNvSpPr/>
          <p:nvPr/>
        </p:nvSpPr>
        <p:spPr>
          <a:xfrm rot="10800000">
            <a:off x="5219715" y="4046225"/>
            <a:ext cx="1757355" cy="328612"/>
          </a:xfrm>
          <a:prstGeom prst="rightArrow">
            <a:avLst/>
          </a:prstGeom>
          <a:solidFill>
            <a:srgbClr val="E67C7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9913" y="1331366"/>
            <a:ext cx="823277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The truth values of the conjunction </a:t>
            </a:r>
            <a:r>
              <a:rPr lang="en-US" altLang="en-US" sz="3000" i="1" dirty="0">
                <a:latin typeface="Times New Roman" panose="02020603050405020304" pitchFamily="18" charset="0"/>
              </a:rPr>
              <a:t>p and q</a:t>
            </a:r>
            <a:r>
              <a:rPr lang="en-US" altLang="en-US" sz="3000" dirty="0">
                <a:latin typeface="Times New Roman" panose="02020603050405020304" pitchFamily="18" charset="0"/>
              </a:rPr>
              <a:t>, symbolized         , are given in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truth table</a:t>
            </a:r>
            <a:r>
              <a:rPr lang="en-US" altLang="en-US" sz="3000" dirty="0">
                <a:latin typeface="Times New Roman" panose="02020603050405020304" pitchFamily="18" charset="0"/>
              </a:rPr>
              <a:t>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below. </a:t>
            </a:r>
            <a:r>
              <a:rPr lang="en-US" altLang="en-US" sz="3000" dirty="0">
                <a:latin typeface="Times New Roman" panose="02020603050405020304" pitchFamily="18" charset="0"/>
              </a:rPr>
              <a:t>The connective </a:t>
            </a:r>
            <a:r>
              <a:rPr lang="en-US" altLang="en-US" sz="3000" i="1" dirty="0">
                <a:latin typeface="Times New Roman" panose="02020603050405020304" pitchFamily="18" charset="0"/>
              </a:rPr>
              <a:t>and</a:t>
            </a:r>
            <a:r>
              <a:rPr lang="en-US" altLang="en-US" sz="3000" dirty="0">
                <a:latin typeface="Times New Roman" panose="02020603050405020304" pitchFamily="18" charset="0"/>
              </a:rPr>
              <a:t> implies “both.”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9627"/>
              </p:ext>
            </p:extLst>
          </p:nvPr>
        </p:nvGraphicFramePr>
        <p:xfrm>
          <a:off x="2428875" y="1920329"/>
          <a:ext cx="9239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5" imgW="368140" imgH="165028" progId="Equation.DSMT4">
                  <p:embed/>
                </p:oleObj>
              </mc:Choice>
              <mc:Fallback>
                <p:oleObj name="Equation" r:id="rId5" imgW="368140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920329"/>
                        <a:ext cx="92392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0" y="3966379"/>
            <a:ext cx="24074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The truth values of component statements are used to find the truth values of compound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749632"/>
              </p:ext>
            </p:extLst>
          </p:nvPr>
        </p:nvGraphicFramePr>
        <p:xfrm>
          <a:off x="2514600" y="3376616"/>
          <a:ext cx="3733800" cy="3124201"/>
        </p:xfrm>
        <a:graphic>
          <a:graphicData uri="http://schemas.openxmlformats.org/drawingml/2006/table">
            <a:tbl>
              <a:tblPr/>
              <a:tblGrid>
                <a:gridCol w="1676400"/>
                <a:gridCol w="2057400"/>
              </a:tblGrid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     q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       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       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F       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F       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0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540506"/>
              </p:ext>
            </p:extLst>
          </p:nvPr>
        </p:nvGraphicFramePr>
        <p:xfrm>
          <a:off x="4648200" y="3529016"/>
          <a:ext cx="1066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368140" imgH="165028" progId="Equation.DSMT4">
                  <p:embed/>
                </p:oleObj>
              </mc:Choice>
              <mc:Fallback>
                <p:oleObj name="Equation" r:id="rId3" imgW="368140" imgH="165028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29016"/>
                        <a:ext cx="10668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Text Box 32"/>
          <p:cNvSpPr txBox="1">
            <a:spLocks noChangeArrowheads="1"/>
          </p:cNvSpPr>
          <p:nvPr/>
        </p:nvSpPr>
        <p:spPr bwMode="auto">
          <a:xfrm>
            <a:off x="3657600" y="2767016"/>
            <a:ext cx="152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i="1">
                <a:latin typeface="Times New Roman" panose="02020603050405020304" pitchFamily="18" charset="0"/>
              </a:rPr>
              <a:t>p or q</a:t>
            </a:r>
          </a:p>
        </p:txBody>
      </p:sp>
      <p:sp>
        <p:nvSpPr>
          <p:cNvPr id="1640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Disjunctions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5613" y="1355722"/>
            <a:ext cx="80581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The truth values of the disjunction </a:t>
            </a:r>
            <a:r>
              <a:rPr lang="en-US" altLang="en-US" sz="3000" i="1" dirty="0">
                <a:latin typeface="Times New Roman" panose="02020603050405020304" pitchFamily="18" charset="0"/>
              </a:rPr>
              <a:t>p or q</a:t>
            </a:r>
            <a:r>
              <a:rPr lang="en-US" altLang="en-US" sz="3000" dirty="0">
                <a:latin typeface="Times New Roman" panose="02020603050405020304" pitchFamily="18" charset="0"/>
              </a:rPr>
              <a:t>, symbolized         , are given in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truth table</a:t>
            </a:r>
            <a:r>
              <a:rPr lang="en-US" altLang="en-US" sz="3000" dirty="0">
                <a:latin typeface="Times New Roman" panose="02020603050405020304" pitchFamily="18" charset="0"/>
              </a:rPr>
              <a:t>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below. </a:t>
            </a:r>
            <a:r>
              <a:rPr lang="en-US" altLang="en-US" sz="3000" dirty="0">
                <a:latin typeface="Times New Roman" panose="02020603050405020304" pitchFamily="18" charset="0"/>
              </a:rPr>
              <a:t>The connective </a:t>
            </a:r>
            <a:r>
              <a:rPr lang="en-US" altLang="en-US" sz="3000" i="1" dirty="0">
                <a:latin typeface="Times New Roman" panose="02020603050405020304" pitchFamily="18" charset="0"/>
              </a:rPr>
              <a:t>or</a:t>
            </a:r>
            <a:r>
              <a:rPr lang="en-US" altLang="en-US" sz="3000" dirty="0">
                <a:latin typeface="Times New Roman" panose="02020603050405020304" pitchFamily="18" charset="0"/>
              </a:rPr>
              <a:t> implies “either.”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924607"/>
              </p:ext>
            </p:extLst>
          </p:nvPr>
        </p:nvGraphicFramePr>
        <p:xfrm>
          <a:off x="2314575" y="1935159"/>
          <a:ext cx="9239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5" imgW="368140" imgH="165028" progId="Equation.DSMT4">
                  <p:embed/>
                </p:oleObj>
              </mc:Choice>
              <mc:Fallback>
                <p:oleObj name="Equation" r:id="rId5" imgW="368140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1935159"/>
                        <a:ext cx="9239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86598" y="4679776"/>
            <a:ext cx="2057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The only time a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disjunction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(OR) is </a:t>
            </a:r>
            <a:r>
              <a:rPr lang="en-US" b="1" u="sng" dirty="0" smtClean="0">
                <a:solidFill>
                  <a:srgbClr val="FF0000"/>
                </a:solidFill>
                <a:latin typeface="+mn-lt"/>
              </a:rPr>
              <a:t>FALSE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is if both 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u="sng" dirty="0" smtClean="0">
                <a:solidFill>
                  <a:srgbClr val="FF0000"/>
                </a:solidFill>
                <a:latin typeface="+mn-lt"/>
              </a:rPr>
              <a:t>and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q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are FALSE.</a:t>
            </a:r>
          </a:p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Otherwise, it’s always true.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5560215" y="5937257"/>
            <a:ext cx="1376370" cy="337821"/>
          </a:xfrm>
          <a:prstGeom prst="rightArrow">
            <a:avLst/>
          </a:prstGeom>
          <a:solidFill>
            <a:srgbClr val="E67C7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0" y="3966379"/>
            <a:ext cx="24074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The truth values of component statements are used to find the truth values of compound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8153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 truth values of the negation of </a:t>
            </a:r>
            <a:r>
              <a:rPr lang="en-US" altLang="en-US" sz="3000" i="1">
                <a:latin typeface="Times New Roman" panose="02020603050405020304" pitchFamily="18" charset="0"/>
              </a:rPr>
              <a:t>p</a:t>
            </a:r>
            <a:r>
              <a:rPr lang="en-US" altLang="en-US" sz="3000">
                <a:latin typeface="Times New Roman" panose="02020603050405020304" pitchFamily="18" charset="0"/>
              </a:rPr>
              <a:t>, symbolized</a:t>
            </a:r>
            <a:br>
              <a:rPr lang="en-US" altLang="en-US" sz="3000">
                <a:latin typeface="Times New Roman" panose="02020603050405020304" pitchFamily="18" charset="0"/>
              </a:rPr>
            </a:br>
            <a:r>
              <a:rPr lang="en-US" altLang="en-US" sz="3000">
                <a:latin typeface="Times New Roman" panose="02020603050405020304" pitchFamily="18" charset="0"/>
              </a:rPr>
              <a:t>are given in the </a:t>
            </a:r>
            <a:r>
              <a:rPr lang="en-US" altLang="en-US" sz="3000" b="1">
                <a:latin typeface="Times New Roman" panose="02020603050405020304" pitchFamily="18" charset="0"/>
              </a:rPr>
              <a:t>truth table</a:t>
            </a:r>
            <a:r>
              <a:rPr lang="en-US" altLang="en-US" sz="3000">
                <a:latin typeface="Times New Roman" panose="02020603050405020304" pitchFamily="18" charset="0"/>
              </a:rPr>
              <a:t> below.  </a:t>
            </a:r>
          </a:p>
        </p:txBody>
      </p:sp>
      <p:graphicFrame>
        <p:nvGraphicFramePr>
          <p:cNvPr id="62468" name="Group 4"/>
          <p:cNvGraphicFramePr>
            <a:graphicFrameLocks noGrp="1"/>
          </p:cNvGraphicFramePr>
          <p:nvPr/>
        </p:nvGraphicFramePr>
        <p:xfrm>
          <a:off x="3267075" y="3657600"/>
          <a:ext cx="2527300" cy="1874838"/>
        </p:xfrm>
        <a:graphic>
          <a:graphicData uri="http://schemas.openxmlformats.org/drawingml/2006/table">
            <a:tbl>
              <a:tblPr/>
              <a:tblGrid>
                <a:gridCol w="1135063"/>
                <a:gridCol w="1392237"/>
              </a:tblGrid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    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      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      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447" name="Object 22"/>
          <p:cNvGraphicFramePr>
            <a:graphicFrameLocks noChangeAspect="1"/>
          </p:cNvGraphicFramePr>
          <p:nvPr/>
        </p:nvGraphicFramePr>
        <p:xfrm>
          <a:off x="4562475" y="3810000"/>
          <a:ext cx="8255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266353" imgH="164885" progId="Equation.DSMT4">
                  <p:embed/>
                </p:oleObj>
              </mc:Choice>
              <mc:Fallback>
                <p:oleObj name="Equation" r:id="rId3" imgW="266353" imgH="164885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3810000"/>
                        <a:ext cx="8255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24"/>
          <p:cNvSpPr txBox="1">
            <a:spLocks noChangeArrowheads="1"/>
          </p:cNvSpPr>
          <p:nvPr/>
        </p:nvSpPr>
        <p:spPr bwMode="auto">
          <a:xfrm>
            <a:off x="3821113" y="3048000"/>
            <a:ext cx="1630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i="1">
                <a:latin typeface="Times New Roman" panose="02020603050405020304" pitchFamily="18" charset="0"/>
              </a:rPr>
              <a:t>not p</a:t>
            </a:r>
          </a:p>
        </p:txBody>
      </p:sp>
      <p:sp>
        <p:nvSpPr>
          <p:cNvPr id="1844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Negation</a:t>
            </a:r>
          </a:p>
        </p:txBody>
      </p:sp>
      <p:graphicFrame>
        <p:nvGraphicFramePr>
          <p:cNvPr id="18450" name="Object 26"/>
          <p:cNvGraphicFramePr>
            <a:graphicFrameLocks noChangeAspect="1"/>
          </p:cNvGraphicFramePr>
          <p:nvPr/>
        </p:nvGraphicFramePr>
        <p:xfrm>
          <a:off x="8070850" y="1749425"/>
          <a:ext cx="7588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5" imgW="304536" imgH="164957" progId="Equation.DSMT4">
                  <p:embed/>
                </p:oleObj>
              </mc:Choice>
              <mc:Fallback>
                <p:oleObj name="Equation" r:id="rId5" imgW="304536" imgH="164957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0850" y="1749425"/>
                        <a:ext cx="7588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81534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Use the following standard format for listing the possible truth values in compound statements involving two component statements.</a:t>
            </a:r>
          </a:p>
        </p:txBody>
      </p:sp>
      <p:graphicFrame>
        <p:nvGraphicFramePr>
          <p:cNvPr id="64516" name="Group 4"/>
          <p:cNvGraphicFramePr>
            <a:graphicFrameLocks noGrp="1"/>
          </p:cNvGraphicFramePr>
          <p:nvPr/>
        </p:nvGraphicFramePr>
        <p:xfrm>
          <a:off x="1752600" y="3429000"/>
          <a:ext cx="5607050" cy="2895601"/>
        </p:xfrm>
        <a:graphic>
          <a:graphicData uri="http://schemas.openxmlformats.org/drawingml/2006/table">
            <a:tbl>
              <a:tblPr/>
              <a:tblGrid>
                <a:gridCol w="1752600"/>
                <a:gridCol w="3854450"/>
              </a:tblGrid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     q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Compound Statement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       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       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F       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F       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1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Truth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9" name="Group 3"/>
          <p:cNvGraphicFramePr>
            <a:graphicFrameLocks noGrp="1"/>
          </p:cNvGraphicFramePr>
          <p:nvPr/>
        </p:nvGraphicFramePr>
        <p:xfrm>
          <a:off x="685800" y="3124200"/>
          <a:ext cx="7696200" cy="2895601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914400"/>
                <a:gridCol w="1752600"/>
                <a:gridCol w="2667000"/>
              </a:tblGrid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en-US" sz="3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     q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~ </a:t>
                      </a: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~ </a:t>
                      </a: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       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       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F       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F       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42" name="Text Box 49"/>
          <p:cNvSpPr txBox="1">
            <a:spLocks noChangeArrowheads="1"/>
          </p:cNvSpPr>
          <p:nvPr/>
        </p:nvSpPr>
        <p:spPr bwMode="auto">
          <a:xfrm>
            <a:off x="455613" y="1598613"/>
            <a:ext cx="754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Construct the truth table for</a:t>
            </a:r>
          </a:p>
        </p:txBody>
      </p:sp>
      <p:graphicFrame>
        <p:nvGraphicFramePr>
          <p:cNvPr id="21543" name="Object 50"/>
          <p:cNvGraphicFramePr>
            <a:graphicFrameLocks noChangeAspect="1"/>
          </p:cNvGraphicFramePr>
          <p:nvPr/>
        </p:nvGraphicFramePr>
        <p:xfrm>
          <a:off x="5132388" y="1617663"/>
          <a:ext cx="24860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3" imgW="1002865" imgH="253890" progId="Equation.DSMT4">
                  <p:embed/>
                </p:oleObj>
              </mc:Choice>
              <mc:Fallback>
                <p:oleObj name="Equation" r:id="rId3" imgW="1002865" imgH="25389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1617663"/>
                        <a:ext cx="248602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87" name="Object 51"/>
          <p:cNvGraphicFramePr>
            <a:graphicFrameLocks noChangeAspect="1"/>
          </p:cNvGraphicFramePr>
          <p:nvPr/>
        </p:nvGraphicFramePr>
        <p:xfrm>
          <a:off x="5753100" y="3114675"/>
          <a:ext cx="24114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5" imgW="965200" imgH="254000" progId="Equation.DSMT4">
                  <p:embed/>
                </p:oleObj>
              </mc:Choice>
              <mc:Fallback>
                <p:oleObj name="Equation" r:id="rId5" imgW="965200" imgH="2540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3114675"/>
                        <a:ext cx="24114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88" name="Object 52"/>
          <p:cNvGraphicFramePr>
            <a:graphicFrameLocks noChangeAspect="1"/>
          </p:cNvGraphicFramePr>
          <p:nvPr/>
        </p:nvGraphicFramePr>
        <p:xfrm>
          <a:off x="3962400" y="3276600"/>
          <a:ext cx="1492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7" imgW="596641" imgH="165028" progId="Equation.DSMT4">
                  <p:embed/>
                </p:oleObj>
              </mc:Choice>
              <mc:Fallback>
                <p:oleObj name="Equation" r:id="rId7" imgW="596641" imgH="165028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76600"/>
                        <a:ext cx="14922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89" name="Text Box 53"/>
          <p:cNvSpPr txBox="1">
            <a:spLocks noChangeArrowheads="1"/>
          </p:cNvSpPr>
          <p:nvPr/>
        </p:nvSpPr>
        <p:spPr bwMode="auto">
          <a:xfrm>
            <a:off x="455613" y="2362200"/>
            <a:ext cx="3733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21547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Constructing a Truth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010841"/>
              </p:ext>
            </p:extLst>
          </p:nvPr>
        </p:nvGraphicFramePr>
        <p:xfrm>
          <a:off x="1462087" y="2814259"/>
          <a:ext cx="375761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3" imgW="1497950" imgH="253890" progId="Equation.DSMT4">
                  <p:embed/>
                </p:oleObj>
              </mc:Choice>
              <mc:Fallback>
                <p:oleObj name="Equation" r:id="rId3" imgW="1497950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7" y="2814259"/>
                        <a:ext cx="3757613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388147" y="2414206"/>
            <a:ext cx="67579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Are the following statements equivalent?</a:t>
            </a:r>
          </a:p>
        </p:txBody>
      </p:sp>
      <p:graphicFrame>
        <p:nvGraphicFramePr>
          <p:cNvPr id="696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5639"/>
              </p:ext>
            </p:extLst>
          </p:nvPr>
        </p:nvGraphicFramePr>
        <p:xfrm>
          <a:off x="923925" y="3887798"/>
          <a:ext cx="5486400" cy="2587625"/>
        </p:xfrm>
        <a:graphic>
          <a:graphicData uri="http://schemas.openxmlformats.org/drawingml/2006/table">
            <a:tbl>
              <a:tblPr/>
              <a:tblGrid>
                <a:gridCol w="1524000"/>
                <a:gridCol w="1981200"/>
                <a:gridCol w="1981200"/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en-US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     q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       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       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F       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F       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71" name="Text Box 39"/>
          <p:cNvSpPr txBox="1">
            <a:spLocks noChangeArrowheads="1"/>
          </p:cNvSpPr>
          <p:nvPr/>
        </p:nvSpPr>
        <p:spPr bwMode="auto">
          <a:xfrm>
            <a:off x="482600" y="3196839"/>
            <a:ext cx="66167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400" dirty="0" smtClean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   </a:t>
            </a:r>
            <a:r>
              <a:rPr lang="en-US" altLang="en-US" sz="3000" dirty="0">
                <a:latin typeface="Times New Roman" panose="02020603050405020304" pitchFamily="18" charset="0"/>
              </a:rPr>
              <a:t>Yes, see the tables below.</a:t>
            </a:r>
          </a:p>
        </p:txBody>
      </p:sp>
      <p:graphicFrame>
        <p:nvGraphicFramePr>
          <p:cNvPr id="6967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593339"/>
              </p:ext>
            </p:extLst>
          </p:nvPr>
        </p:nvGraphicFramePr>
        <p:xfrm>
          <a:off x="2600325" y="4038610"/>
          <a:ext cx="14811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5" imgW="596641" imgH="165028" progId="Equation.DSMT4">
                  <p:embed/>
                </p:oleObj>
              </mc:Choice>
              <mc:Fallback>
                <p:oleObj name="Equation" r:id="rId5" imgW="596641" imgH="165028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4038610"/>
                        <a:ext cx="14811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615829"/>
              </p:ext>
            </p:extLst>
          </p:nvPr>
        </p:nvGraphicFramePr>
        <p:xfrm>
          <a:off x="4657725" y="3889385"/>
          <a:ext cx="15271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7" imgW="609336" imgH="253890" progId="Equation.DSMT4">
                  <p:embed/>
                </p:oleObj>
              </mc:Choice>
              <mc:Fallback>
                <p:oleObj name="Equation" r:id="rId7" imgW="609336" imgH="25389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3889385"/>
                        <a:ext cx="15271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1" name="Rectangle 42"/>
          <p:cNvSpPr>
            <a:spLocks noGrp="1" noChangeArrowheads="1"/>
          </p:cNvSpPr>
          <p:nvPr>
            <p:ph type="title"/>
          </p:nvPr>
        </p:nvSpPr>
        <p:spPr>
          <a:xfrm>
            <a:off x="288131" y="109976"/>
            <a:ext cx="8229600" cy="597283"/>
          </a:xfrm>
        </p:spPr>
        <p:txBody>
          <a:bodyPr/>
          <a:lstStyle/>
          <a:p>
            <a:r>
              <a:rPr lang="en-US" altLang="en-US" dirty="0" smtClean="0"/>
              <a:t>Example: Equivalent Statements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82600" y="1252552"/>
            <a:ext cx="792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Two statements are </a:t>
            </a:r>
            <a:r>
              <a:rPr lang="en-US" altLang="en-US" sz="3000" b="1" dirty="0">
                <a:latin typeface="Times New Roman" panose="02020603050405020304" pitchFamily="18" charset="0"/>
              </a:rPr>
              <a:t>equivalent</a:t>
            </a:r>
            <a:r>
              <a:rPr lang="en-US" altLang="en-US" sz="3000" dirty="0">
                <a:latin typeface="Times New Roman" panose="02020603050405020304" pitchFamily="18" charset="0"/>
              </a:rPr>
              <a:t> if they have the same truth value in </a:t>
            </a:r>
            <a:r>
              <a:rPr lang="en-US" altLang="en-US" sz="3000" i="1" dirty="0">
                <a:latin typeface="Times New Roman" panose="02020603050405020304" pitchFamily="18" charset="0"/>
              </a:rPr>
              <a:t>every</a:t>
            </a:r>
            <a:r>
              <a:rPr lang="en-US" altLang="en-US" sz="3000" dirty="0">
                <a:latin typeface="Times New Roman" panose="02020603050405020304" pitchFamily="18" charset="0"/>
              </a:rPr>
              <a:t> possible situation.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0" y="2955935"/>
            <a:ext cx="737235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39775">
              <a:spcBef>
                <a:spcPct val="20000"/>
              </a:spcBef>
              <a:tabLst>
                <a:tab pos="398463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69963" indent="-457200" defTabSz="739775">
              <a:spcBef>
                <a:spcPct val="20000"/>
              </a:spcBef>
              <a:tabLst>
                <a:tab pos="398463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1463" indent="-457200" defTabSz="739775">
              <a:spcBef>
                <a:spcPct val="20000"/>
              </a:spcBef>
              <a:tabLst>
                <a:tab pos="398463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2963" indent="-457200" defTabSz="739775">
              <a:spcBef>
                <a:spcPct val="20000"/>
              </a:spcBef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4463" indent="-457200" defTabSz="739775">
              <a:spcBef>
                <a:spcPct val="20000"/>
              </a:spcBef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1663" indent="-457200" defTabSz="739775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98863" indent="-457200" defTabSz="739775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56063" indent="-457200" defTabSz="739775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3263" indent="-457200" defTabSz="739775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/>
              <a:t>Find a negation of each statement by applying </a:t>
            </a:r>
            <a:br>
              <a:rPr lang="en-US" altLang="en-US" dirty="0"/>
            </a:br>
            <a:r>
              <a:rPr lang="en-US" altLang="en-US" dirty="0"/>
              <a:t>De Morgan’s Laws. 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	a)</a:t>
            </a:r>
            <a:r>
              <a:rPr lang="en-US" altLang="en-US" sz="1800" dirty="0">
                <a:latin typeface="Arial" panose="020B0604020202020204" pitchFamily="34" charset="0"/>
              </a:rPr>
              <a:t>   </a:t>
            </a:r>
            <a:r>
              <a:rPr lang="en-US" altLang="en-US" dirty="0"/>
              <a:t>I got an A or I got a B.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	b)  She won’t try and he will succeed</a:t>
            </a:r>
            <a:r>
              <a:rPr lang="en-US" altLang="en-US" dirty="0" smtClean="0"/>
              <a:t>.</a:t>
            </a:r>
            <a:endParaRPr lang="en-US" altLang="en-US" dirty="0">
              <a:solidFill>
                <a:srgbClr val="BC2C3A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3400" dirty="0">
                <a:solidFill>
                  <a:srgbClr val="BC2C3A"/>
                </a:solidFill>
              </a:rPr>
              <a:t>Solution 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	a)  I didn’t get an A and I didn’t get a B.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	b)  She will try or he won’t succeed.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Applying De Morgan’s Laws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1" y="1654180"/>
            <a:ext cx="78724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b="1" u="sng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De Morgan’s Laws</a:t>
            </a:r>
            <a:r>
              <a:rPr lang="en-US" altLang="en-US" sz="3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-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For </a:t>
            </a:r>
            <a:r>
              <a:rPr lang="en-US" altLang="en-US" sz="3000" dirty="0">
                <a:latin typeface="Times New Roman" panose="02020603050405020304" pitchFamily="18" charset="0"/>
              </a:rPr>
              <a:t>any statements </a:t>
            </a:r>
            <a:r>
              <a:rPr lang="en-US" altLang="en-US" sz="3000" i="1" dirty="0">
                <a:latin typeface="Times New Roman" panose="02020603050405020304" pitchFamily="18" charset="0"/>
              </a:rPr>
              <a:t>p</a:t>
            </a:r>
            <a:r>
              <a:rPr lang="en-US" altLang="en-US" sz="3000" dirty="0">
                <a:latin typeface="Times New Roman" panose="02020603050405020304" pitchFamily="18" charset="0"/>
              </a:rPr>
              <a:t> and </a:t>
            </a:r>
            <a:r>
              <a:rPr lang="en-US" altLang="en-US" sz="3000" i="1" dirty="0">
                <a:latin typeface="Times New Roman" panose="02020603050405020304" pitchFamily="18" charset="0"/>
              </a:rPr>
              <a:t>q:</a:t>
            </a:r>
            <a:r>
              <a:rPr lang="en-US" altLang="en-US" sz="30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350206"/>
              </p:ext>
            </p:extLst>
          </p:nvPr>
        </p:nvGraphicFramePr>
        <p:xfrm>
          <a:off x="741363" y="2203455"/>
          <a:ext cx="75882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3" imgW="2997000" imgH="203040" progId="Equation.DSMT4">
                  <p:embed/>
                </p:oleObj>
              </mc:Choice>
              <mc:Fallback>
                <p:oleObj name="Equation" r:id="rId3" imgW="299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2203455"/>
                        <a:ext cx="75882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57200" y="1654180"/>
            <a:ext cx="7872413" cy="11604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215189" y="2814639"/>
            <a:ext cx="771524" cy="97154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43625" y="3696651"/>
            <a:ext cx="307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** NOTECARD !! **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442</Words>
  <Application>Microsoft Office PowerPoint</Application>
  <PresentationFormat>On-screen Show (4:3)</PresentationFormat>
  <Paragraphs>108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Default Design</vt:lpstr>
      <vt:lpstr>Custom Design</vt:lpstr>
      <vt:lpstr>MathType 5.0 Equation</vt:lpstr>
      <vt:lpstr>MathType 6.0 Equation</vt:lpstr>
      <vt:lpstr>Chapter  3</vt:lpstr>
      <vt:lpstr>Truth Tables and Equivalent Statements</vt:lpstr>
      <vt:lpstr>Conjunction Truth Table</vt:lpstr>
      <vt:lpstr>Disjunctions</vt:lpstr>
      <vt:lpstr>Negation</vt:lpstr>
      <vt:lpstr>Truth Tables</vt:lpstr>
      <vt:lpstr>Example: Constructing a Truth Table</vt:lpstr>
      <vt:lpstr>Example: Equivalent Statements</vt:lpstr>
      <vt:lpstr>Example: Applying De Morgan’s Laws</vt:lpstr>
    </vt:vector>
  </TitlesOfParts>
  <Company>Pearson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creator>Miller</dc:creator>
  <cp:lastModifiedBy>Pamela Elliott</cp:lastModifiedBy>
  <cp:revision>76</cp:revision>
  <dcterms:created xsi:type="dcterms:W3CDTF">2011-05-10T13:51:27Z</dcterms:created>
  <dcterms:modified xsi:type="dcterms:W3CDTF">2015-09-07T22:09:07Z</dcterms:modified>
</cp:coreProperties>
</file>