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16"/>
  </p:notesMasterIdLst>
  <p:handoutMasterIdLst>
    <p:handoutMasterId r:id="rId17"/>
  </p:handoutMasterIdLst>
  <p:sldIdLst>
    <p:sldId id="256" r:id="rId3"/>
    <p:sldId id="360" r:id="rId4"/>
    <p:sldId id="361" r:id="rId5"/>
    <p:sldId id="374" r:id="rId6"/>
    <p:sldId id="375" r:id="rId7"/>
    <p:sldId id="376" r:id="rId8"/>
    <p:sldId id="362" r:id="rId9"/>
    <p:sldId id="363" r:id="rId10"/>
    <p:sldId id="377" r:id="rId11"/>
    <p:sldId id="378" r:id="rId12"/>
    <p:sldId id="365" r:id="rId13"/>
    <p:sldId id="368" r:id="rId14"/>
    <p:sldId id="37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5501" autoAdjust="0"/>
  </p:normalViewPr>
  <p:slideViewPr>
    <p:cSldViewPr snapToGrid="0">
      <p:cViewPr varScale="1">
        <p:scale>
          <a:sx n="102" d="100"/>
          <a:sy n="102" d="100"/>
        </p:scale>
        <p:origin x="186" y="42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D5FF649-E4A5-43D2-A7A5-40F68FAE8945}" type="datetimeFigureOut">
              <a:rPr lang="en-US"/>
              <a:pPr>
                <a:defRPr/>
              </a:pPr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147D3CC-CCA8-4D22-A987-7756DC584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3525C1F-8576-45A1-BEC3-7B8038A1E2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783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2015, 2011, and 2007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9DDBBB84-25D4-4643-AEAE-7C05243EFDD2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687043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7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2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2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9A268FB7-79BF-4808-9879-01539DEDD6C7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DE6FA61F-BF57-4C21-A911-480137D5397C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2882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A49E8DA8-6428-41FD-8927-F5D52E3A9FDB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2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95EC5160-B07C-4EC5-BE77-5914D68649B0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3" r:id="rId2"/>
    <p:sldLayoutId id="2147483754" r:id="rId3"/>
    <p:sldLayoutId id="2147483755" r:id="rId4"/>
    <p:sldLayoutId id="2147483756" r:id="rId5"/>
    <p:sldLayoutId id="2147483757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DC5A87F1-8B25-48DF-8B24-FBBCD3920AB4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ctr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6400"/>
              <a:t>Chapter  3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1404937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accent2"/>
                </a:solidFill>
                <a:effectLst/>
              </a:rPr>
              <a:t>Introduction </a:t>
            </a:r>
            <a:r>
              <a:rPr lang="en-US" altLang="en-US" dirty="0">
                <a:solidFill>
                  <a:schemeClr val="accent2"/>
                </a:solidFill>
                <a:effectLst/>
              </a:rPr>
              <a:t>to Logic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42900" y="3340100"/>
            <a:ext cx="3557589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700" b="1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dirty="0" smtClean="0"/>
              <a:t>Section 3-3</a:t>
            </a:r>
            <a:endParaRPr lang="en-US" altLang="en-US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" y="4114800"/>
            <a:ext cx="4243388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/>
            <a:r>
              <a:rPr lang="en-US" altLang="en-US" kern="0" dirty="0" smtClean="0">
                <a:solidFill>
                  <a:schemeClr val="tx1"/>
                </a:solidFill>
              </a:rPr>
              <a:t>The Conditional Statement</a:t>
            </a:r>
            <a:endParaRPr lang="en-US" alt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(Translate) Symbolic Conditional Statements into Words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0088" y="1885950"/>
            <a:ext cx="77152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n-lt"/>
              </a:rPr>
              <a:t>This process is very similar to what we’ve done already in Section 3.1.</a:t>
            </a:r>
          </a:p>
          <a:p>
            <a:r>
              <a:rPr lang="en-US" sz="3000" dirty="0" smtClean="0">
                <a:latin typeface="+mn-lt"/>
              </a:rPr>
              <a:t>We will look at some of these in MML.</a:t>
            </a:r>
          </a:p>
          <a:p>
            <a:endParaRPr lang="en-US" sz="3000" dirty="0">
              <a:latin typeface="+mn-lt"/>
            </a:endParaRPr>
          </a:p>
          <a:p>
            <a:r>
              <a:rPr lang="en-US" sz="3000" dirty="0" smtClean="0">
                <a:latin typeface="+mn-lt"/>
              </a:rPr>
              <a:t>You will also do the “vice-versa” of this; that is:</a:t>
            </a:r>
          </a:p>
          <a:p>
            <a:r>
              <a:rPr lang="en-US" sz="3000" b="1" dirty="0" smtClean="0">
                <a:latin typeface="+mn-lt"/>
              </a:rPr>
              <a:t>Convert (translate) statements in words into symbolic conditional statements.</a:t>
            </a:r>
            <a:endParaRPr lang="en-US" sz="3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220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455612" y="1598613"/>
            <a:ext cx="83835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A statement that is always true, no matter what the truth values of the components, is called a </a:t>
            </a:r>
            <a:r>
              <a:rPr lang="en-US" altLang="en-US" sz="3000" b="1" dirty="0">
                <a:latin typeface="Times New Roman" panose="02020603050405020304" pitchFamily="18" charset="0"/>
              </a:rPr>
              <a:t>tautology</a:t>
            </a:r>
            <a:r>
              <a:rPr lang="en-US" altLang="en-US" sz="3000" dirty="0">
                <a:latin typeface="Times New Roman" panose="02020603050405020304" pitchFamily="18" charset="0"/>
              </a:rPr>
              <a:t>. They may be checked by forming truth tables. 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Tautology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421188"/>
              </p:ext>
            </p:extLst>
          </p:nvPr>
        </p:nvGraphicFramePr>
        <p:xfrm>
          <a:off x="654050" y="5613400"/>
          <a:ext cx="48371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3" imgW="1917360" imgH="203040" progId="Equation.DSMT4">
                  <p:embed/>
                </p:oleObj>
              </mc:Choice>
              <mc:Fallback>
                <p:oleObj name="Equation" r:id="rId3" imgW="1917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5613400"/>
                        <a:ext cx="4837113" cy="5111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9600" y="413228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 dirty="0" smtClean="0"/>
              <a:t>Writing a Conditional as a Disjunction: “Or”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5975" y="5653568"/>
            <a:ext cx="2943225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** NOTECARD !! **</a:t>
            </a:r>
            <a:endParaRPr lang="en-US" sz="22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11148" y="3797238"/>
            <a:ext cx="8672513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95300" y="2070101"/>
            <a:ext cx="8153400" cy="437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98463" indent="-398463"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69963" indent="-45720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1463" indent="-4572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2963" indent="-4572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4463" indent="-4572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1663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98863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56063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3263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/>
              <a:t>Determine the negation of each statement. </a:t>
            </a:r>
          </a:p>
          <a:p>
            <a:r>
              <a:rPr lang="en-US" altLang="en-US" sz="2800" dirty="0"/>
              <a:t>	a)  If I’m hungry, I will eat.</a:t>
            </a:r>
          </a:p>
          <a:p>
            <a:r>
              <a:rPr lang="en-US" altLang="en-US" sz="2800" dirty="0"/>
              <a:t>	b)  All dogs have fleas.</a:t>
            </a:r>
          </a:p>
          <a:p>
            <a:pPr>
              <a:spcBef>
                <a:spcPct val="75000"/>
              </a:spcBef>
            </a:pPr>
            <a:r>
              <a:rPr lang="en-US" altLang="en-US" sz="2800" dirty="0">
                <a:solidFill>
                  <a:srgbClr val="BC2C3A"/>
                </a:solidFill>
              </a:rPr>
              <a:t>Solution</a:t>
            </a:r>
          </a:p>
          <a:p>
            <a:r>
              <a:rPr lang="en-US" altLang="en-US" sz="2800" dirty="0"/>
              <a:t>	a)  I’m hungry and I will not eat.</a:t>
            </a:r>
          </a:p>
          <a:p>
            <a:r>
              <a:rPr lang="en-US" altLang="en-US" sz="2800" dirty="0"/>
              <a:t>	b)  Restate as an </a:t>
            </a:r>
            <a:r>
              <a:rPr lang="en-US" altLang="en-US" sz="2800" i="1" dirty="0"/>
              <a:t>if…then</a:t>
            </a:r>
            <a:r>
              <a:rPr lang="en-US" altLang="en-US" sz="2800" dirty="0"/>
              <a:t>:</a:t>
            </a:r>
            <a:endParaRPr lang="en-US" altLang="en-US" sz="2800" i="1" dirty="0"/>
          </a:p>
          <a:p>
            <a:r>
              <a:rPr lang="en-US" altLang="en-US" sz="2800" i="1" dirty="0"/>
              <a:t>		</a:t>
            </a:r>
            <a:r>
              <a:rPr lang="en-US" altLang="en-US" sz="2800" dirty="0"/>
              <a:t>If it is a dog, then it has fleas. </a:t>
            </a:r>
          </a:p>
          <a:p>
            <a:r>
              <a:rPr lang="en-US" altLang="en-US" sz="2800" dirty="0"/>
              <a:t>	Negation:  It is a dog and it does not have fleas.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Determining Negations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7963" y="1527176"/>
            <a:ext cx="5645150" cy="571500"/>
            <a:chOff x="455613" y="1598613"/>
            <a:chExt cx="5645150" cy="571500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455613" y="1598613"/>
              <a:ext cx="5645150" cy="5492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negation of </a:t>
              </a:r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0835011"/>
                </p:ext>
              </p:extLst>
            </p:nvPr>
          </p:nvGraphicFramePr>
          <p:xfrm>
            <a:off x="3035300" y="1657350"/>
            <a:ext cx="2692400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8" name="Equation" r:id="rId3" imgW="1066680" imgH="203040" progId="Equation.DSMT4">
                    <p:embed/>
                  </p:oleObj>
                </mc:Choice>
                <mc:Fallback>
                  <p:oleObj name="Equation" r:id="rId3" imgW="1066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5300" y="1657350"/>
                          <a:ext cx="2692400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Box 5"/>
          <p:cNvSpPr txBox="1"/>
          <p:nvPr/>
        </p:nvSpPr>
        <p:spPr>
          <a:xfrm>
            <a:off x="6057900" y="1527176"/>
            <a:ext cx="2943225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** NOTECARD !! **</a:t>
            </a:r>
            <a:endParaRPr lang="en-US" sz="2200" b="1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676185"/>
              </p:ext>
            </p:extLst>
          </p:nvPr>
        </p:nvGraphicFramePr>
        <p:xfrm>
          <a:off x="5857873" y="303261"/>
          <a:ext cx="1335087" cy="49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5" imgW="444114" imgH="164957" progId="Equation.DSMT4">
                  <p:embed/>
                </p:oleObj>
              </mc:Choice>
              <mc:Fallback>
                <p:oleObj name="Equation" r:id="rId5" imgW="444114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3" y="303261"/>
                        <a:ext cx="1335087" cy="490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538160" y="53062"/>
            <a:ext cx="8229600" cy="75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 dirty="0" smtClean="0"/>
              <a:t>Negation of a Conditional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1555750"/>
            <a:ext cx="81534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98463" indent="-3984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69963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41463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12963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684463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141663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98863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056063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513263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  <a:defRPr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Write the conditional as an equivalent statement without using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if . . . then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.</a:t>
            </a:r>
          </a:p>
          <a:p>
            <a:pPr marL="0" indent="0">
              <a:spcBef>
                <a:spcPct val="20000"/>
              </a:spcBef>
              <a:defRPr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If the Indians win the pennant, then Johnny will go to the World Series.</a:t>
            </a:r>
          </a:p>
          <a:p>
            <a:pPr marL="0" indent="0">
              <a:spcBef>
                <a:spcPct val="20000"/>
              </a:spcBef>
              <a:defRPr/>
            </a:pPr>
            <a:r>
              <a:rPr lang="en-US" altLang="en-US" sz="2800" dirty="0" smtClean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  <a:p>
            <a:pPr>
              <a:spcBef>
                <a:spcPct val="20000"/>
              </a:spcBef>
              <a:defRPr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	Let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represent “The Indians win the pennant” and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q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represent “Johnny will go to the World Series.</a:t>
            </a:r>
          </a:p>
          <a:p>
            <a:pPr>
              <a:spcBef>
                <a:spcPct val="20000"/>
              </a:spcBef>
              <a:defRPr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	Restate:  The Indians do not win the pennant or Johnny will go to the World Series. 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Determining Statements Equivalent to Conditionals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43401" y="3043238"/>
                <a:ext cx="3943349" cy="92333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  <a:latin typeface="+mn-lt"/>
                  </a:rPr>
                  <a:t>Remember to use the equivalent statement to the conditional (slide #10)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≡~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3043238"/>
                <a:ext cx="3943349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233" t="-2581" b="-1290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4313" y="1598613"/>
            <a:ext cx="8775700" cy="39306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altLang="en-US" dirty="0" smtClean="0"/>
              <a:t>Understand the structure of the conditional statement.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Rewrite a statement using the </a:t>
            </a:r>
            <a:r>
              <a:rPr lang="en-US" altLang="en-US" i="1" dirty="0" smtClean="0"/>
              <a:t>if...then</a:t>
            </a:r>
            <a:r>
              <a:rPr lang="en-US" altLang="en-US" dirty="0" smtClean="0"/>
              <a:t> connective.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Determine the truth values of conditional statements.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Convert symbolic conditional statements into words.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Express a conditional statement as a disjunction.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Express the negation of a conditional statement.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Conditional Statement -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792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A </a:t>
            </a:r>
            <a:r>
              <a:rPr lang="en-US" altLang="en-US" sz="3000" b="1">
                <a:latin typeface="Times New Roman" panose="02020603050405020304" pitchFamily="18" charset="0"/>
              </a:rPr>
              <a:t>conditional</a:t>
            </a:r>
            <a:r>
              <a:rPr lang="en-US" altLang="en-US" sz="3000">
                <a:latin typeface="Times New Roman" panose="02020603050405020304" pitchFamily="18" charset="0"/>
              </a:rPr>
              <a:t> statement is a compound statement that uses the connective </a:t>
            </a:r>
            <a:r>
              <a:rPr lang="en-US" altLang="en-US" sz="3000" i="1">
                <a:latin typeface="Times New Roman" panose="02020603050405020304" pitchFamily="18" charset="0"/>
              </a:rPr>
              <a:t>if</a:t>
            </a:r>
            <a:r>
              <a:rPr lang="en-US" altLang="en-US" sz="3000">
                <a:latin typeface="Times New Roman" panose="02020603050405020304" pitchFamily="18" charset="0"/>
              </a:rPr>
              <a:t>…</a:t>
            </a:r>
            <a:r>
              <a:rPr lang="en-US" altLang="en-US" sz="3000" i="1">
                <a:latin typeface="Times New Roman" panose="02020603050405020304" pitchFamily="18" charset="0"/>
              </a:rPr>
              <a:t>then</a:t>
            </a:r>
            <a:r>
              <a:rPr lang="en-US" altLang="en-US" sz="3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455613" y="2971800"/>
            <a:ext cx="7162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 conditional is written with an arrow, so “if </a:t>
            </a:r>
            <a:r>
              <a:rPr lang="en-US" altLang="en-US" sz="3000" i="1">
                <a:latin typeface="Times New Roman" panose="02020603050405020304" pitchFamily="18" charset="0"/>
              </a:rPr>
              <a:t>p</a:t>
            </a:r>
            <a:r>
              <a:rPr lang="en-US" altLang="en-US" sz="3000">
                <a:latin typeface="Times New Roman" panose="02020603050405020304" pitchFamily="18" charset="0"/>
              </a:rPr>
              <a:t> then </a:t>
            </a:r>
            <a:r>
              <a:rPr lang="en-US" altLang="en-US" sz="3000" i="1">
                <a:latin typeface="Times New Roman" panose="02020603050405020304" pitchFamily="18" charset="0"/>
              </a:rPr>
              <a:t>q</a:t>
            </a:r>
            <a:r>
              <a:rPr lang="en-US" altLang="en-US" sz="3000">
                <a:latin typeface="Times New Roman" panose="02020603050405020304" pitchFamily="18" charset="0"/>
              </a:rPr>
              <a:t>” is symbolized:</a:t>
            </a:r>
          </a:p>
        </p:txBody>
      </p:sp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3986213" y="4038600"/>
          <a:ext cx="11699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5" imgW="469696" imgH="165028" progId="Equation.DSMT4">
                  <p:embed/>
                </p:oleObj>
              </mc:Choice>
              <mc:Fallback>
                <p:oleObj name="Equation" r:id="rId5" imgW="469696" imgH="16502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4038600"/>
                        <a:ext cx="116998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55613" y="4724400"/>
            <a:ext cx="823118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We read the above as “</a:t>
            </a:r>
            <a:r>
              <a:rPr lang="en-US" altLang="en-US" sz="3000" i="1" dirty="0">
                <a:latin typeface="Times New Roman" panose="02020603050405020304" pitchFamily="18" charset="0"/>
              </a:rPr>
              <a:t>p</a:t>
            </a:r>
            <a:r>
              <a:rPr lang="en-US" altLang="en-US" sz="3000" dirty="0">
                <a:latin typeface="Times New Roman" panose="02020603050405020304" pitchFamily="18" charset="0"/>
              </a:rPr>
              <a:t> implies </a:t>
            </a:r>
            <a:r>
              <a:rPr lang="en-US" altLang="en-US" sz="3000" i="1" dirty="0">
                <a:latin typeface="Times New Roman" panose="02020603050405020304" pitchFamily="18" charset="0"/>
              </a:rPr>
              <a:t>q</a:t>
            </a:r>
            <a:r>
              <a:rPr lang="en-US" altLang="en-US" sz="3000" dirty="0">
                <a:latin typeface="Times New Roman" panose="02020603050405020304" pitchFamily="18" charset="0"/>
              </a:rPr>
              <a:t>” or “if </a:t>
            </a:r>
            <a:r>
              <a:rPr lang="en-US" altLang="en-US" sz="3000" i="1" dirty="0">
                <a:latin typeface="Times New Roman" panose="02020603050405020304" pitchFamily="18" charset="0"/>
              </a:rPr>
              <a:t>p</a:t>
            </a:r>
            <a:r>
              <a:rPr lang="en-US" altLang="en-US" sz="3000" dirty="0">
                <a:latin typeface="Times New Roman" panose="02020603050405020304" pitchFamily="18" charset="0"/>
              </a:rPr>
              <a:t> then </a:t>
            </a:r>
            <a:r>
              <a:rPr lang="en-US" altLang="en-US" sz="3000" i="1" dirty="0">
                <a:latin typeface="Times New Roman" panose="02020603050405020304" pitchFamily="18" charset="0"/>
              </a:rPr>
              <a:t>q</a:t>
            </a:r>
            <a:r>
              <a:rPr lang="en-US" altLang="en-US" sz="3000" dirty="0">
                <a:latin typeface="Times New Roman" panose="02020603050405020304" pitchFamily="18" charset="0"/>
              </a:rPr>
              <a:t>.” The statement </a:t>
            </a:r>
            <a:r>
              <a:rPr lang="en-US" altLang="en-US" sz="3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 is the 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antecedent</a:t>
            </a:r>
            <a:r>
              <a:rPr lang="en-US" altLang="en-US" sz="3000" dirty="0">
                <a:latin typeface="Times New Roman" panose="02020603050405020304" pitchFamily="18" charset="0"/>
              </a:rPr>
              <a:t>, while </a:t>
            </a:r>
            <a:r>
              <a:rPr lang="en-US" altLang="en-US" sz="30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q</a:t>
            </a:r>
            <a:r>
              <a:rPr lang="en-US" altLang="en-US" sz="3000" dirty="0">
                <a:solidFill>
                  <a:srgbClr val="0070C0"/>
                </a:solidFill>
                <a:latin typeface="Times New Roman" panose="02020603050405020304" pitchFamily="18" charset="0"/>
              </a:rPr>
              <a:t> is the </a:t>
            </a:r>
            <a:r>
              <a:rPr lang="en-US" altLang="en-US" sz="3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consequent</a:t>
            </a:r>
            <a:r>
              <a:rPr lang="en-US" altLang="en-US" sz="3000" dirty="0">
                <a:solidFill>
                  <a:srgbClr val="0070C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29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structure of the Conditional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42" y="428624"/>
            <a:ext cx="8229600" cy="693737"/>
          </a:xfrm>
        </p:spPr>
        <p:txBody>
          <a:bodyPr/>
          <a:lstStyle/>
          <a:p>
            <a:r>
              <a:rPr lang="en-US" dirty="0" smtClean="0"/>
              <a:t>Rewriting a Statement Using </a:t>
            </a:r>
            <a:r>
              <a:rPr lang="en-US" i="1" dirty="0" smtClean="0"/>
              <a:t>if...then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2" y="1762124"/>
            <a:ext cx="9097380" cy="43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0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71469"/>
            <a:ext cx="9015412" cy="665162"/>
          </a:xfrm>
        </p:spPr>
        <p:txBody>
          <a:bodyPr/>
          <a:lstStyle/>
          <a:p>
            <a:r>
              <a:rPr lang="en-US" dirty="0" smtClean="0"/>
              <a:t>Truth Values for the Conditional   </a:t>
            </a:r>
            <a:r>
              <a:rPr lang="en-US" sz="1800" b="0" dirty="0" smtClean="0"/>
              <a:t>Text pp. 102-103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1217"/>
          <a:stretch/>
        </p:blipFill>
        <p:spPr>
          <a:xfrm>
            <a:off x="0" y="1557338"/>
            <a:ext cx="9144000" cy="1516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503" y="2904428"/>
            <a:ext cx="6415497" cy="836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27" y="4151329"/>
            <a:ext cx="6129748" cy="187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6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528762"/>
            <a:ext cx="7429500" cy="47720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90" y="371469"/>
            <a:ext cx="9015412" cy="665162"/>
          </a:xfrm>
        </p:spPr>
        <p:txBody>
          <a:bodyPr/>
          <a:lstStyle/>
          <a:p>
            <a:r>
              <a:rPr lang="en-US" dirty="0" smtClean="0"/>
              <a:t>Truth Values for the Conditional   </a:t>
            </a:r>
            <a:r>
              <a:rPr lang="en-US" sz="1800" b="0" dirty="0" smtClean="0"/>
              <a:t>Text pp. 102-103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313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42124"/>
              </p:ext>
            </p:extLst>
          </p:nvPr>
        </p:nvGraphicFramePr>
        <p:xfrm>
          <a:off x="1552569" y="3071813"/>
          <a:ext cx="3733800" cy="3124201"/>
        </p:xfrm>
        <a:graphic>
          <a:graphicData uri="http://schemas.openxmlformats.org/drawingml/2006/table">
            <a:tbl>
              <a:tblPr/>
              <a:tblGrid>
                <a:gridCol w="1676400"/>
                <a:gridCol w="2057400"/>
              </a:tblGrid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en-US" sz="3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p     q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 T       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 T       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 F       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 F       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030233"/>
              </p:ext>
            </p:extLst>
          </p:nvPr>
        </p:nvGraphicFramePr>
        <p:xfrm>
          <a:off x="3662357" y="3243263"/>
          <a:ext cx="11064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3" imgW="444240" imgH="164880" progId="Equation.DSMT4">
                  <p:embed/>
                </p:oleObj>
              </mc:Choice>
              <mc:Fallback>
                <p:oleObj name="Equation" r:id="rId3" imgW="444240" imgH="1648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57" y="3243263"/>
                        <a:ext cx="110648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Text Box 32"/>
          <p:cNvSpPr txBox="1">
            <a:spLocks noChangeArrowheads="1"/>
          </p:cNvSpPr>
          <p:nvPr/>
        </p:nvSpPr>
        <p:spPr bwMode="auto">
          <a:xfrm>
            <a:off x="2314569" y="2462213"/>
            <a:ext cx="2209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p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en-US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en-US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q</a:t>
            </a:r>
          </a:p>
        </p:txBody>
      </p:sp>
      <p:sp>
        <p:nvSpPr>
          <p:cNvPr id="13334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Truth Table for The Conditional:              If </a:t>
            </a:r>
            <a:r>
              <a:rPr lang="en-US" altLang="en-US" i="1" smtClean="0"/>
              <a:t>p,</a:t>
            </a:r>
            <a:r>
              <a:rPr lang="en-US" altLang="en-US" smtClean="0"/>
              <a:t> then </a:t>
            </a:r>
            <a:r>
              <a:rPr lang="en-US" altLang="en-US" i="1" smtClean="0"/>
              <a:t>q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92844" y="3992248"/>
            <a:ext cx="2057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The only time a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conditional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(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→ 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q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 is </a:t>
            </a:r>
            <a:r>
              <a:rPr lang="en-US" b="1" u="sng" dirty="0" smtClean="0">
                <a:solidFill>
                  <a:srgbClr val="FF0000"/>
                </a:solidFill>
                <a:latin typeface="+mn-lt"/>
              </a:rPr>
              <a:t>FALSE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is if the antecedent (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 is true and the consequent (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q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 is false. 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4768844" y="4393090"/>
            <a:ext cx="1376370" cy="337821"/>
          </a:xfrm>
          <a:prstGeom prst="rightArrow">
            <a:avLst/>
          </a:prstGeom>
          <a:solidFill>
            <a:srgbClr val="E67C7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228719" y="2328863"/>
            <a:ext cx="4186238" cy="40433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57028" y="1697869"/>
            <a:ext cx="2943225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** NOTECARD !! **</a:t>
            </a:r>
            <a:endParaRPr lang="en-US" sz="22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257174" y="1598613"/>
            <a:ext cx="8886825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98463" indent="-398463"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5663" indent="-34290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12863" indent="-3429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70063" indent="-3429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3429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3429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3429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3429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3429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dirty="0"/>
              <a:t>            is false only when the antecedent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)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is </a:t>
            </a:r>
            <a:r>
              <a:rPr lang="en-US" altLang="en-US" i="1" dirty="0"/>
              <a:t>true</a:t>
            </a:r>
            <a:r>
              <a:rPr lang="en-US" altLang="en-US" dirty="0"/>
              <a:t> and the </a:t>
            </a:r>
            <a:r>
              <a:rPr lang="en-US" altLang="en-US" dirty="0" smtClean="0"/>
              <a:t>consequent (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)  </a:t>
            </a:r>
            <a:r>
              <a:rPr lang="en-US" altLang="en-US" dirty="0"/>
              <a:t>is </a:t>
            </a:r>
            <a:r>
              <a:rPr lang="en-US" altLang="en-US" i="1" dirty="0"/>
              <a:t>false</a:t>
            </a:r>
            <a:r>
              <a:rPr lang="en-US" altLang="en-US" dirty="0"/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dirty="0"/>
              <a:t>If the </a:t>
            </a:r>
            <a:r>
              <a:rPr lang="en-US" altLang="en-US" dirty="0" smtClean="0"/>
              <a:t>antecedent (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) </a:t>
            </a:r>
            <a:r>
              <a:rPr lang="en-US" altLang="en-US" dirty="0"/>
              <a:t>is </a:t>
            </a:r>
            <a:r>
              <a:rPr lang="en-US" altLang="en-US" i="1" dirty="0"/>
              <a:t>false</a:t>
            </a:r>
            <a:r>
              <a:rPr lang="en-US" altLang="en-US" dirty="0"/>
              <a:t>, then             is automatically </a:t>
            </a:r>
            <a:r>
              <a:rPr lang="en-US" altLang="en-US" i="1" dirty="0"/>
              <a:t>true</a:t>
            </a:r>
            <a:r>
              <a:rPr lang="en-US" altLang="en-US" dirty="0"/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dirty="0"/>
              <a:t>If the </a:t>
            </a:r>
            <a:r>
              <a:rPr lang="en-US" altLang="en-US" dirty="0" smtClean="0"/>
              <a:t>consequent (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) </a:t>
            </a:r>
            <a:r>
              <a:rPr lang="en-US" altLang="en-US" dirty="0"/>
              <a:t>is </a:t>
            </a:r>
            <a:r>
              <a:rPr lang="en-US" altLang="en-US" i="1" dirty="0"/>
              <a:t>true</a:t>
            </a:r>
            <a:r>
              <a:rPr lang="en-US" altLang="en-US" dirty="0"/>
              <a:t>, then             is  automatically </a:t>
            </a:r>
            <a:r>
              <a:rPr lang="en-US" altLang="en-US" i="1" dirty="0"/>
              <a:t>true</a:t>
            </a:r>
            <a:r>
              <a:rPr lang="en-US" altLang="en-US" dirty="0" smtClean="0"/>
              <a:t>.</a:t>
            </a:r>
          </a:p>
          <a:p>
            <a:pPr marL="0" indent="0" eaLnBrk="1" hangingPunct="1">
              <a:spcBef>
                <a:spcPct val="50000"/>
              </a:spcBef>
            </a:pPr>
            <a:r>
              <a:rPr lang="en-US" altLang="en-US" dirty="0" smtClean="0"/>
              <a:t>(When in doubt with any of these, use your truth table – previous slide)</a:t>
            </a:r>
            <a:endParaRPr lang="en-US" altLang="en-US" dirty="0"/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72445"/>
              </p:ext>
            </p:extLst>
          </p:nvPr>
        </p:nvGraphicFramePr>
        <p:xfrm>
          <a:off x="5907086" y="2847975"/>
          <a:ext cx="11064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3" imgW="444114" imgH="164957" progId="Equation.DSMT4">
                  <p:embed/>
                </p:oleObj>
              </mc:Choice>
              <mc:Fallback>
                <p:oleObj name="Equation" r:id="rId3" imgW="444114" imgH="16495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6" y="2847975"/>
                        <a:ext cx="11064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622795"/>
              </p:ext>
            </p:extLst>
          </p:nvPr>
        </p:nvGraphicFramePr>
        <p:xfrm>
          <a:off x="5907087" y="4044061"/>
          <a:ext cx="11064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5" imgW="444114" imgH="164957" progId="Equation.DSMT4">
                  <p:embed/>
                </p:oleObj>
              </mc:Choice>
              <mc:Fallback>
                <p:oleObj name="Equation" r:id="rId5" imgW="444114" imgH="16495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7" y="4044061"/>
                        <a:ext cx="110648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550175"/>
              </p:ext>
            </p:extLst>
          </p:nvPr>
        </p:nvGraphicFramePr>
        <p:xfrm>
          <a:off x="771525" y="1738312"/>
          <a:ext cx="11064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6" imgW="444114" imgH="164957" progId="Equation.DSMT4">
                  <p:embed/>
                </p:oleObj>
              </mc:Choice>
              <mc:Fallback>
                <p:oleObj name="Equation" r:id="rId6" imgW="444114" imgH="1649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738312"/>
                        <a:ext cx="110648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Special Characteristics of Conditional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cause and effect?   </a:t>
            </a:r>
            <a:r>
              <a:rPr lang="en-US" sz="2400" b="0" dirty="0" smtClean="0"/>
              <a:t>Text p. 103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2" y="2076450"/>
            <a:ext cx="8556175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300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494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Times New Roman</vt:lpstr>
      <vt:lpstr>Default Design</vt:lpstr>
      <vt:lpstr>Custom Design</vt:lpstr>
      <vt:lpstr>Equation</vt:lpstr>
      <vt:lpstr>Chapter  3</vt:lpstr>
      <vt:lpstr>The Conditional Statement - Objectives</vt:lpstr>
      <vt:lpstr>The structure of the Conditional</vt:lpstr>
      <vt:lpstr>Rewriting a Statement Using if...then</vt:lpstr>
      <vt:lpstr>Truth Values for the Conditional   Text pp. 102-103</vt:lpstr>
      <vt:lpstr>Truth Values for the Conditional   Text pp. 102-103</vt:lpstr>
      <vt:lpstr>Truth Table for The Conditional:              If p, then q</vt:lpstr>
      <vt:lpstr>Special Characteristics of Conditional Statements</vt:lpstr>
      <vt:lpstr>What about cause and effect?   Text p. 103</vt:lpstr>
      <vt:lpstr>Convert (Translate) Symbolic Conditional Statements into Words</vt:lpstr>
      <vt:lpstr>Tautology</vt:lpstr>
      <vt:lpstr>Example: Determining Negations</vt:lpstr>
      <vt:lpstr>Example: Determining Statements Equivalent to Conditionals</vt:lpstr>
    </vt:vector>
  </TitlesOfParts>
  <Company>Pearson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creator>Miller</dc:creator>
  <cp:lastModifiedBy>Pamela D. Elliott</cp:lastModifiedBy>
  <cp:revision>84</cp:revision>
  <dcterms:created xsi:type="dcterms:W3CDTF">2011-05-10T13:51:27Z</dcterms:created>
  <dcterms:modified xsi:type="dcterms:W3CDTF">2017-07-14T14:34:05Z</dcterms:modified>
</cp:coreProperties>
</file>