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9"/>
  </p:notesMasterIdLst>
  <p:handoutMasterIdLst>
    <p:handoutMasterId r:id="rId10"/>
  </p:handoutMasterIdLst>
  <p:sldIdLst>
    <p:sldId id="256" r:id="rId3"/>
    <p:sldId id="375" r:id="rId4"/>
    <p:sldId id="376" r:id="rId5"/>
    <p:sldId id="377" r:id="rId6"/>
    <p:sldId id="378" r:id="rId7"/>
    <p:sldId id="38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29D3F4-638C-4BDE-8DCE-54B676DF693F}" type="datetimeFigureOut">
              <a:rPr lang="en-US"/>
              <a:pPr>
                <a:defRPr/>
              </a:pPr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61BEE4-5C09-4839-B89E-8203382AA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694EA8-306C-4B09-A03C-8139AAC4A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74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6AF131C-557C-492C-A8A7-15D262A16E89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7971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B9F2C18-5217-455A-B23A-2E7002140E3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6C66376B-715A-46B8-A7DD-4EB25904B8B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151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EC8BAC4-2730-4750-A1A4-F80C27F9D7D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F87CCA7-4C05-488D-8E18-A95996DC23D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6FEBB4E-BFCA-47D5-95C6-AE624DFD8456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3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solidFill>
                <a:schemeClr val="accent2"/>
              </a:solidFill>
              <a:effectLst/>
            </a:endParaRPr>
          </a:p>
          <a:p>
            <a:r>
              <a:rPr lang="en-US" altLang="en-US">
                <a:solidFill>
                  <a:schemeClr val="accent2"/>
                </a:solidFill>
                <a:effectLst/>
              </a:rPr>
              <a:t>Introduction to Logic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2588" y="3968750"/>
            <a:ext cx="397192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3-4</a:t>
            </a:r>
            <a:endParaRPr kumimoji="0" lang="en-US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2588" y="4686300"/>
            <a:ext cx="442912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Conditional and Related Statements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4" y="1598613"/>
            <a:ext cx="9001125" cy="441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Determine the converse, inverse, and contrapositive of a conditional statement.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Translate conditional statements into alternative forms.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Understand the structure of the </a:t>
            </a:r>
            <a:r>
              <a:rPr lang="en-US" altLang="en-US" dirty="0" err="1" smtClean="0"/>
              <a:t>biconditional</a:t>
            </a:r>
            <a:r>
              <a:rPr lang="en-US" altLang="en-US" dirty="0" smtClean="0"/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Summarize the truth tables of compound statements.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Conditional and Related Statements -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56601"/>
              </p:ext>
            </p:extLst>
          </p:nvPr>
        </p:nvGraphicFramePr>
        <p:xfrm>
          <a:off x="569913" y="2057400"/>
          <a:ext cx="8364537" cy="3578226"/>
        </p:xfrm>
        <a:graphic>
          <a:graphicData uri="http://schemas.openxmlformats.org/drawingml/2006/table">
            <a:tbl>
              <a:tblPr/>
              <a:tblGrid>
                <a:gridCol w="2673202"/>
                <a:gridCol w="3127719"/>
                <a:gridCol w="2563616"/>
              </a:tblGrid>
              <a:tr h="9450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Statement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then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Converse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then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Inverse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~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→ ~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If not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then </a:t>
                      </a:r>
                      <a:b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not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Contrapositive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~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→ ~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If not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then </a:t>
                      </a:r>
                      <a:b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not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583807"/>
              </p:ext>
            </p:extLst>
          </p:nvPr>
        </p:nvGraphicFramePr>
        <p:xfrm>
          <a:off x="3810000" y="2362200"/>
          <a:ext cx="13636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5" imgW="545760" imgH="164880" progId="Equation.DSMT4">
                  <p:embed/>
                </p:oleObj>
              </mc:Choice>
              <mc:Fallback>
                <p:oleObj name="Equation" r:id="rId5" imgW="54576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62200"/>
                        <a:ext cx="13636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00705"/>
              </p:ext>
            </p:extLst>
          </p:nvPr>
        </p:nvGraphicFramePr>
        <p:xfrm>
          <a:off x="3962400" y="3200400"/>
          <a:ext cx="12049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7" imgW="482400" imgH="164880" progId="Equation.DSMT4">
                  <p:embed/>
                </p:oleObj>
              </mc:Choice>
              <mc:Fallback>
                <p:oleObj name="Equation" r:id="rId7" imgW="48240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12049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u="sng" dirty="0" smtClean="0">
                <a:solidFill>
                  <a:srgbClr val="FF0000"/>
                </a:solidFill>
              </a:rPr>
              <a:t>Converse, Inverse, and Contrapositive</a:t>
            </a:r>
            <a:r>
              <a:rPr lang="en-US" altLang="en-US" dirty="0" smtClean="0">
                <a:solidFill>
                  <a:srgbClr val="FF0000"/>
                </a:solidFill>
              </a:rPr>
              <a:t/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** NOTECARD !! 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8688387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98463" algn="l"/>
                <a:tab pos="739775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98463" algn="l"/>
                <a:tab pos="73977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98463" algn="l"/>
                <a:tab pos="739775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  <a:tab pos="7397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/>
              <a:t>Determine each of the following, given the conditional statement:</a:t>
            </a:r>
          </a:p>
          <a:p>
            <a:pPr>
              <a:spcBef>
                <a:spcPct val="0"/>
              </a:spcBef>
            </a:pPr>
            <a:r>
              <a:rPr lang="en-US" altLang="en-US" sz="2800"/>
              <a:t>If I am running, then I am moving.  </a:t>
            </a:r>
          </a:p>
          <a:p>
            <a:pPr>
              <a:spcBef>
                <a:spcPct val="0"/>
              </a:spcBef>
            </a:pPr>
            <a:r>
              <a:rPr lang="en-US" altLang="en-US" sz="2800"/>
              <a:t>	a) the converse   b) the inverse  c) the contrapositive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  <a:p>
            <a:pPr>
              <a:spcBef>
                <a:spcPct val="0"/>
              </a:spcBef>
            </a:pPr>
            <a:r>
              <a:rPr lang="en-US" altLang="en-US" sz="2800"/>
              <a:t>	a) If I am moving, then I am running.</a:t>
            </a:r>
          </a:p>
          <a:p>
            <a:pPr>
              <a:spcBef>
                <a:spcPct val="0"/>
              </a:spcBef>
            </a:pPr>
            <a:r>
              <a:rPr lang="en-US" altLang="en-US" sz="2800"/>
              <a:t>	b) If I am not running, then I am not moving.</a:t>
            </a:r>
          </a:p>
          <a:p>
            <a:pPr>
              <a:spcBef>
                <a:spcPct val="0"/>
              </a:spcBef>
            </a:pPr>
            <a:r>
              <a:rPr lang="en-US" altLang="en-US" sz="2800"/>
              <a:t>	c) If I am not moving, then I am not running.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Determining Related Conditional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ext Box 3"/>
              <p:cNvSpPr txBox="1">
                <a:spLocks noChangeArrowheads="1"/>
              </p:cNvSpPr>
              <p:nvPr/>
            </p:nvSpPr>
            <p:spPr bwMode="auto">
              <a:xfrm>
                <a:off x="114300" y="1598613"/>
                <a:ext cx="9029700" cy="2831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 dirty="0" smtClean="0">
                    <a:latin typeface="Times New Roman" panose="02020603050405020304" pitchFamily="18" charset="0"/>
                  </a:rPr>
                  <a:t>A conditional statement and its contrapositive are equivalent: 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~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3000" dirty="0" smtClean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sz="3000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Also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, the converse and the inverse are equivalent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~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n-US" alt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 sz="3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1598613"/>
                <a:ext cx="9029700" cy="2831544"/>
              </a:xfrm>
              <a:prstGeom prst="rect">
                <a:avLst/>
              </a:prstGeom>
              <a:blipFill rotWithShape="0">
                <a:blip r:embed="rId2"/>
                <a:stretch>
                  <a:fillRect l="-1621" t="-2151" r="-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Truth Tables</a:t>
            </a:r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0"/>
          <a:stretch/>
        </p:blipFill>
        <p:spPr bwMode="auto">
          <a:xfrm>
            <a:off x="149225" y="1898650"/>
            <a:ext cx="8920163" cy="234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164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Times New Roman</vt:lpstr>
      <vt:lpstr>Default Design</vt:lpstr>
      <vt:lpstr>Custom Design</vt:lpstr>
      <vt:lpstr>Equation</vt:lpstr>
      <vt:lpstr>Chapter  3</vt:lpstr>
      <vt:lpstr>The Conditional and Related Statements - Objectives</vt:lpstr>
      <vt:lpstr>Converse, Inverse, and Contrapositive ** NOTECARD !! **</vt:lpstr>
      <vt:lpstr>Example: Determining Related Conditional Statements</vt:lpstr>
      <vt:lpstr>Equivalences</vt:lpstr>
      <vt:lpstr>Summary of Truth Tables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83</cp:revision>
  <dcterms:created xsi:type="dcterms:W3CDTF">2011-05-10T13:51:27Z</dcterms:created>
  <dcterms:modified xsi:type="dcterms:W3CDTF">2015-09-15T20:11:17Z</dcterms:modified>
</cp:coreProperties>
</file>