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3" r:id="rId2"/>
  </p:sldMasterIdLst>
  <p:notesMasterIdLst>
    <p:notesMasterId r:id="rId17"/>
  </p:notesMasterIdLst>
  <p:sldIdLst>
    <p:sldId id="260" r:id="rId3"/>
    <p:sldId id="282" r:id="rId4"/>
    <p:sldId id="284" r:id="rId5"/>
    <p:sldId id="285" r:id="rId6"/>
    <p:sldId id="287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0">
          <p15:clr>
            <a:srgbClr val="A4A3A4"/>
          </p15:clr>
        </p15:guide>
        <p15:guide id="3" pos="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5501" autoAdjust="0"/>
  </p:normalViewPr>
  <p:slideViewPr>
    <p:cSldViewPr snapToGrid="0">
      <p:cViewPr varScale="1">
        <p:scale>
          <a:sx n="63" d="100"/>
          <a:sy n="63" d="100"/>
        </p:scale>
        <p:origin x="1376" y="32"/>
      </p:cViewPr>
      <p:guideLst>
        <p:guide orient="horz" pos="2160"/>
        <p:guide pos="2860"/>
        <p:guide pos="3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4FAF08-EF49-4786-A1C0-9F7A17C43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149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3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0321977076_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650" y="895350"/>
            <a:ext cx="364648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16" descr="Pearson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 descr="Pearson_Strap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 dirty="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AF0723F-7000-4101-85F3-1807ECE1F845}" type="slidenum">
              <a:rPr lang="en-US" altLang="en-US" sz="1000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588" y="263525"/>
            <a:ext cx="8375650" cy="1033463"/>
          </a:xfrm>
        </p:spPr>
        <p:txBody>
          <a:bodyPr/>
          <a:lstStyle>
            <a:lvl1pPr>
              <a:defRPr sz="4700" smtClean="0"/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2588" y="1452563"/>
            <a:ext cx="4552950" cy="4702175"/>
          </a:xfrm>
        </p:spPr>
        <p:txBody>
          <a:bodyPr/>
          <a:lstStyle>
            <a:lvl1pPr marL="0" indent="0">
              <a:buFontTx/>
              <a:buNone/>
              <a:defRPr sz="4000" b="1" smtClean="0">
                <a:solidFill>
                  <a:srgbClr val="FF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869357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671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7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56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91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3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3187CAE7-72F5-49FC-942B-E35BF1DA238B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93E0C750-E35E-421B-9BE7-DA6E83202836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1100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16" descr="Pearson_B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7" descr="Pearson_Strap_Bound_Whit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8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23CBD91D-C48F-4246-B195-D7503AD1A97D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457200" y="6305550"/>
            <a:ext cx="6324600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 2012 Pearson Education, Inc.</a:t>
            </a:r>
          </a:p>
        </p:txBody>
      </p:sp>
      <p:sp>
        <p:nvSpPr>
          <p:cNvPr id="10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307138"/>
            <a:ext cx="1728788" cy="4746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1-1-</a:t>
            </a:r>
            <a:fld id="{C6D3D223-69A3-448B-9783-FAC08FF743FF}" type="slidenum">
              <a:rPr lang="en-US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7301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7" name="Picture 9" descr="banner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303338"/>
            <a:ext cx="877411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651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1030" name="Picture 16" descr="Pearson_Bound_White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17" descr="Pearson_Strap_Bound_White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F8C085B3-6781-4015-83E1-30E46E40A520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2" r:id="rId2"/>
    <p:sldLayoutId id="2147483743" r:id="rId3"/>
    <p:sldLayoutId id="2147483744" r:id="rId4"/>
    <p:sldLayoutId id="2147483745" r:id="rId5"/>
    <p:sldLayoutId id="2147483746" r:id="rId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26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22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29000"/>
            <a:ext cx="82296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gray">
          <a:xfrm>
            <a:off x="0" y="6407150"/>
            <a:ext cx="9145588" cy="457200"/>
          </a:xfrm>
          <a:prstGeom prst="rect">
            <a:avLst/>
          </a:prstGeom>
          <a:solidFill>
            <a:srgbClr val="364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5"/>
          <p:cNvSpPr txBox="1">
            <a:spLocks/>
          </p:cNvSpPr>
          <p:nvPr userDrawn="1"/>
        </p:nvSpPr>
        <p:spPr bwMode="auto">
          <a:xfrm>
            <a:off x="2611438" y="65262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900">
                <a:solidFill>
                  <a:srgbClr val="FBF5EA"/>
                </a:solidFill>
                <a:cs typeface="Arial" panose="020B0604020202020204" pitchFamily="34" charset="0"/>
              </a:rPr>
              <a:t>Copyright © 2016, 2012, and 2008 Pearson Education, Inc. </a:t>
            </a:r>
          </a:p>
        </p:txBody>
      </p:sp>
      <p:sp>
        <p:nvSpPr>
          <p:cNvPr id="13" name="Rectangle 10"/>
          <p:cNvSpPr>
            <a:spLocks noChangeArrowheads="1"/>
          </p:cNvSpPr>
          <p:nvPr userDrawn="1"/>
        </p:nvSpPr>
        <p:spPr bwMode="auto">
          <a:xfrm>
            <a:off x="8135938" y="6303963"/>
            <a:ext cx="84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9D3800A9-DB96-43EE-B34B-4981C21E472E}" type="slidenum">
              <a:rPr lang="en-US" altLang="en-US" sz="1000" b="1" smtClean="0">
                <a:solidFill>
                  <a:srgbClr val="FBF5EA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000" b="1">
              <a:solidFill>
                <a:srgbClr val="FBF5EA"/>
              </a:solidFill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algn="ctr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7.wmf"/><Relationship Id="rId3" Type="http://schemas.openxmlformats.org/officeDocument/2006/relationships/image" Target="../media/image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87" y="725539"/>
            <a:ext cx="9026013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MATH 1010K Notes – Section 6.2</a:t>
            </a:r>
            <a:br>
              <a:rPr lang="en-US" altLang="en-US" dirty="0"/>
            </a:br>
            <a:r>
              <a:rPr lang="en-US" altLang="en-US" dirty="0"/>
              <a:t>Operations, Properties, and Applications of Real Numbers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2715" y="2605960"/>
            <a:ext cx="8229600" cy="3735848"/>
          </a:xfrm>
        </p:spPr>
        <p:txBody>
          <a:bodyPr/>
          <a:lstStyle/>
          <a:p>
            <a:pPr eaLnBrk="1" hangingPunct="1"/>
            <a:r>
              <a:rPr lang="en-US" altLang="en-US" b="1" u="sng" dirty="0"/>
              <a:t>Objectives</a:t>
            </a:r>
            <a:r>
              <a:rPr lang="en-US" altLang="en-US" b="1" dirty="0"/>
              <a:t>:</a:t>
            </a:r>
          </a:p>
          <a:p>
            <a:pPr marL="457200" indent="-457200" eaLnBrk="1" hangingPunct="1">
              <a:buFontTx/>
              <a:buChar char="•"/>
            </a:pPr>
            <a:endParaRPr lang="en-US" altLang="en-US" dirty="0"/>
          </a:p>
          <a:p>
            <a:pPr marL="457200" indent="-457200" eaLnBrk="1" hangingPunct="1">
              <a:buFontTx/>
              <a:buChar char="•"/>
            </a:pPr>
            <a:r>
              <a:rPr lang="en-US" altLang="en-US" dirty="0"/>
              <a:t>Perform the operations of addition, subtraction, multiplication, and division of signed numbers. 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dirty="0"/>
              <a:t>Apply the rules for order of operations.</a:t>
            </a:r>
          </a:p>
          <a:p>
            <a:pPr marL="457200" indent="-457200" eaLnBrk="1" hangingPunct="1">
              <a:buFontTx/>
              <a:buChar char="•"/>
            </a:pPr>
            <a:r>
              <a:rPr lang="en-US" altLang="en-US" dirty="0"/>
              <a:t>Identify and apply properties of addition and multiplication of real numbers.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421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Use the order of operations to simplify the expression below. 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3327400" y="2605088"/>
          <a:ext cx="2982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41300" progId="Equation.DSMT4">
                  <p:embed/>
                </p:oleObj>
              </mc:Choice>
              <mc:Fallback>
                <p:oleObj name="Equation" r:id="rId4" imgW="1193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605088"/>
                        <a:ext cx="2982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455613" y="3429000"/>
            <a:ext cx="373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400">
                <a:solidFill>
                  <a:srgbClr val="BC2C3A"/>
                </a:solidFill>
                <a:latin typeface="Times New Roman" panose="02020603050405020304" pitchFamily="18" charset="0"/>
              </a:rPr>
              <a:t>Solution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857250" y="5257800"/>
          <a:ext cx="19669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058" imgH="177723" progId="Equation.DSMT4">
                  <p:embed/>
                </p:oleObj>
              </mc:Choice>
              <mc:Fallback>
                <p:oleObj name="Equation" r:id="rId6" imgW="787058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257800"/>
                        <a:ext cx="19669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857250" y="3962400"/>
          <a:ext cx="2792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600" imgH="241300" progId="Equation.DSMT4">
                  <p:embed/>
                </p:oleObj>
              </mc:Choice>
              <mc:Fallback>
                <p:oleObj name="Equation" r:id="rId8" imgW="11176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62400"/>
                        <a:ext cx="2792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857250" y="4648200"/>
          <a:ext cx="2633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54100" imgH="203200" progId="Equation.DSMT4">
                  <p:embed/>
                </p:oleObj>
              </mc:Choice>
              <mc:Fallback>
                <p:oleObj name="Equation" r:id="rId10" imgW="10541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648200"/>
                        <a:ext cx="2633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857250" y="5791200"/>
          <a:ext cx="7604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404" imgH="177569" progId="Equation.DSMT4">
                  <p:embed/>
                </p:oleObj>
              </mc:Choice>
              <mc:Fallback>
                <p:oleObj name="Equation" r:id="rId12" imgW="304404" imgH="17756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91200"/>
                        <a:ext cx="7604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Using the Order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55601" y="1308099"/>
            <a:ext cx="850265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398463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98463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98463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98463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98463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98463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/>
              <a:t>For real numbers </a:t>
            </a:r>
            <a:r>
              <a:rPr lang="en-US" altLang="en-US" sz="2600" i="1" dirty="0"/>
              <a:t>a</a:t>
            </a:r>
            <a:r>
              <a:rPr lang="en-US" altLang="en-US" sz="2600" dirty="0"/>
              <a:t>, </a:t>
            </a:r>
            <a:r>
              <a:rPr lang="en-US" altLang="en-US" sz="2600" i="1" dirty="0"/>
              <a:t>b</a:t>
            </a:r>
            <a:r>
              <a:rPr lang="en-US" altLang="en-US" sz="2600" dirty="0"/>
              <a:t>, and </a:t>
            </a:r>
            <a:r>
              <a:rPr lang="en-US" altLang="en-US" sz="2600" i="1" dirty="0"/>
              <a:t>c</a:t>
            </a:r>
            <a:r>
              <a:rPr lang="en-US" altLang="en-US" sz="2600" dirty="0"/>
              <a:t>, the following properties hold.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/>
              <a:t>	Closure 	    			</a:t>
            </a:r>
            <a:r>
              <a:rPr lang="en-US" altLang="en-US" sz="2800" i="1" dirty="0"/>
              <a:t>a</a:t>
            </a:r>
            <a:r>
              <a:rPr lang="en-US" altLang="en-US" sz="2800" dirty="0"/>
              <a:t> +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are real numbers.</a:t>
            </a:r>
          </a:p>
          <a:p>
            <a:pPr>
              <a:spcBef>
                <a:spcPct val="50000"/>
              </a:spcBef>
            </a:pPr>
            <a:r>
              <a:rPr lang="en-US" altLang="en-US" sz="2200" dirty="0">
                <a:solidFill>
                  <a:srgbClr val="FF0000"/>
                </a:solidFill>
              </a:rPr>
              <a:t>(when you add or multiply 2 real numbers, you always get a real number)</a:t>
            </a:r>
          </a:p>
          <a:p>
            <a:pPr>
              <a:spcBef>
                <a:spcPct val="0"/>
              </a:spcBef>
            </a:pPr>
            <a:endParaRPr lang="en-US" altLang="en-US" sz="2800" b="1" dirty="0"/>
          </a:p>
          <a:p>
            <a:pPr>
              <a:spcBef>
                <a:spcPct val="0"/>
              </a:spcBef>
            </a:pPr>
            <a:r>
              <a:rPr lang="en-US" altLang="en-US" sz="2800" b="1" dirty="0"/>
              <a:t>	Commutative </a:t>
            </a:r>
            <a:r>
              <a:rPr lang="en-US" altLang="en-US" sz="2800" dirty="0"/>
              <a:t>   	</a:t>
            </a:r>
            <a:r>
              <a:rPr lang="en-US" altLang="en-US" sz="2800" i="1" dirty="0"/>
              <a:t>a</a:t>
            </a:r>
            <a:r>
              <a:rPr lang="en-US" altLang="en-US" sz="2800" dirty="0"/>
              <a:t> + </a:t>
            </a:r>
            <a:r>
              <a:rPr lang="en-US" altLang="en-US" sz="2800" i="1" dirty="0"/>
              <a:t>b</a:t>
            </a:r>
            <a:r>
              <a:rPr lang="en-US" altLang="en-US" sz="2800" dirty="0"/>
              <a:t> = </a:t>
            </a:r>
            <a:r>
              <a:rPr lang="en-US" altLang="en-US" sz="2800" i="1" dirty="0"/>
              <a:t>b</a:t>
            </a:r>
            <a:r>
              <a:rPr lang="en-US" altLang="en-US" sz="2800" dirty="0"/>
              <a:t> +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= </a:t>
            </a:r>
            <a:r>
              <a:rPr lang="en-US" altLang="en-US" sz="2800" i="1" dirty="0" err="1"/>
              <a:t>ba</a:t>
            </a:r>
            <a:r>
              <a:rPr lang="en-US" altLang="en-US" sz="2800" i="1" dirty="0"/>
              <a:t>. 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solidFill>
                  <a:srgbClr val="FF0000"/>
                </a:solidFill>
              </a:rPr>
              <a:t>(you can add or multiply 2 real numbers in any order you want)</a:t>
            </a:r>
          </a:p>
          <a:p>
            <a:pPr>
              <a:spcBef>
                <a:spcPct val="0"/>
              </a:spcBef>
            </a:pPr>
            <a:endParaRPr lang="en-US" altLang="en-US" sz="2800" i="1" dirty="0"/>
          </a:p>
          <a:p>
            <a:pPr>
              <a:spcBef>
                <a:spcPct val="0"/>
              </a:spcBef>
            </a:pPr>
            <a:r>
              <a:rPr lang="en-US" altLang="en-US" sz="2800" b="1" dirty="0"/>
              <a:t>	Associative </a:t>
            </a:r>
            <a:r>
              <a:rPr lang="en-US" altLang="en-US" sz="2800" dirty="0"/>
              <a:t> 			(</a:t>
            </a:r>
            <a:r>
              <a:rPr lang="en-US" altLang="en-US" sz="2800" i="1" dirty="0"/>
              <a:t>a</a:t>
            </a:r>
            <a:r>
              <a:rPr lang="en-US" altLang="en-US" sz="2800" dirty="0"/>
              <a:t> + </a:t>
            </a:r>
            <a:r>
              <a:rPr lang="en-US" altLang="en-US" sz="2800" i="1" dirty="0"/>
              <a:t>b</a:t>
            </a:r>
            <a:r>
              <a:rPr lang="en-US" altLang="en-US" sz="2800" dirty="0"/>
              <a:t>)</a:t>
            </a:r>
            <a:r>
              <a:rPr lang="en-US" altLang="en-US" sz="2800" i="1" dirty="0"/>
              <a:t> + c</a:t>
            </a:r>
            <a:r>
              <a:rPr lang="en-US" altLang="en-US" sz="2800" dirty="0"/>
              <a:t> = </a:t>
            </a:r>
            <a:r>
              <a:rPr lang="en-US" altLang="en-US" sz="2800" i="1" dirty="0"/>
              <a:t>a + </a:t>
            </a:r>
            <a:r>
              <a:rPr lang="en-US" altLang="en-US" sz="2800" dirty="0"/>
              <a:t>(</a:t>
            </a:r>
            <a:r>
              <a:rPr lang="en-US" altLang="en-US" sz="2800" i="1" dirty="0"/>
              <a:t>b + c</a:t>
            </a:r>
            <a:r>
              <a:rPr lang="en-US" altLang="en-US" sz="2800" dirty="0"/>
              <a:t>) </a:t>
            </a:r>
          </a:p>
          <a:p>
            <a:pPr>
              <a:spcBef>
                <a:spcPct val="0"/>
              </a:spcBef>
            </a:pPr>
            <a:r>
              <a:rPr lang="en-US" altLang="en-US" sz="2800" dirty="0"/>
              <a:t>			          			(</a:t>
            </a:r>
            <a:r>
              <a:rPr lang="en-US" altLang="en-US" sz="2800" i="1" dirty="0"/>
              <a:t>ab</a:t>
            </a:r>
            <a:r>
              <a:rPr lang="en-US" altLang="en-US" sz="2800" dirty="0"/>
              <a:t>)</a:t>
            </a:r>
            <a:r>
              <a:rPr lang="en-US" altLang="en-US" sz="2800" i="1" dirty="0"/>
              <a:t>c</a:t>
            </a:r>
            <a:r>
              <a:rPr lang="en-US" altLang="en-US" sz="2800" dirty="0"/>
              <a:t> = </a:t>
            </a:r>
            <a:r>
              <a:rPr lang="en-US" altLang="en-US" sz="2800" i="1" dirty="0"/>
              <a:t>a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bc</a:t>
            </a:r>
            <a:r>
              <a:rPr lang="en-US" altLang="en-US" sz="2800" dirty="0"/>
              <a:t>)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solidFill>
                  <a:srgbClr val="FF0000"/>
                </a:solidFill>
              </a:rPr>
              <a:t>(when you add or multiply 3 numbers, you can group any 2 together then include the 3</a:t>
            </a:r>
            <a:r>
              <a:rPr lang="en-US" altLang="en-US" sz="2200" baseline="30000" dirty="0">
                <a:solidFill>
                  <a:srgbClr val="FF0000"/>
                </a:solidFill>
              </a:rPr>
              <a:t>rd</a:t>
            </a:r>
            <a:r>
              <a:rPr lang="en-US" altLang="en-US" sz="2200" dirty="0">
                <a:solidFill>
                  <a:srgbClr val="FF0000"/>
                </a:solidFill>
              </a:rPr>
              <a:t> and get the same answer)</a:t>
            </a:r>
          </a:p>
          <a:p>
            <a:pPr>
              <a:spcBef>
                <a:spcPct val="0"/>
              </a:spcBef>
            </a:pPr>
            <a:r>
              <a:rPr lang="en-US" altLang="en-US" sz="2800" dirty="0"/>
              <a:t> 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614362"/>
            <a:ext cx="8521700" cy="693737"/>
          </a:xfrm>
        </p:spPr>
        <p:txBody>
          <a:bodyPr/>
          <a:lstStyle/>
          <a:p>
            <a:r>
              <a:rPr lang="en-US" altLang="en-US" dirty="0"/>
              <a:t>Properties of Addition and Multiplication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28588" y="1600200"/>
            <a:ext cx="88899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tabLst>
                <a:tab pos="16049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16049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16049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16049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b="1" dirty="0"/>
              <a:t>Identity 	</a:t>
            </a:r>
            <a:r>
              <a:rPr lang="en-US" altLang="en-US" dirty="0"/>
              <a:t>There is a real number 0 such that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		</a:t>
            </a:r>
            <a:r>
              <a:rPr lang="en-US" altLang="en-US" i="1" dirty="0"/>
              <a:t>a + </a:t>
            </a:r>
            <a:r>
              <a:rPr lang="en-US" altLang="en-US" dirty="0"/>
              <a:t>0 = </a:t>
            </a:r>
            <a:r>
              <a:rPr lang="en-US" altLang="en-US" i="1" dirty="0"/>
              <a:t>a</a:t>
            </a:r>
            <a:r>
              <a:rPr lang="en-US" altLang="en-US" dirty="0"/>
              <a:t> and 0 +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a.</a:t>
            </a:r>
          </a:p>
          <a:p>
            <a:pPr>
              <a:spcBef>
                <a:spcPct val="0"/>
              </a:spcBef>
            </a:pPr>
            <a:r>
              <a:rPr lang="en-US" altLang="en-US" i="1" dirty="0"/>
              <a:t>	</a:t>
            </a:r>
            <a:r>
              <a:rPr lang="en-US" altLang="en-US" dirty="0"/>
              <a:t>There is a real number 1 such that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   		</a:t>
            </a:r>
            <a:r>
              <a:rPr lang="en-US" altLang="en-US" i="1" dirty="0"/>
              <a:t>a </a:t>
            </a:r>
            <a:r>
              <a:rPr lang="en-US" altLang="en-US" i="1" dirty="0">
                <a:cs typeface="Times New Roman" panose="02020603050405020304" pitchFamily="18" charset="0"/>
              </a:rPr>
              <a:t>· </a:t>
            </a:r>
            <a:r>
              <a:rPr lang="en-US" altLang="en-US" dirty="0">
                <a:cs typeface="Times New Roman" panose="02020603050405020304" pitchFamily="18" charset="0"/>
              </a:rPr>
              <a:t>1 = </a:t>
            </a:r>
            <a:r>
              <a:rPr lang="en-US" altLang="en-US" i="1" dirty="0">
                <a:cs typeface="Times New Roman" panose="02020603050405020304" pitchFamily="18" charset="0"/>
              </a:rPr>
              <a:t>a</a:t>
            </a:r>
            <a:r>
              <a:rPr lang="en-US" altLang="en-US" dirty="0">
                <a:cs typeface="Times New Roman" panose="02020603050405020304" pitchFamily="18" charset="0"/>
              </a:rPr>
              <a:t> and 1</a:t>
            </a:r>
            <a:r>
              <a:rPr lang="en-US" altLang="en-US" i="1" dirty="0"/>
              <a:t> · a</a:t>
            </a:r>
            <a:r>
              <a:rPr lang="en-US" altLang="en-US" dirty="0"/>
              <a:t> = </a:t>
            </a:r>
            <a:r>
              <a:rPr lang="en-US" altLang="en-US" i="1" dirty="0"/>
              <a:t>a.</a:t>
            </a:r>
            <a:r>
              <a:rPr lang="en-US" altLang="en-US" dirty="0"/>
              <a:t> </a:t>
            </a:r>
            <a:r>
              <a:rPr lang="en-US" altLang="en-US" b="1" i="1" dirty="0"/>
              <a:t>	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Think of the identity as looking in a mirror – you see your own reflection (identity). You get the same thing back at you!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685800" y="5385852"/>
            <a:ext cx="7445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000" dirty="0">
                <a:latin typeface="Times New Roman" panose="02020603050405020304" pitchFamily="18" charset="0"/>
              </a:rPr>
              <a:t>0 is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identity element for addition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sz="3000" dirty="0">
                <a:latin typeface="Times New Roman" panose="02020603050405020304" pitchFamily="18" charset="0"/>
              </a:rPr>
              <a:t>1 is the </a:t>
            </a:r>
            <a:r>
              <a:rPr lang="en-US" altLang="en-US" sz="3000" b="1" dirty="0">
                <a:latin typeface="Times New Roman" panose="02020603050405020304" pitchFamily="18" charset="0"/>
              </a:rPr>
              <a:t>identity element for multiplication</a:t>
            </a:r>
            <a:r>
              <a:rPr lang="en-US" altLang="en-US" sz="3000" dirty="0">
                <a:latin typeface="Times New Roman" panose="02020603050405020304" pitchFamily="18" charset="0"/>
              </a:rPr>
              <a:t>.</a:t>
            </a:r>
            <a:endParaRPr lang="en-US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561388" cy="1143000"/>
          </a:xfrm>
        </p:spPr>
        <p:txBody>
          <a:bodyPr/>
          <a:lstStyle/>
          <a:p>
            <a:r>
              <a:rPr lang="en-US" altLang="en-US" sz="3000"/>
              <a:t>Properties of Addition and Multiplication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597025"/>
            <a:ext cx="8521700" cy="2846387"/>
            <a:chOff x="457200" y="1598613"/>
            <a:chExt cx="8521700" cy="2846387"/>
          </a:xfrm>
        </p:grpSpPr>
        <p:sp>
          <p:nvSpPr>
            <p:cNvPr id="28676" name="Text Box 4"/>
            <p:cNvSpPr txBox="1">
              <a:spLocks noChangeArrowheads="1"/>
            </p:cNvSpPr>
            <p:nvPr/>
          </p:nvSpPr>
          <p:spPr bwMode="auto">
            <a:xfrm>
              <a:off x="457200" y="1598613"/>
              <a:ext cx="8229600" cy="261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tabLst>
                  <a:tab pos="1604963" algn="l"/>
                </a:tabLst>
                <a:defRPr sz="3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tabLst>
                  <a:tab pos="1604963" algn="l"/>
                </a:tabLs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tabLst>
                  <a:tab pos="1604963" algn="l"/>
                </a:tabLst>
                <a:defRPr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tabLst>
                  <a:tab pos="160496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 dirty="0"/>
                <a:t>Inverse 	</a:t>
              </a:r>
              <a:r>
                <a:rPr lang="en-US" altLang="en-US" sz="2800" dirty="0"/>
                <a:t>For each real number </a:t>
              </a:r>
              <a:r>
                <a:rPr lang="en-US" altLang="en-US" sz="2800" i="1" dirty="0"/>
                <a:t>a</a:t>
              </a:r>
              <a:r>
                <a:rPr lang="en-US" altLang="en-US" sz="2800" dirty="0"/>
                <a:t>, there is a single </a:t>
              </a:r>
              <a:br>
                <a:rPr lang="en-US" altLang="en-US" sz="2800" dirty="0"/>
              </a:br>
              <a:r>
                <a:rPr lang="en-US" altLang="en-US" sz="2800" dirty="0"/>
                <a:t>	real number –</a:t>
              </a:r>
              <a:r>
                <a:rPr lang="en-US" altLang="en-US" sz="2800" i="1" dirty="0"/>
                <a:t>a </a:t>
              </a:r>
              <a:r>
                <a:rPr lang="en-US" altLang="en-US" sz="2800" dirty="0"/>
                <a:t>such that </a:t>
              </a:r>
              <a:br>
                <a:rPr lang="en-US" altLang="en-US" sz="2800" dirty="0"/>
              </a:br>
              <a:r>
                <a:rPr lang="en-US" altLang="en-US" sz="2800" dirty="0"/>
                <a:t>	(–</a:t>
              </a:r>
              <a:r>
                <a:rPr lang="en-US" altLang="en-US" sz="2800" i="1" dirty="0"/>
                <a:t>a</a:t>
              </a:r>
              <a:r>
                <a:rPr lang="en-US" altLang="en-US" sz="2800" dirty="0"/>
                <a:t>) + </a:t>
              </a:r>
              <a:r>
                <a:rPr lang="en-US" altLang="en-US" sz="2800" i="1" dirty="0"/>
                <a:t>a = a + </a:t>
              </a:r>
              <a:r>
                <a:rPr lang="en-US" altLang="en-US" sz="2800" dirty="0"/>
                <a:t>(–</a:t>
              </a:r>
              <a:r>
                <a:rPr lang="en-US" altLang="en-US" sz="2800" i="1" dirty="0"/>
                <a:t>a</a:t>
              </a:r>
              <a:r>
                <a:rPr lang="en-US" altLang="en-US" sz="2800" dirty="0"/>
                <a:t>) = 0.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800" dirty="0"/>
                <a:t>	For each nonzero real number </a:t>
              </a:r>
              <a:r>
                <a:rPr lang="en-US" altLang="en-US" sz="2800" i="1" dirty="0"/>
                <a:t>a</a:t>
              </a:r>
              <a:r>
                <a:rPr lang="en-US" altLang="en-US" sz="2800" dirty="0"/>
                <a:t>, there is a</a:t>
              </a:r>
            </a:p>
            <a:p>
              <a:pPr>
                <a:spcBef>
                  <a:spcPct val="40000"/>
                </a:spcBef>
              </a:pPr>
              <a:r>
                <a:rPr lang="en-US" altLang="en-US" sz="2800" dirty="0"/>
                <a:t>	single real number     </a:t>
              </a:r>
              <a:r>
                <a:rPr lang="en-US" altLang="en-US" sz="2800" i="1" dirty="0"/>
                <a:t> </a:t>
              </a:r>
              <a:r>
                <a:rPr lang="en-US" altLang="en-US" sz="2800" dirty="0"/>
                <a:t>such that</a:t>
              </a:r>
            </a:p>
          </p:txBody>
        </p:sp>
        <p:graphicFrame>
          <p:nvGraphicFramePr>
            <p:cNvPr id="2867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982603"/>
                </p:ext>
              </p:extLst>
            </p:nvPr>
          </p:nvGraphicFramePr>
          <p:xfrm>
            <a:off x="4843463" y="3500438"/>
            <a:ext cx="365125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393529" progId="Equation.DSMT4">
                    <p:embed/>
                  </p:oleObj>
                </mc:Choice>
                <mc:Fallback>
                  <p:oleObj name="Equation" r:id="rId2" imgW="152334" imgH="39352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463" y="3500438"/>
                          <a:ext cx="365125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8051345"/>
                </p:ext>
              </p:extLst>
            </p:nvPr>
          </p:nvGraphicFramePr>
          <p:xfrm>
            <a:off x="6662738" y="3490913"/>
            <a:ext cx="2316162" cy="944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65200" imgH="393700" progId="Equation.DSMT4">
                    <p:embed/>
                  </p:oleObj>
                </mc:Choice>
                <mc:Fallback>
                  <p:oleObj name="Equation" r:id="rId4" imgW="965200" imgH="393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2738" y="3490913"/>
                          <a:ext cx="2316162" cy="944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762000" y="4732337"/>
            <a:ext cx="7924800" cy="1389063"/>
            <a:chOff x="1246188" y="4954587"/>
            <a:chExt cx="7924800" cy="1389063"/>
          </a:xfrm>
        </p:grpSpPr>
        <p:sp>
          <p:nvSpPr>
            <p:cNvPr id="28674" name="Text Box 8"/>
            <p:cNvSpPr txBox="1">
              <a:spLocks noChangeArrowheads="1"/>
            </p:cNvSpPr>
            <p:nvPr/>
          </p:nvSpPr>
          <p:spPr bwMode="auto">
            <a:xfrm>
              <a:off x="1246188" y="4954587"/>
              <a:ext cx="792480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2800" i="1" dirty="0">
                  <a:latin typeface="Times New Roman" panose="02020603050405020304" pitchFamily="18" charset="0"/>
                </a:rPr>
                <a:t>a 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is the </a:t>
              </a:r>
              <a:r>
                <a:rPr lang="en-US" altLang="en-US" sz="2800" b="1" dirty="0">
                  <a:latin typeface="Times New Roman" panose="02020603050405020304" pitchFamily="18" charset="0"/>
                </a:rPr>
                <a:t>additive inverse 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(or </a:t>
              </a:r>
              <a:r>
                <a:rPr lang="en-US" altLang="en-US" sz="2800" b="1" i="1" dirty="0">
                  <a:latin typeface="Times New Roman" panose="02020603050405020304" pitchFamily="18" charset="0"/>
                </a:rPr>
                <a:t>opposite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) of </a:t>
              </a:r>
              <a:r>
                <a:rPr lang="en-US" altLang="en-US" sz="2800" i="1" dirty="0">
                  <a:latin typeface="Times New Roman" panose="02020603050405020304" pitchFamily="18" charset="0"/>
                </a:rPr>
                <a:t>a.</a:t>
              </a:r>
            </a:p>
            <a:p>
              <a:endParaRPr lang="en-US" altLang="en-US" sz="2800" i="1" dirty="0">
                <a:latin typeface="Times New Roman" panose="02020603050405020304" pitchFamily="18" charset="0"/>
              </a:endParaRPr>
            </a:p>
            <a:p>
              <a:r>
                <a:rPr lang="en-US" altLang="en-US" sz="2800" i="1" dirty="0">
                  <a:latin typeface="Times New Roman" panose="02020603050405020304" pitchFamily="18" charset="0"/>
                </a:rPr>
                <a:t>     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is the</a:t>
              </a:r>
              <a:r>
                <a:rPr lang="en-US" altLang="en-US" sz="2800" i="1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800" b="1" dirty="0">
                  <a:latin typeface="Times New Roman" panose="02020603050405020304" pitchFamily="18" charset="0"/>
                </a:rPr>
                <a:t>multiplicative inverse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 (or </a:t>
              </a:r>
              <a:r>
                <a:rPr lang="en-US" altLang="en-US" sz="2800" b="1" i="1" dirty="0">
                  <a:latin typeface="Times New Roman" panose="02020603050405020304" pitchFamily="18" charset="0"/>
                </a:rPr>
                <a:t>reciprocal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) of </a:t>
              </a:r>
              <a:r>
                <a:rPr lang="en-US" altLang="en-US" sz="28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2800" dirty="0">
                  <a:latin typeface="Times New Roman" panose="02020603050405020304" pitchFamily="18" charset="0"/>
                </a:rPr>
                <a:t>.</a:t>
              </a:r>
              <a:r>
                <a:rPr lang="en-US" altLang="en-US" sz="2800" i="1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868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2112823"/>
                </p:ext>
              </p:extLst>
            </p:nvPr>
          </p:nvGraphicFramePr>
          <p:xfrm>
            <a:off x="1371600" y="5486400"/>
            <a:ext cx="288925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93529" progId="Equation.DSMT4">
                    <p:embed/>
                  </p:oleObj>
                </mc:Choice>
                <mc:Fallback>
                  <p:oleObj name="Equation" r:id="rId6" imgW="152334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00" y="5486400"/>
                          <a:ext cx="288925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1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686800" cy="1143000"/>
          </a:xfrm>
        </p:spPr>
        <p:txBody>
          <a:bodyPr/>
          <a:lstStyle/>
          <a:p>
            <a:r>
              <a:rPr lang="en-US" altLang="en-US"/>
              <a:t>Properties of Addition and Multiplication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57788" y="2066122"/>
            <a:ext cx="3752056" cy="1712129"/>
            <a:chOff x="5157788" y="2066122"/>
            <a:chExt cx="3752056" cy="1712129"/>
          </a:xfrm>
        </p:grpSpPr>
        <p:sp>
          <p:nvSpPr>
            <p:cNvPr id="4" name="TextBox 3"/>
            <p:cNvSpPr txBox="1"/>
            <p:nvPr/>
          </p:nvSpPr>
          <p:spPr>
            <a:xfrm>
              <a:off x="5817394" y="2066122"/>
              <a:ext cx="3092450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Using the Inverse property gets you to the Identity element, which is zero for add/subtract and is 1 for multiply/divide.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157788" y="2386013"/>
              <a:ext cx="659606" cy="3000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8029575" y="2794000"/>
              <a:ext cx="210345" cy="9842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755650" y="1824038"/>
            <a:ext cx="7473950" cy="1481137"/>
            <a:chOff x="755650" y="1824038"/>
            <a:chExt cx="7473950" cy="1481137"/>
          </a:xfrm>
        </p:grpSpPr>
        <p:sp>
          <p:nvSpPr>
            <p:cNvPr id="29699" name="Text Box 4"/>
            <p:cNvSpPr txBox="1">
              <a:spLocks noChangeArrowheads="1"/>
            </p:cNvSpPr>
            <p:nvPr/>
          </p:nvSpPr>
          <p:spPr bwMode="auto">
            <a:xfrm>
              <a:off x="755650" y="1824038"/>
              <a:ext cx="4724400" cy="1463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Distributive Property </a:t>
              </a:r>
            </a:p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of Multiplication with </a:t>
              </a:r>
            </a:p>
            <a:p>
              <a:r>
                <a:rPr lang="en-US" altLang="en-US" sz="3000" b="1" dirty="0">
                  <a:latin typeface="Times New Roman" panose="02020603050405020304" pitchFamily="18" charset="0"/>
                </a:rPr>
                <a:t>Respect to Addition</a:t>
              </a:r>
              <a:endParaRPr lang="en-US" altLang="en-US" sz="3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9700" name="Rectangle 5"/>
            <p:cNvSpPr>
              <a:spLocks noChangeArrowheads="1"/>
            </p:cNvSpPr>
            <p:nvPr/>
          </p:nvSpPr>
          <p:spPr bwMode="auto">
            <a:xfrm>
              <a:off x="5181600" y="1827213"/>
              <a:ext cx="3048000" cy="1477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) =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ab + ac</a:t>
              </a:r>
            </a:p>
            <a:p>
              <a:r>
                <a:rPr lang="en-US" altLang="en-US" sz="3000" dirty="0">
                  <a:latin typeface="Times New Roman" panose="02020603050405020304" pitchFamily="18" charset="0"/>
                </a:rPr>
                <a:t> </a:t>
              </a:r>
            </a:p>
            <a:p>
              <a:r>
                <a:rPr lang="en-US" altLang="en-US" sz="30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 + 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)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= </a:t>
              </a:r>
              <a:r>
                <a:rPr lang="en-US" altLang="en-US" sz="3000" i="1" dirty="0" err="1">
                  <a:latin typeface="Times New Roman" panose="02020603050405020304" pitchFamily="18" charset="0"/>
                </a:rPr>
                <a:t>ba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 + ca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2970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686800" cy="1143000"/>
          </a:xfrm>
        </p:spPr>
        <p:txBody>
          <a:bodyPr/>
          <a:lstStyle/>
          <a:p>
            <a:r>
              <a:rPr lang="en-US" altLang="en-US"/>
              <a:t>Properties of Addition and Multiplication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71450" y="1598613"/>
            <a:ext cx="870108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The numbers being added are called </a:t>
            </a:r>
            <a:r>
              <a:rPr lang="en-US" altLang="en-US" sz="2600" b="1" dirty="0">
                <a:latin typeface="Times New Roman" panose="02020603050405020304" pitchFamily="18" charset="0"/>
              </a:rPr>
              <a:t>addends</a:t>
            </a:r>
            <a:r>
              <a:rPr lang="en-US" altLang="en-US" sz="2600" dirty="0">
                <a:latin typeface="Times New Roman" panose="02020603050405020304" pitchFamily="18" charset="0"/>
              </a:rPr>
              <a:t> (or </a:t>
            </a:r>
            <a:r>
              <a:rPr lang="en-US" altLang="en-US" sz="2600" b="1" dirty="0">
                <a:latin typeface="Times New Roman" panose="02020603050405020304" pitchFamily="18" charset="0"/>
              </a:rPr>
              <a:t>terms</a:t>
            </a:r>
            <a:r>
              <a:rPr lang="en-US" altLang="en-US" sz="2600" dirty="0">
                <a:latin typeface="Times New Roman" panose="02020603050405020304" pitchFamily="18" charset="0"/>
              </a:rPr>
              <a:t>).</a:t>
            </a:r>
          </a:p>
          <a:p>
            <a:pPr>
              <a:spcBef>
                <a:spcPct val="50000"/>
              </a:spcBef>
            </a:pPr>
            <a:endParaRPr lang="en-US" altLang="en-US" sz="2600" b="1" i="1" u="sng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b="1" i="1" u="sng" dirty="0">
                <a:latin typeface="Times New Roman" panose="02020603050405020304" pitchFamily="18" charset="0"/>
              </a:rPr>
              <a:t>Same Signs</a:t>
            </a:r>
            <a:r>
              <a:rPr lang="en-US" altLang="en-US" sz="2600" dirty="0">
                <a:latin typeface="Times New Roman" panose="02020603050405020304" pitchFamily="18" charset="0"/>
              </a:rPr>
              <a:t>  Add two numbers with the </a:t>
            </a:r>
            <a:r>
              <a:rPr lang="en-US" altLang="en-US" sz="2600" i="1" dirty="0">
                <a:latin typeface="Times New Roman" panose="02020603050405020304" pitchFamily="18" charset="0"/>
              </a:rPr>
              <a:t>same</a:t>
            </a:r>
            <a:r>
              <a:rPr lang="en-US" altLang="en-US" sz="2600" dirty="0">
                <a:latin typeface="Times New Roman" panose="02020603050405020304" pitchFamily="18" charset="0"/>
              </a:rPr>
              <a:t> sign by adding their absolute values. The sum is the same sign as the two numbers.</a:t>
            </a:r>
          </a:p>
          <a:p>
            <a:pPr>
              <a:spcBef>
                <a:spcPct val="50000"/>
              </a:spcBef>
            </a:pPr>
            <a:endParaRPr lang="en-US" altLang="en-US" sz="2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600" b="1" i="1" u="sng" dirty="0">
                <a:latin typeface="Times New Roman" panose="02020603050405020304" pitchFamily="18" charset="0"/>
              </a:rPr>
              <a:t>Different Signs</a:t>
            </a:r>
            <a:r>
              <a:rPr lang="en-US" altLang="en-US" sz="2600" dirty="0">
                <a:latin typeface="Times New Roman" panose="02020603050405020304" pitchFamily="18" charset="0"/>
              </a:rPr>
              <a:t>  Subtract the absolute values of smaller number from the larger (ignore signs). The sum is the same sign as the number with LARGER absolute value.</a:t>
            </a:r>
            <a:endParaRPr lang="en-US" altLang="en-US" sz="2600" i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/>
          </p:nvPr>
        </p:nvSpPr>
        <p:spPr>
          <a:xfrm>
            <a:off x="469900" y="114299"/>
            <a:ext cx="8229600" cy="650875"/>
          </a:xfrm>
        </p:spPr>
        <p:txBody>
          <a:bodyPr/>
          <a:lstStyle/>
          <a:p>
            <a:r>
              <a:rPr lang="en-US" altLang="en-US" dirty="0"/>
              <a:t>Adding Real Numbers – The “Sum”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455612" y="1598613"/>
            <a:ext cx="823118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The result of subtracting two numbers is called their </a:t>
            </a:r>
            <a:r>
              <a:rPr lang="en-US" altLang="en-US" sz="2600" b="1" dirty="0">
                <a:latin typeface="Times New Roman" panose="02020603050405020304" pitchFamily="18" charset="0"/>
              </a:rPr>
              <a:t>difference</a:t>
            </a:r>
            <a:r>
              <a:rPr lang="en-US" altLang="en-US" sz="2600" dirty="0">
                <a:latin typeface="Times New Roman" panose="02020603050405020304" pitchFamily="18" charset="0"/>
              </a:rPr>
              <a:t>. In </a:t>
            </a:r>
            <a:r>
              <a:rPr lang="en-US" altLang="en-US" sz="2600" i="1" dirty="0">
                <a:latin typeface="Times New Roman" panose="02020603050405020304" pitchFamily="18" charset="0"/>
              </a:rPr>
              <a:t>a – b</a:t>
            </a:r>
            <a:r>
              <a:rPr lang="en-US" altLang="en-US" sz="2600" dirty="0">
                <a:latin typeface="Times New Roman" panose="02020603050405020304" pitchFamily="18" charset="0"/>
              </a:rPr>
              <a:t>, </a:t>
            </a:r>
            <a:r>
              <a:rPr lang="en-US" altLang="en-US" sz="2600" i="1" dirty="0">
                <a:latin typeface="Times New Roman" panose="02020603050405020304" pitchFamily="18" charset="0"/>
              </a:rPr>
              <a:t>a </a:t>
            </a:r>
            <a:r>
              <a:rPr lang="en-US" altLang="en-US" sz="2600" dirty="0">
                <a:latin typeface="Times New Roman" panose="02020603050405020304" pitchFamily="18" charset="0"/>
              </a:rPr>
              <a:t>is called the </a:t>
            </a:r>
            <a:r>
              <a:rPr lang="en-US" altLang="en-US" sz="2600" b="1" dirty="0">
                <a:latin typeface="Times New Roman" panose="02020603050405020304" pitchFamily="18" charset="0"/>
              </a:rPr>
              <a:t>minuend</a:t>
            </a:r>
            <a:r>
              <a:rPr lang="en-US" altLang="en-US" sz="2600" dirty="0">
                <a:latin typeface="Times New Roman" panose="02020603050405020304" pitchFamily="18" charset="0"/>
              </a:rPr>
              <a:t>, and </a:t>
            </a:r>
            <a:r>
              <a:rPr lang="en-US" altLang="en-US" sz="2600" i="1" dirty="0">
                <a:latin typeface="Times New Roman" panose="02020603050405020304" pitchFamily="18" charset="0"/>
              </a:rPr>
              <a:t>b</a:t>
            </a:r>
            <a:r>
              <a:rPr lang="en-US" altLang="en-US" sz="2600" dirty="0">
                <a:latin typeface="Times New Roman" panose="02020603050405020304" pitchFamily="18" charset="0"/>
              </a:rPr>
              <a:t> is called the </a:t>
            </a:r>
            <a:r>
              <a:rPr lang="en-US" altLang="en-US" sz="2600" b="1" dirty="0">
                <a:latin typeface="Times New Roman" panose="02020603050405020304" pitchFamily="18" charset="0"/>
              </a:rPr>
              <a:t>subtrahend</a:t>
            </a:r>
            <a:r>
              <a:rPr lang="en-US" altLang="en-US" sz="26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Regular dictionary definition of subtract:  </a:t>
            </a:r>
            <a:r>
              <a:rPr lang="en-US" altLang="en-US" sz="2600" u="sng" dirty="0">
                <a:latin typeface="Times New Roman" panose="02020603050405020304" pitchFamily="18" charset="0"/>
              </a:rPr>
              <a:t>add the opposite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For all real numbers </a:t>
            </a:r>
            <a:r>
              <a:rPr lang="en-US" altLang="en-US" sz="2600" i="1" dirty="0">
                <a:latin typeface="Times New Roman" panose="02020603050405020304" pitchFamily="18" charset="0"/>
              </a:rPr>
              <a:t>a</a:t>
            </a:r>
            <a:r>
              <a:rPr lang="en-US" altLang="en-US" sz="2600" dirty="0">
                <a:latin typeface="Times New Roman" panose="02020603050405020304" pitchFamily="18" charset="0"/>
              </a:rPr>
              <a:t> and </a:t>
            </a:r>
            <a:r>
              <a:rPr lang="en-US" altLang="en-US" sz="2600" i="1" dirty="0">
                <a:latin typeface="Times New Roman" panose="02020603050405020304" pitchFamily="18" charset="0"/>
              </a:rPr>
              <a:t>b</a:t>
            </a:r>
            <a:r>
              <a:rPr lang="en-US" altLang="en-US" sz="2600" dirty="0">
                <a:latin typeface="Times New Roman" panose="02020603050405020304" pitchFamily="18" charset="0"/>
              </a:rPr>
              <a:t>,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	</a:t>
            </a:r>
            <a:r>
              <a:rPr lang="en-US" altLang="en-US" sz="2600" b="1" i="1" dirty="0">
                <a:latin typeface="Times New Roman" panose="02020603050405020304" pitchFamily="18" charset="0"/>
              </a:rPr>
              <a:t>a – b = a + </a:t>
            </a:r>
            <a:r>
              <a:rPr lang="en-US" altLang="en-US" sz="2600" b="1" dirty="0">
                <a:latin typeface="Times New Roman" panose="02020603050405020304" pitchFamily="18" charset="0"/>
              </a:rPr>
              <a:t>(–</a:t>
            </a:r>
            <a:r>
              <a:rPr lang="en-US" altLang="en-US" sz="2600" b="1" i="1" dirty="0">
                <a:latin typeface="Times New Roman" panose="02020603050405020304" pitchFamily="18" charset="0"/>
              </a:rPr>
              <a:t>b</a:t>
            </a:r>
            <a:r>
              <a:rPr lang="en-US" altLang="en-US" sz="2600" b="1" dirty="0">
                <a:latin typeface="Times New Roman" panose="02020603050405020304" pitchFamily="18" charset="0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en-US" altLang="en-US" sz="2600" dirty="0">
                <a:latin typeface="Times New Roman" panose="02020603050405020304" pitchFamily="18" charset="0"/>
              </a:rPr>
              <a:t>(Change the sign of the subtrahend and add.)</a:t>
            </a:r>
          </a:p>
          <a:p>
            <a:pPr>
              <a:spcBef>
                <a:spcPct val="50000"/>
              </a:spcBef>
            </a:pP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Think of it as “keep it, change it, switch it”. 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2" y="0"/>
            <a:ext cx="8229600" cy="679450"/>
          </a:xfrm>
        </p:spPr>
        <p:txBody>
          <a:bodyPr/>
          <a:lstStyle/>
          <a:p>
            <a:r>
              <a:rPr lang="en-US" altLang="en-US" sz="3000" dirty="0"/>
              <a:t>Definition of Subtraction – The “Difference”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7720012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imes New Roman" panose="02020603050405020304" pitchFamily="18" charset="0"/>
              </a:rPr>
              <a:t>The result of multiplying two numbers is called their </a:t>
            </a:r>
            <a:r>
              <a:rPr lang="en-US" altLang="en-US" sz="3000" b="1">
                <a:latin typeface="Times New Roman" panose="02020603050405020304" pitchFamily="18" charset="0"/>
              </a:rPr>
              <a:t>product</a:t>
            </a:r>
            <a:r>
              <a:rPr lang="en-US" altLang="en-US" sz="3000">
                <a:latin typeface="Times New Roman" panose="02020603050405020304" pitchFamily="18" charset="0"/>
              </a:rPr>
              <a:t>. The two numbers being multiplied are called </a:t>
            </a:r>
            <a:r>
              <a:rPr lang="en-US" altLang="en-US" sz="3000" b="1">
                <a:latin typeface="Times New Roman" panose="02020603050405020304" pitchFamily="18" charset="0"/>
              </a:rPr>
              <a:t>factors</a:t>
            </a:r>
            <a:r>
              <a:rPr lang="en-US" altLang="en-US" sz="30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165100"/>
            <a:ext cx="8229600" cy="571500"/>
          </a:xfrm>
        </p:spPr>
        <p:txBody>
          <a:bodyPr/>
          <a:lstStyle/>
          <a:p>
            <a:r>
              <a:rPr lang="en-US" altLang="en-US" sz="3000" dirty="0"/>
              <a:t>Multiplying Real Numbers – The “Product”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007" y="4113213"/>
            <a:ext cx="8786812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1" i="1" dirty="0">
                <a:latin typeface="Times New Roman" panose="02020603050405020304" pitchFamily="18" charset="0"/>
              </a:rPr>
              <a:t>Same Signs</a:t>
            </a:r>
            <a:r>
              <a:rPr lang="en-US" altLang="en-US" sz="2500" dirty="0">
                <a:latin typeface="Times New Roman" panose="02020603050405020304" pitchFamily="18" charset="0"/>
              </a:rPr>
              <a:t>  Multiply the two factors, product is </a:t>
            </a:r>
            <a:r>
              <a:rPr lang="en-US" altLang="en-US" sz="2500" b="1" u="sng" dirty="0">
                <a:latin typeface="Times New Roman" panose="02020603050405020304" pitchFamily="18" charset="0"/>
              </a:rPr>
              <a:t>POSITIVE</a:t>
            </a:r>
            <a:r>
              <a:rPr lang="en-US" altLang="en-US" sz="25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500" b="1" i="1" dirty="0">
                <a:latin typeface="Times New Roman" panose="02020603050405020304" pitchFamily="18" charset="0"/>
              </a:rPr>
              <a:t>Different Signs</a:t>
            </a:r>
            <a:r>
              <a:rPr lang="en-US" altLang="en-US" sz="2500" dirty="0">
                <a:latin typeface="Times New Roman" panose="02020603050405020304" pitchFamily="18" charset="0"/>
              </a:rPr>
              <a:t>  Multiply the two factors, product is </a:t>
            </a:r>
            <a:r>
              <a:rPr lang="en-US" altLang="en-US" sz="2500" b="1" u="sng" dirty="0">
                <a:latin typeface="Times New Roman" panose="02020603050405020304" pitchFamily="18" charset="0"/>
              </a:rPr>
              <a:t>NEGATIVE</a:t>
            </a:r>
            <a:r>
              <a:rPr lang="en-US" altLang="en-US" sz="25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"/>
          <p:cNvSpPr>
            <a:spLocks noGrp="1" noChangeArrowheads="1"/>
          </p:cNvSpPr>
          <p:nvPr>
            <p:ph type="title"/>
          </p:nvPr>
        </p:nvSpPr>
        <p:spPr>
          <a:xfrm>
            <a:off x="342906" y="204787"/>
            <a:ext cx="8686800" cy="623097"/>
          </a:xfrm>
        </p:spPr>
        <p:txBody>
          <a:bodyPr/>
          <a:lstStyle/>
          <a:p>
            <a:r>
              <a:rPr lang="en-US" altLang="en-US" dirty="0"/>
              <a:t>Dividing Real Numbers – The “Quotient”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6" y="1412873"/>
            <a:ext cx="8491537" cy="3008315"/>
            <a:chOff x="455613" y="1541461"/>
            <a:chExt cx="8491537" cy="3008315"/>
          </a:xfrm>
        </p:grpSpPr>
        <p:sp>
          <p:nvSpPr>
            <p:cNvPr id="19459" name="Text Box 4"/>
            <p:cNvSpPr txBox="1">
              <a:spLocks noChangeArrowheads="1"/>
            </p:cNvSpPr>
            <p:nvPr/>
          </p:nvSpPr>
          <p:spPr bwMode="auto">
            <a:xfrm>
              <a:off x="455613" y="1541461"/>
              <a:ext cx="8491537" cy="2652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000" dirty="0">
                  <a:latin typeface="Times New Roman" panose="02020603050405020304" pitchFamily="18" charset="0"/>
                </a:rPr>
                <a:t>The result of dividing two numbers is called their </a:t>
              </a:r>
            </a:p>
            <a:p>
              <a:pPr>
                <a:spcBef>
                  <a:spcPct val="20000"/>
                </a:spcBef>
              </a:pPr>
              <a:r>
                <a:rPr lang="en-US" altLang="en-US" sz="3000" b="1" dirty="0">
                  <a:latin typeface="Times New Roman" panose="02020603050405020304" pitchFamily="18" charset="0"/>
                </a:rPr>
                <a:t>quotient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. In the quotient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 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(or    ), where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   0, </a:t>
              </a:r>
            </a:p>
            <a:p>
              <a:pPr>
                <a:spcBef>
                  <a:spcPct val="40000"/>
                </a:spcBef>
              </a:pPr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is called the </a:t>
              </a:r>
              <a:r>
                <a:rPr lang="en-US" altLang="en-US" sz="3000" b="1" dirty="0">
                  <a:latin typeface="Times New Roman" panose="02020603050405020304" pitchFamily="18" charset="0"/>
                </a:rPr>
                <a:t>dividend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(or numerator), and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is called the </a:t>
              </a:r>
              <a:r>
                <a:rPr lang="en-US" altLang="en-US" sz="3000" b="1" dirty="0">
                  <a:latin typeface="Times New Roman" panose="02020603050405020304" pitchFamily="18" charset="0"/>
                </a:rPr>
                <a:t>divisor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(or denominator). For real numbers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,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b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, and </a:t>
              </a:r>
              <a:r>
                <a:rPr lang="en-US" altLang="en-US" sz="3000" i="1" dirty="0">
                  <a:latin typeface="Times New Roman" panose="02020603050405020304" pitchFamily="18" charset="0"/>
                </a:rPr>
                <a:t>c</a:t>
              </a:r>
              <a:r>
                <a:rPr lang="en-US" altLang="en-US" sz="3000" dirty="0">
                  <a:latin typeface="Times New Roman" panose="02020603050405020304" pitchFamily="18" charset="0"/>
                </a:rPr>
                <a:t> if </a:t>
              </a:r>
            </a:p>
          </p:txBody>
        </p:sp>
        <p:graphicFrame>
          <p:nvGraphicFramePr>
            <p:cNvPr id="1946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74531"/>
                </p:ext>
              </p:extLst>
            </p:nvPr>
          </p:nvGraphicFramePr>
          <p:xfrm>
            <a:off x="3605213" y="3563938"/>
            <a:ext cx="3213100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700" imgH="393700" progId="Equation.DSMT4">
                    <p:embed/>
                  </p:oleObj>
                </mc:Choice>
                <mc:Fallback>
                  <p:oleObj name="Equation" r:id="rId2" imgW="1282700" imgH="393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213" y="3563938"/>
                          <a:ext cx="3213100" cy="985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7147738"/>
                </p:ext>
              </p:extLst>
            </p:nvPr>
          </p:nvGraphicFramePr>
          <p:xfrm>
            <a:off x="7564438" y="2276475"/>
            <a:ext cx="347662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700" imgH="139700" progId="Equation.DSMT4">
                    <p:embed/>
                  </p:oleObj>
                </mc:Choice>
                <mc:Fallback>
                  <p:oleObj name="Equation" r:id="rId4" imgW="139700" imgH="139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438" y="2276475"/>
                          <a:ext cx="347662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1324818"/>
                </p:ext>
              </p:extLst>
            </p:nvPr>
          </p:nvGraphicFramePr>
          <p:xfrm>
            <a:off x="5673725" y="1968500"/>
            <a:ext cx="384175" cy="99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334" imgH="393529" progId="Equation.DSMT4">
                    <p:embed/>
                  </p:oleObj>
                </mc:Choice>
                <mc:Fallback>
                  <p:oleObj name="Equation" r:id="rId6" imgW="152334" imgH="393529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3725" y="1968500"/>
                          <a:ext cx="384175" cy="992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7391912"/>
                </p:ext>
              </p:extLst>
            </p:nvPr>
          </p:nvGraphicFramePr>
          <p:xfrm>
            <a:off x="4606925" y="2309813"/>
            <a:ext cx="3206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5" imgH="126725" progId="Equation.DSMT4">
                    <p:embed/>
                  </p:oleObj>
                </mc:Choice>
                <mc:Fallback>
                  <p:oleObj name="Equation" r:id="rId8" imgW="126725" imgH="12672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925" y="2309813"/>
                          <a:ext cx="3206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42894" y="4620089"/>
            <a:ext cx="878681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500" b="1" i="1" dirty="0">
                <a:latin typeface="Times New Roman" panose="02020603050405020304" pitchFamily="18" charset="0"/>
              </a:rPr>
              <a:t>Same Signs</a:t>
            </a:r>
            <a:r>
              <a:rPr lang="en-US" altLang="en-US" sz="2500" dirty="0">
                <a:latin typeface="Times New Roman" panose="02020603050405020304" pitchFamily="18" charset="0"/>
              </a:rPr>
              <a:t>  Divide the dividend (numerator) by the divisor (denominator), quotient is </a:t>
            </a:r>
            <a:r>
              <a:rPr lang="en-US" altLang="en-US" sz="2500" b="1" u="sng" dirty="0">
                <a:latin typeface="Times New Roman" panose="02020603050405020304" pitchFamily="18" charset="0"/>
              </a:rPr>
              <a:t>POSITIVE</a:t>
            </a:r>
            <a:r>
              <a:rPr lang="en-US" altLang="en-US" sz="2500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500" b="1" i="1" dirty="0">
                <a:latin typeface="Times New Roman" panose="02020603050405020304" pitchFamily="18" charset="0"/>
              </a:rPr>
              <a:t>Different Signs</a:t>
            </a:r>
            <a:r>
              <a:rPr lang="en-US" altLang="en-US" sz="2500" dirty="0">
                <a:latin typeface="Times New Roman" panose="02020603050405020304" pitchFamily="18" charset="0"/>
              </a:rPr>
              <a:t> Divide the dividend (numerator) by the divisor (denominator), quotient is </a:t>
            </a:r>
            <a:r>
              <a:rPr lang="en-US" altLang="en-US" sz="2500" b="1" u="sng" dirty="0">
                <a:latin typeface="Times New Roman" panose="02020603050405020304" pitchFamily="18" charset="0"/>
              </a:rPr>
              <a:t>NEGATIVE</a:t>
            </a:r>
            <a:r>
              <a:rPr lang="en-US" altLang="en-US" sz="250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455613" y="1598613"/>
            <a:ext cx="8301037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/>
              <a:t>Simplify each expression. </a:t>
            </a:r>
          </a:p>
          <a:p>
            <a:r>
              <a:rPr lang="en-US" altLang="en-US" sz="2800"/>
              <a:t>	a)  11 + (–8)		b)  3 – (–4)		c) 	</a:t>
            </a:r>
          </a:p>
          <a:p>
            <a:r>
              <a:rPr lang="en-US" altLang="en-US" sz="2800"/>
              <a:t>	d)  7 · (–4) 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7458075" y="1933575"/>
          <a:ext cx="7239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36" imgH="393359" progId="Equation.DSMT4">
                  <p:embed/>
                </p:oleObj>
              </mc:Choice>
              <mc:Fallback>
                <p:oleObj name="Equation" r:id="rId2" imgW="304536" imgH="39335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075" y="1933575"/>
                        <a:ext cx="7239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455613" y="3656013"/>
            <a:ext cx="4572000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400">
                <a:solidFill>
                  <a:srgbClr val="BC2C3A"/>
                </a:solidFill>
              </a:rPr>
              <a:t>Solution</a:t>
            </a:r>
          </a:p>
          <a:p>
            <a:r>
              <a:rPr lang="en-US" altLang="en-US" sz="2800"/>
              <a:t>	a)  3			</a:t>
            </a:r>
          </a:p>
          <a:p>
            <a:r>
              <a:rPr lang="en-US" altLang="en-US" sz="2800"/>
              <a:t>	b)  7		</a:t>
            </a:r>
          </a:p>
          <a:p>
            <a:r>
              <a:rPr lang="en-US" altLang="en-US" sz="2800"/>
              <a:t>	c)  4  	</a:t>
            </a:r>
          </a:p>
          <a:p>
            <a:r>
              <a:rPr lang="en-US" altLang="en-US" sz="2800"/>
              <a:t>	d)  –28</a:t>
            </a:r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Operations With Signed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304800" y="3188494"/>
            <a:ext cx="54102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b="1" i="1" dirty="0">
                <a:latin typeface="Times New Roman" panose="02020603050405020304" pitchFamily="18" charset="0"/>
              </a:rPr>
              <a:t>Division by 0 is undefined.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455613" y="1598613"/>
            <a:ext cx="79136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If 0 is divided by a nonzero number, the quotient is 0. That is,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Division with Zero</a:t>
            </a:r>
          </a:p>
        </p:txBody>
      </p:sp>
      <p:graphicFrame>
        <p:nvGraphicFramePr>
          <p:cNvPr id="225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05379"/>
              </p:ext>
            </p:extLst>
          </p:nvPr>
        </p:nvGraphicFramePr>
        <p:xfrm>
          <a:off x="3997324" y="2133602"/>
          <a:ext cx="26098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393529" progId="Equation.DSMT4">
                  <p:embed/>
                </p:oleObj>
              </mc:Choice>
              <mc:Fallback>
                <p:oleObj name="Equation" r:id="rId4" imgW="1040948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4" y="2133602"/>
                        <a:ext cx="26098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228146"/>
              </p:ext>
            </p:extLst>
          </p:nvPr>
        </p:nvGraphicFramePr>
        <p:xfrm>
          <a:off x="304800" y="3838572"/>
          <a:ext cx="13684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825480" progId="Equation.DSMT4">
                  <p:embed/>
                </p:oleObj>
              </mc:Choice>
              <mc:Fallback>
                <p:oleObj name="Equation" r:id="rId6" imgW="54576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38572"/>
                        <a:ext cx="1368425" cy="20939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93938" y="3708403"/>
            <a:ext cx="684212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 dirty="0">
                <a:latin typeface="Times New Roman" panose="02020603050405020304" pitchFamily="18" charset="0"/>
              </a:rPr>
              <a:t>because the way your check division is by the </a:t>
            </a:r>
            <a:r>
              <a:rPr lang="en-US" altLang="en-US" sz="3000" i="1" dirty="0">
                <a:latin typeface="Times New Roman" panose="02020603050405020304" pitchFamily="18" charset="0"/>
              </a:rPr>
              <a:t>definition</a:t>
            </a:r>
            <a:r>
              <a:rPr lang="en-US" altLang="en-US" sz="3000" dirty="0">
                <a:latin typeface="Times New Roman" panose="02020603050405020304" pitchFamily="18" charset="0"/>
              </a:rPr>
              <a:t> of division – multiply quotient (answer) times divisor (denominator), and you should get the dividend (numerator).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0772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tabLst>
                <a:tab pos="398463" algn="l"/>
              </a:tabLst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spcBef>
                <a:spcPct val="20000"/>
              </a:spcBef>
              <a:tabLst>
                <a:tab pos="398463" algn="l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spcBef>
                <a:spcPct val="20000"/>
              </a:spcBef>
              <a:tabLst>
                <a:tab pos="398463" algn="l"/>
              </a:tabLs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spcBef>
                <a:spcPct val="20000"/>
              </a:spcBef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984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When a problem involves more than one operation, we follow the order of operations.</a:t>
            </a:r>
          </a:p>
          <a:p>
            <a:pPr>
              <a:spcBef>
                <a:spcPct val="50000"/>
              </a:spcBef>
            </a:pPr>
            <a:r>
              <a:rPr lang="en-US" altLang="en-US" sz="2800" i="1"/>
              <a:t>If parentheses or square brackets are present: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/>
              <a:t>	Step 1</a:t>
            </a:r>
            <a:r>
              <a:rPr lang="en-US" altLang="en-US" sz="2800" i="1"/>
              <a:t>	    </a:t>
            </a:r>
            <a:r>
              <a:rPr lang="en-US" altLang="en-US" sz="2800"/>
              <a:t>Work separately above and below any 	  						</a:t>
            </a:r>
            <a:r>
              <a:rPr lang="en-US" altLang="en-US" sz="2800" b="1"/>
              <a:t>fraction bar</a:t>
            </a:r>
            <a:r>
              <a:rPr lang="en-US" altLang="en-US" sz="280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800" b="1" i="1"/>
              <a:t>	Step 2	    </a:t>
            </a:r>
            <a:r>
              <a:rPr lang="en-US" altLang="en-US" sz="2800"/>
              <a:t>Use the rules on the next slide within each 				    set of </a:t>
            </a:r>
            <a:r>
              <a:rPr lang="en-US" altLang="en-US" sz="2800" b="1"/>
              <a:t>parentheses or square brackets.</a:t>
            </a:r>
            <a:r>
              <a:rPr lang="en-US" altLang="en-US" sz="2800"/>
              <a:t> 					    Start with the innermost set and work 	   </a:t>
            </a:r>
            <a:br>
              <a:rPr lang="en-US" altLang="en-US" sz="2800"/>
            </a:br>
            <a:r>
              <a:rPr lang="en-US" altLang="en-US" sz="2800"/>
              <a:t>                   outward.</a:t>
            </a:r>
            <a:endParaRPr lang="en-US" altLang="en-US" sz="2800" i="1"/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3009900" y="18288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5104" imgH="810471" progId="Equation.DSMT4">
                  <p:embed/>
                </p:oleObj>
              </mc:Choice>
              <mc:Fallback>
                <p:oleObj name="Equation" r:id="rId2" imgW="475104" imgH="81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8288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455613" y="1598613"/>
            <a:ext cx="8077200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98463" indent="-398463" defTabSz="339725">
              <a:spcBef>
                <a:spcPct val="20000"/>
              </a:spcBef>
              <a:defRPr sz="3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39725">
              <a:spcBef>
                <a:spcPct val="20000"/>
              </a:spcBef>
              <a:defRPr sz="2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39725">
              <a:spcBef>
                <a:spcPct val="20000"/>
              </a:spcBef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39725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39725">
              <a:spcBef>
                <a:spcPct val="20000"/>
              </a:spcBef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39725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/>
              <a:t>If no parentheses or brackets are present: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	Step 1</a:t>
            </a:r>
            <a:r>
              <a:rPr lang="en-US" altLang="en-US" i="1"/>
              <a:t>  	</a:t>
            </a:r>
            <a:r>
              <a:rPr lang="en-US" altLang="en-US"/>
              <a:t>Apply any </a:t>
            </a:r>
            <a:r>
              <a:rPr lang="en-US" altLang="en-US" b="1"/>
              <a:t>exponents.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	Step 2	</a:t>
            </a:r>
            <a:r>
              <a:rPr lang="en-US" altLang="en-US"/>
              <a:t>Do any </a:t>
            </a:r>
            <a:r>
              <a:rPr lang="en-US" altLang="en-US" b="1"/>
              <a:t>multiplications</a:t>
            </a:r>
            <a:r>
              <a:rPr lang="en-US" altLang="en-US"/>
              <a:t> or </a:t>
            </a:r>
            <a:r>
              <a:rPr lang="en-US" altLang="en-US" b="1"/>
              <a:t>divisions</a:t>
            </a:r>
            <a:r>
              <a:rPr lang="en-US" altLang="en-US"/>
              <a:t> in   </a:t>
            </a:r>
            <a:br>
              <a:rPr lang="en-US" altLang="en-US"/>
            </a:br>
            <a:r>
              <a:rPr lang="en-US" altLang="en-US"/>
              <a:t>              the order in which they occur, working</a:t>
            </a:r>
            <a:br>
              <a:rPr lang="en-US" altLang="en-US"/>
            </a:br>
            <a:r>
              <a:rPr lang="en-US" altLang="en-US"/>
              <a:t>              left to right.</a:t>
            </a:r>
          </a:p>
          <a:p>
            <a:pPr>
              <a:spcBef>
                <a:spcPct val="50000"/>
              </a:spcBef>
            </a:pPr>
            <a:r>
              <a:rPr lang="en-US" altLang="en-US" b="1" i="1"/>
              <a:t>	Step 3	</a:t>
            </a:r>
            <a:r>
              <a:rPr lang="en-US" altLang="en-US"/>
              <a:t>Do any </a:t>
            </a:r>
            <a:r>
              <a:rPr lang="en-US" altLang="en-US" b="1"/>
              <a:t>additions </a:t>
            </a:r>
            <a:r>
              <a:rPr lang="en-US" altLang="en-US"/>
              <a:t>or </a:t>
            </a:r>
            <a:r>
              <a:rPr lang="en-US" altLang="en-US" b="1"/>
              <a:t>subtractions</a:t>
            </a:r>
            <a:r>
              <a:rPr lang="en-US" altLang="en-US"/>
              <a:t> in the</a:t>
            </a:r>
            <a:br>
              <a:rPr lang="en-US" altLang="en-US"/>
            </a:br>
            <a:r>
              <a:rPr lang="en-US" altLang="en-US"/>
              <a:t>              order in which they occur, working left </a:t>
            </a:r>
            <a:br>
              <a:rPr lang="en-US" altLang="en-US"/>
            </a:br>
            <a:r>
              <a:rPr lang="en-US" altLang="en-US"/>
              <a:t>              to right.</a:t>
            </a:r>
            <a:endParaRPr lang="en-US" altLang="en-US" i="1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of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1508</TotalTime>
  <Words>1054</Words>
  <Application>Microsoft Office PowerPoint</Application>
  <PresentationFormat>On-screen Show (4:3)</PresentationFormat>
  <Paragraphs>90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Default Design</vt:lpstr>
      <vt:lpstr>Custom Design</vt:lpstr>
      <vt:lpstr>Equation</vt:lpstr>
      <vt:lpstr>MATH 1010K Notes – Section 6.2 Operations, Properties, and Applications of Real Numbers</vt:lpstr>
      <vt:lpstr>Adding Real Numbers – The “Sum”</vt:lpstr>
      <vt:lpstr>Definition of Subtraction – The “Difference”</vt:lpstr>
      <vt:lpstr>Multiplying Real Numbers – The “Product”</vt:lpstr>
      <vt:lpstr>Dividing Real Numbers – The “Quotient”</vt:lpstr>
      <vt:lpstr>Example: Operations With Signed Numbers</vt:lpstr>
      <vt:lpstr>Division with Zero</vt:lpstr>
      <vt:lpstr>Order of Operations</vt:lpstr>
      <vt:lpstr>Order of Operations</vt:lpstr>
      <vt:lpstr>Example: Using the Order of Operations</vt:lpstr>
      <vt:lpstr>Properties of Addition and Multiplication</vt:lpstr>
      <vt:lpstr>Properties of Addition and Multiplication</vt:lpstr>
      <vt:lpstr>Properties of Addition and Multiplication</vt:lpstr>
      <vt:lpstr>Properties of Addition and Multiplication</vt:lpstr>
    </vt:vector>
  </TitlesOfParts>
  <Company>Pearson Education,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Mathematically 13e</dc:title>
  <dc:subject>Chapter 6</dc:subject>
  <dc:creator>Miller</dc:creator>
  <cp:lastModifiedBy>Pamela D. Elliott</cp:lastModifiedBy>
  <cp:revision>92</cp:revision>
  <dcterms:created xsi:type="dcterms:W3CDTF">2011-05-10T13:51:27Z</dcterms:created>
  <dcterms:modified xsi:type="dcterms:W3CDTF">2022-07-28T14:56:06Z</dcterms:modified>
</cp:coreProperties>
</file>