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94" r:id="rId3"/>
    <p:sldId id="295" r:id="rId4"/>
    <p:sldId id="296" r:id="rId5"/>
    <p:sldId id="29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67CFA-A6F1-69CF-23C1-7E8E8D562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71E78-2B6B-991D-63D8-9E4B817F8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20E28-7540-7471-2789-36ADB23A9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A416-9223-46BE-AEBE-FD215EC0E1F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B0273-D8B4-A8DB-6219-CD30C3FDE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4E242-2F41-2A73-F654-F09236E7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2BE3-A6E8-481C-920D-56422064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5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9158-B75A-A9A1-B504-7460107E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055AB-6236-565D-AE92-D0FE247EE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DCC76-D6EC-EA27-A2FB-12EC5B9A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A416-9223-46BE-AEBE-FD215EC0E1F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60601-CEB2-A3CF-8AE5-805BA846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687F4-FB5D-6245-0B16-FBED53CD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2BE3-A6E8-481C-920D-56422064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6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B669CD-7745-58D4-2ECD-7B62F10194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D4705-C524-6D2B-0193-B0ABC427D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5BDC7-AF6F-B198-B9EE-B0E7292F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A416-9223-46BE-AEBE-FD215EC0E1F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0F6E7-17A4-DB8A-A6C7-8199CFE04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EAEEE-87D1-1528-7199-80722F12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2BE3-A6E8-481C-920D-56422064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37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0321977076_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867" y="895350"/>
            <a:ext cx="4861984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12194117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16" descr="Pearson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651" y="6356351"/>
            <a:ext cx="2038349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7" descr="Pearson_Strap_Boun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56351"/>
            <a:ext cx="23495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5"/>
          <p:cNvSpPr txBox="1">
            <a:spLocks/>
          </p:cNvSpPr>
          <p:nvPr userDrawn="1"/>
        </p:nvSpPr>
        <p:spPr bwMode="auto">
          <a:xfrm>
            <a:off x="3481917" y="6526213"/>
            <a:ext cx="599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dirty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10847918" y="6303963"/>
            <a:ext cx="112394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1AF0723F-7000-4101-85F3-1807ECE1F845}" type="slidenum">
              <a:rPr lang="en-US" altLang="en-US" sz="1000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0118" y="263526"/>
            <a:ext cx="11167533" cy="1033463"/>
          </a:xfrm>
        </p:spPr>
        <p:txBody>
          <a:bodyPr/>
          <a:lstStyle>
            <a:lvl1pPr>
              <a:defRPr sz="4700" smtClean="0"/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0117" y="1452564"/>
            <a:ext cx="6070600" cy="4702175"/>
          </a:xfrm>
        </p:spPr>
        <p:txBody>
          <a:bodyPr/>
          <a:lstStyle>
            <a:lvl1pPr marL="0" indent="0">
              <a:buFontTx/>
              <a:buNone/>
              <a:defRPr sz="4000" b="1" smtClean="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2306881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9193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0405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4904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7601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477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4E16-134B-AE1D-57D1-BC85F2AF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B89-B0DF-8716-B31E-F042A78B5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2CFFB-7E62-98FA-448A-568B103D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A416-9223-46BE-AEBE-FD215EC0E1F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DB51A-5B95-AD94-B40D-0DA2EB7F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A5C34-F1AF-1D2B-AD57-46BB41FA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2BE3-A6E8-481C-920D-56422064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6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CA17-6165-CD25-2974-4A2FB2C6D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190FC-A264-2E75-8EE2-8A12283B5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2F2E3-6AA2-12F0-6012-DE4C51DED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A416-9223-46BE-AEBE-FD215EC0E1F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5CD87-B68D-C809-8B14-7980C0AD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1F854-CC1E-C515-2AF7-F4AB17D6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2BE3-A6E8-481C-920D-56422064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5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69564-1C29-C5E9-857C-1CF076A7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74D7C-5E52-CEB6-F548-56FEE31A1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26A03-6A35-03F9-0C7D-63E0693E0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CF92C-55D0-13C5-DE1E-947BE487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A416-9223-46BE-AEBE-FD215EC0E1F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111D7-6710-DC12-82A0-D4C6B402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197E4-183A-BC42-ADF0-DD38E08F9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2BE3-A6E8-481C-920D-56422064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5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97837-6BB8-3B32-B7FE-5CF3B9D7F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E477D-C9F7-8128-52BF-8D211DE1A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63308-0C92-A6D8-82D3-E64AA8BA0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A4ADC-D6AE-78F2-E19B-E3341AFC6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4AF2B-0820-0A4F-A7F7-7D80866C9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1954F1-17B2-9670-F4EA-1AB583393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A416-9223-46BE-AEBE-FD215EC0E1F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612AEA-4F60-D49D-A001-C34DAC8F5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2CB60A-6031-9BCD-6EE9-80420883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2BE3-A6E8-481C-920D-56422064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3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FF05-CD90-FA11-C996-779788CC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790AB3-490A-790B-505C-7C411B86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A416-9223-46BE-AEBE-FD215EC0E1F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1B08E-EBEB-F52B-56D2-E6C3A449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E3ECF-C86F-A3DF-F019-BC1EBD7A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2BE3-A6E8-481C-920D-56422064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0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A88B42-ABF4-0B1D-685F-DF87A8D7B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A416-9223-46BE-AEBE-FD215EC0E1F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3B47EC-99D0-A1B9-1728-2D1DC0DD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79AAE-0524-4533-730B-7E9CF971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2BE3-A6E8-481C-920D-56422064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D0CAE-F102-356B-2E96-432F301B6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D4D83-9489-2EE8-4C78-24E5ED4F4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8E6D2-86E7-D86E-906F-64B940D1C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3F968-0632-BB3B-9C9D-3E893BC4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A416-9223-46BE-AEBE-FD215EC0E1F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2A32B-E7F1-09D7-BB14-2CC1B24B3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F5CFB-7D92-ECA7-B6DA-375FA327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2BE3-A6E8-481C-920D-56422064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ECE00-C4C2-649B-0F77-D82029916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16A5A-9B89-4DDC-57D7-14AA245A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05CEA-8DC9-6C76-C88A-4BE968571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333C3-3DAF-F112-093A-89C9F55E3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A416-9223-46BE-AEBE-FD215EC0E1F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3657E-6584-9973-F469-3FF877CF5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B293A-44D5-4CCE-A13A-627ACF45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2BE3-A6E8-481C-920D-56422064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5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5499F-FB60-43A1-A2E2-D8111B0BB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40600-3049-AF7F-7589-924A904E7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D5370-0C22-4D96-7A59-86620094F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3A416-9223-46BE-AEBE-FD215EC0E1F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7F0D6-4AA4-CDAE-8FF1-76120610A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06A6A-E40B-C254-5225-C0B26CDF3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12BE3-A6E8-481C-920D-56422064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5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7" name="Picture 9" descr="banner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84" y="1303338"/>
            <a:ext cx="11698816" cy="8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651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12194117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1030" name="Picture 16" descr="Pearson_Bound_White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651" y="6356351"/>
            <a:ext cx="2038349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7" descr="Pearson_Strap_Bound_White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56351"/>
            <a:ext cx="23495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Footer Placeholder 5"/>
          <p:cNvSpPr txBox="1">
            <a:spLocks/>
          </p:cNvSpPr>
          <p:nvPr userDrawn="1"/>
        </p:nvSpPr>
        <p:spPr bwMode="auto">
          <a:xfrm>
            <a:off x="3481917" y="6526213"/>
            <a:ext cx="599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033" name="Rectangle 10"/>
          <p:cNvSpPr>
            <a:spLocks noChangeArrowheads="1"/>
          </p:cNvSpPr>
          <p:nvPr userDrawn="1"/>
        </p:nvSpPr>
        <p:spPr bwMode="auto">
          <a:xfrm>
            <a:off x="10847918" y="6303963"/>
            <a:ext cx="112394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F8C085B3-6781-4015-83E1-30E46E40A520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2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n-lt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3"/>
          <p:cNvGraphicFramePr>
            <a:graphicFrameLocks noChangeAspect="1"/>
          </p:cNvGraphicFramePr>
          <p:nvPr/>
        </p:nvGraphicFramePr>
        <p:xfrm>
          <a:off x="4533900" y="1828801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5104" imgH="810471" progId="Equation.DSMT4">
                  <p:embed/>
                </p:oleObj>
              </mc:Choice>
              <mc:Fallback>
                <p:oleObj name="Equation" r:id="rId2" imgW="475104" imgH="810471" progId="Equation.DSMT4">
                  <p:embed/>
                  <p:pic>
                    <p:nvPicPr>
                      <p:cNvPr id="266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1828801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1879601" y="1308099"/>
            <a:ext cx="8502650" cy="543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398463"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98463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98463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98463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98463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98463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98463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98463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98463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600" dirty="0">
                <a:solidFill>
                  <a:srgbClr val="000000"/>
                </a:solidFill>
              </a:rPr>
              <a:t>For real numbers </a:t>
            </a:r>
            <a:r>
              <a:rPr lang="en-US" altLang="en-US" sz="2600" i="1" dirty="0">
                <a:solidFill>
                  <a:srgbClr val="000000"/>
                </a:solidFill>
              </a:rPr>
              <a:t>a</a:t>
            </a:r>
            <a:r>
              <a:rPr lang="en-US" altLang="en-US" sz="2600" dirty="0">
                <a:solidFill>
                  <a:srgbClr val="000000"/>
                </a:solidFill>
              </a:rPr>
              <a:t>, </a:t>
            </a:r>
            <a:r>
              <a:rPr lang="en-US" altLang="en-US" sz="2600" i="1" dirty="0">
                <a:solidFill>
                  <a:srgbClr val="000000"/>
                </a:solidFill>
              </a:rPr>
              <a:t>b</a:t>
            </a:r>
            <a:r>
              <a:rPr lang="en-US" altLang="en-US" sz="2600" dirty="0">
                <a:solidFill>
                  <a:srgbClr val="000000"/>
                </a:solidFill>
              </a:rPr>
              <a:t>, and </a:t>
            </a:r>
            <a:r>
              <a:rPr lang="en-US" altLang="en-US" sz="2600" i="1" dirty="0">
                <a:solidFill>
                  <a:srgbClr val="000000"/>
                </a:solidFill>
              </a:rPr>
              <a:t>c</a:t>
            </a:r>
            <a:r>
              <a:rPr lang="en-US" altLang="en-US" sz="2600" dirty="0">
                <a:solidFill>
                  <a:srgbClr val="000000"/>
                </a:solidFill>
              </a:rPr>
              <a:t>, the following properties hold.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00"/>
                </a:solidFill>
              </a:rPr>
              <a:t>	Closure 	    			</a:t>
            </a:r>
            <a:r>
              <a:rPr lang="en-US" altLang="en-US" sz="2800" i="1" dirty="0">
                <a:solidFill>
                  <a:srgbClr val="000000"/>
                </a:solidFill>
              </a:rPr>
              <a:t>a</a:t>
            </a:r>
            <a:r>
              <a:rPr lang="en-US" altLang="en-US" sz="2800" dirty="0">
                <a:solidFill>
                  <a:srgbClr val="000000"/>
                </a:solidFill>
              </a:rPr>
              <a:t> + </a:t>
            </a:r>
            <a:r>
              <a:rPr lang="en-US" altLang="en-US" sz="2800" i="1" dirty="0">
                <a:solidFill>
                  <a:srgbClr val="000000"/>
                </a:solidFill>
              </a:rPr>
              <a:t>b</a:t>
            </a:r>
            <a:r>
              <a:rPr lang="en-US" altLang="en-US" sz="2800" dirty="0">
                <a:solidFill>
                  <a:srgbClr val="000000"/>
                </a:solidFill>
              </a:rPr>
              <a:t> and </a:t>
            </a:r>
            <a:r>
              <a:rPr lang="en-US" altLang="en-US" sz="2800" i="1" dirty="0">
                <a:solidFill>
                  <a:srgbClr val="000000"/>
                </a:solidFill>
              </a:rPr>
              <a:t>ab</a:t>
            </a:r>
            <a:r>
              <a:rPr lang="en-US" altLang="en-US" sz="2800" dirty="0">
                <a:solidFill>
                  <a:srgbClr val="000000"/>
                </a:solidFill>
              </a:rPr>
              <a:t> are real numbers.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FF0000"/>
                </a:solidFill>
              </a:rPr>
              <a:t>(when you add or multiply 2 real numbers, you always get a real number)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b="1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00"/>
                </a:solidFill>
              </a:rPr>
              <a:t>	Commutative </a:t>
            </a:r>
            <a:r>
              <a:rPr lang="en-US" altLang="en-US" sz="2800" dirty="0">
                <a:solidFill>
                  <a:srgbClr val="000000"/>
                </a:solidFill>
              </a:rPr>
              <a:t>   	</a:t>
            </a:r>
            <a:r>
              <a:rPr lang="en-US" altLang="en-US" sz="2800" i="1" dirty="0">
                <a:solidFill>
                  <a:srgbClr val="000000"/>
                </a:solidFill>
              </a:rPr>
              <a:t>a</a:t>
            </a:r>
            <a:r>
              <a:rPr lang="en-US" altLang="en-US" sz="2800" dirty="0">
                <a:solidFill>
                  <a:srgbClr val="000000"/>
                </a:solidFill>
              </a:rPr>
              <a:t> + </a:t>
            </a:r>
            <a:r>
              <a:rPr lang="en-US" altLang="en-US" sz="2800" i="1" dirty="0">
                <a:solidFill>
                  <a:srgbClr val="000000"/>
                </a:solidFill>
              </a:rPr>
              <a:t>b</a:t>
            </a:r>
            <a:r>
              <a:rPr lang="en-US" altLang="en-US" sz="2800" dirty="0">
                <a:solidFill>
                  <a:srgbClr val="000000"/>
                </a:solidFill>
              </a:rPr>
              <a:t> = </a:t>
            </a:r>
            <a:r>
              <a:rPr lang="en-US" altLang="en-US" sz="2800" i="1" dirty="0">
                <a:solidFill>
                  <a:srgbClr val="000000"/>
                </a:solidFill>
              </a:rPr>
              <a:t>b</a:t>
            </a:r>
            <a:r>
              <a:rPr lang="en-US" altLang="en-US" sz="2800" dirty="0">
                <a:solidFill>
                  <a:srgbClr val="000000"/>
                </a:solidFill>
              </a:rPr>
              <a:t> + </a:t>
            </a:r>
            <a:r>
              <a:rPr lang="en-US" altLang="en-US" sz="2800" i="1" dirty="0">
                <a:solidFill>
                  <a:srgbClr val="000000"/>
                </a:solidFill>
              </a:rPr>
              <a:t>a</a:t>
            </a:r>
            <a:r>
              <a:rPr lang="en-US" altLang="en-US" sz="2800" dirty="0">
                <a:solidFill>
                  <a:srgbClr val="000000"/>
                </a:solidFill>
              </a:rPr>
              <a:t> and </a:t>
            </a:r>
            <a:r>
              <a:rPr lang="en-US" altLang="en-US" sz="2800" i="1" dirty="0">
                <a:solidFill>
                  <a:srgbClr val="000000"/>
                </a:solidFill>
              </a:rPr>
              <a:t>ab</a:t>
            </a:r>
            <a:r>
              <a:rPr lang="en-US" altLang="en-US" sz="2800" dirty="0">
                <a:solidFill>
                  <a:srgbClr val="000000"/>
                </a:solidFill>
              </a:rPr>
              <a:t> = </a:t>
            </a:r>
            <a:r>
              <a:rPr lang="en-US" altLang="en-US" sz="2800" i="1" dirty="0" err="1">
                <a:solidFill>
                  <a:srgbClr val="000000"/>
                </a:solidFill>
              </a:rPr>
              <a:t>ba</a:t>
            </a:r>
            <a:r>
              <a:rPr lang="en-US" altLang="en-US" sz="2800" i="1" dirty="0">
                <a:solidFill>
                  <a:srgbClr val="000000"/>
                </a:solidFill>
              </a:rPr>
              <a:t>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FF0000"/>
                </a:solidFill>
              </a:rPr>
              <a:t>(you can add or multiply 2 real numbers in any order you want)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i="1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00"/>
                </a:solidFill>
              </a:rPr>
              <a:t>	Associative </a:t>
            </a:r>
            <a:r>
              <a:rPr lang="en-US" altLang="en-US" sz="2800" dirty="0">
                <a:solidFill>
                  <a:srgbClr val="000000"/>
                </a:solidFill>
              </a:rPr>
              <a:t> 			(</a:t>
            </a:r>
            <a:r>
              <a:rPr lang="en-US" altLang="en-US" sz="2800" i="1" dirty="0">
                <a:solidFill>
                  <a:srgbClr val="000000"/>
                </a:solidFill>
              </a:rPr>
              <a:t>a</a:t>
            </a:r>
            <a:r>
              <a:rPr lang="en-US" altLang="en-US" sz="2800" dirty="0">
                <a:solidFill>
                  <a:srgbClr val="000000"/>
                </a:solidFill>
              </a:rPr>
              <a:t> + </a:t>
            </a:r>
            <a:r>
              <a:rPr lang="en-US" altLang="en-US" sz="2800" i="1" dirty="0">
                <a:solidFill>
                  <a:srgbClr val="000000"/>
                </a:solidFill>
              </a:rPr>
              <a:t>b</a:t>
            </a:r>
            <a:r>
              <a:rPr lang="en-US" altLang="en-US" sz="2800" dirty="0">
                <a:solidFill>
                  <a:srgbClr val="000000"/>
                </a:solidFill>
              </a:rPr>
              <a:t>)</a:t>
            </a:r>
            <a:r>
              <a:rPr lang="en-US" altLang="en-US" sz="2800" i="1" dirty="0">
                <a:solidFill>
                  <a:srgbClr val="000000"/>
                </a:solidFill>
              </a:rPr>
              <a:t> + c</a:t>
            </a:r>
            <a:r>
              <a:rPr lang="en-US" altLang="en-US" sz="2800" dirty="0">
                <a:solidFill>
                  <a:srgbClr val="000000"/>
                </a:solidFill>
              </a:rPr>
              <a:t> = </a:t>
            </a:r>
            <a:r>
              <a:rPr lang="en-US" altLang="en-US" sz="2800" i="1" dirty="0">
                <a:solidFill>
                  <a:srgbClr val="000000"/>
                </a:solidFill>
              </a:rPr>
              <a:t>a + </a:t>
            </a:r>
            <a:r>
              <a:rPr lang="en-US" altLang="en-US" sz="2800" dirty="0">
                <a:solidFill>
                  <a:srgbClr val="000000"/>
                </a:solidFill>
              </a:rPr>
              <a:t>(</a:t>
            </a:r>
            <a:r>
              <a:rPr lang="en-US" altLang="en-US" sz="2800" i="1" dirty="0">
                <a:solidFill>
                  <a:srgbClr val="000000"/>
                </a:solidFill>
              </a:rPr>
              <a:t>b + c</a:t>
            </a:r>
            <a:r>
              <a:rPr lang="en-US" altLang="en-US" sz="2800" dirty="0">
                <a:solidFill>
                  <a:srgbClr val="000000"/>
                </a:solidFill>
              </a:rPr>
              <a:t>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</a:rPr>
              <a:t>			          			(</a:t>
            </a:r>
            <a:r>
              <a:rPr lang="en-US" altLang="en-US" sz="2800" i="1" dirty="0">
                <a:solidFill>
                  <a:srgbClr val="000000"/>
                </a:solidFill>
              </a:rPr>
              <a:t>ab</a:t>
            </a:r>
            <a:r>
              <a:rPr lang="en-US" altLang="en-US" sz="2800" dirty="0">
                <a:solidFill>
                  <a:srgbClr val="000000"/>
                </a:solidFill>
              </a:rPr>
              <a:t>)</a:t>
            </a:r>
            <a:r>
              <a:rPr lang="en-US" altLang="en-US" sz="2800" i="1" dirty="0">
                <a:solidFill>
                  <a:srgbClr val="000000"/>
                </a:solidFill>
              </a:rPr>
              <a:t>c</a:t>
            </a:r>
            <a:r>
              <a:rPr lang="en-US" altLang="en-US" sz="2800" dirty="0">
                <a:solidFill>
                  <a:srgbClr val="000000"/>
                </a:solidFill>
              </a:rPr>
              <a:t> = </a:t>
            </a:r>
            <a:r>
              <a:rPr lang="en-US" altLang="en-US" sz="2800" i="1" dirty="0">
                <a:solidFill>
                  <a:srgbClr val="000000"/>
                </a:solidFill>
              </a:rPr>
              <a:t>a</a:t>
            </a:r>
            <a:r>
              <a:rPr lang="en-US" altLang="en-US" sz="2800" dirty="0">
                <a:solidFill>
                  <a:srgbClr val="000000"/>
                </a:solidFill>
              </a:rPr>
              <a:t>(</a:t>
            </a:r>
            <a:r>
              <a:rPr lang="en-US" altLang="en-US" sz="2800" i="1" dirty="0" err="1">
                <a:solidFill>
                  <a:srgbClr val="000000"/>
                </a:solidFill>
              </a:rPr>
              <a:t>bc</a:t>
            </a:r>
            <a:r>
              <a:rPr lang="en-US" altLang="en-US" sz="2800" dirty="0">
                <a:solidFill>
                  <a:srgbClr val="000000"/>
                </a:solidFill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FF0000"/>
                </a:solidFill>
              </a:rPr>
              <a:t>(when you add or multiply 3 numbers, you can group any 2 together then include the 3</a:t>
            </a:r>
            <a:r>
              <a:rPr lang="en-US" altLang="en-US" sz="2200" baseline="30000" dirty="0">
                <a:solidFill>
                  <a:srgbClr val="FF0000"/>
                </a:solidFill>
              </a:rPr>
              <a:t>rd</a:t>
            </a:r>
            <a:r>
              <a:rPr lang="en-US" altLang="en-US" sz="2200" dirty="0">
                <a:solidFill>
                  <a:srgbClr val="FF0000"/>
                </a:solidFill>
              </a:rPr>
              <a:t> and get the same answer)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title"/>
          </p:nvPr>
        </p:nvSpPr>
        <p:spPr>
          <a:xfrm>
            <a:off x="1981200" y="614363"/>
            <a:ext cx="8521700" cy="693737"/>
          </a:xfrm>
        </p:spPr>
        <p:txBody>
          <a:bodyPr/>
          <a:lstStyle/>
          <a:p>
            <a:r>
              <a:rPr lang="en-US" altLang="en-US" dirty="0"/>
              <a:t>Properties of Addition and Multiplication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3"/>
          <p:cNvGraphicFramePr>
            <a:graphicFrameLocks noChangeAspect="1"/>
          </p:cNvGraphicFramePr>
          <p:nvPr/>
        </p:nvGraphicFramePr>
        <p:xfrm>
          <a:off x="4533900" y="1828801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5104" imgH="810471" progId="Equation.DSMT4">
                  <p:embed/>
                </p:oleObj>
              </mc:Choice>
              <mc:Fallback>
                <p:oleObj name="Equation" r:id="rId2" imgW="475104" imgH="810471" progId="Equation.DSMT4">
                  <p:embed/>
                  <p:pic>
                    <p:nvPicPr>
                      <p:cNvPr id="2765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1828801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1652589" y="1600201"/>
            <a:ext cx="8889999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tabLst>
                <a:tab pos="1604963" algn="l"/>
              </a:tabLst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tabLst>
                <a:tab pos="1604963" algn="l"/>
              </a:tabLst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tabLst>
                <a:tab pos="1604963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tabLst>
                <a:tab pos="16049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tabLst>
                <a:tab pos="16049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6049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6049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6049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6049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00"/>
                </a:solidFill>
              </a:rPr>
              <a:t>Identity 	</a:t>
            </a:r>
            <a:r>
              <a:rPr lang="en-US" altLang="en-US" dirty="0">
                <a:solidFill>
                  <a:srgbClr val="000000"/>
                </a:solidFill>
              </a:rPr>
              <a:t>There is a real number 0 such that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		</a:t>
            </a:r>
            <a:r>
              <a:rPr lang="en-US" altLang="en-US" i="1" dirty="0">
                <a:solidFill>
                  <a:srgbClr val="000000"/>
                </a:solidFill>
              </a:rPr>
              <a:t>a + </a:t>
            </a:r>
            <a:r>
              <a:rPr lang="en-US" altLang="en-US" dirty="0">
                <a:solidFill>
                  <a:srgbClr val="000000"/>
                </a:solidFill>
              </a:rPr>
              <a:t>0 = </a:t>
            </a:r>
            <a:r>
              <a:rPr lang="en-US" altLang="en-US" i="1" dirty="0">
                <a:solidFill>
                  <a:srgbClr val="000000"/>
                </a:solidFill>
              </a:rPr>
              <a:t>a</a:t>
            </a:r>
            <a:r>
              <a:rPr lang="en-US" altLang="en-US" dirty="0">
                <a:solidFill>
                  <a:srgbClr val="000000"/>
                </a:solidFill>
              </a:rPr>
              <a:t> and 0 + </a:t>
            </a:r>
            <a:r>
              <a:rPr lang="en-US" altLang="en-US" i="1" dirty="0">
                <a:solidFill>
                  <a:srgbClr val="000000"/>
                </a:solidFill>
              </a:rPr>
              <a:t>a</a:t>
            </a:r>
            <a:r>
              <a:rPr lang="en-US" altLang="en-US" dirty="0">
                <a:solidFill>
                  <a:srgbClr val="000000"/>
                </a:solidFill>
              </a:rPr>
              <a:t> = </a:t>
            </a:r>
            <a:r>
              <a:rPr lang="en-US" altLang="en-US" i="1" dirty="0">
                <a:solidFill>
                  <a:srgbClr val="000000"/>
                </a:solidFill>
              </a:rPr>
              <a:t>a.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>
                <a:solidFill>
                  <a:srgbClr val="000000"/>
                </a:solidFill>
              </a:rPr>
              <a:t>	</a:t>
            </a:r>
            <a:r>
              <a:rPr lang="en-US" altLang="en-US" dirty="0">
                <a:solidFill>
                  <a:srgbClr val="000000"/>
                </a:solidFill>
              </a:rPr>
              <a:t>There is a real number 1 such that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    		</a:t>
            </a:r>
            <a:r>
              <a:rPr lang="en-US" altLang="en-US" i="1" dirty="0">
                <a:solidFill>
                  <a:srgbClr val="000000"/>
                </a:solidFill>
              </a:rPr>
              <a:t>a </a:t>
            </a:r>
            <a:r>
              <a:rPr lang="en-US" altLang="en-US" i="1" dirty="0">
                <a:solidFill>
                  <a:srgbClr val="000000"/>
                </a:solidFill>
                <a:cs typeface="Times New Roman" panose="02020603050405020304" pitchFamily="18" charset="0"/>
              </a:rPr>
              <a:t>· 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1 = </a:t>
            </a:r>
            <a:r>
              <a:rPr lang="en-US" altLang="en-US" i="1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and 1</a:t>
            </a:r>
            <a:r>
              <a:rPr lang="en-US" altLang="en-US" i="1" dirty="0">
                <a:solidFill>
                  <a:srgbClr val="000000"/>
                </a:solidFill>
              </a:rPr>
              <a:t> · a</a:t>
            </a:r>
            <a:r>
              <a:rPr lang="en-US" altLang="en-US" dirty="0">
                <a:solidFill>
                  <a:srgbClr val="000000"/>
                </a:solidFill>
              </a:rPr>
              <a:t> = </a:t>
            </a:r>
            <a:r>
              <a:rPr lang="en-US" altLang="en-US" i="1" dirty="0">
                <a:solidFill>
                  <a:srgbClr val="000000"/>
                </a:solidFill>
              </a:rPr>
              <a:t>a.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b="1" i="1" dirty="0">
                <a:solidFill>
                  <a:srgbClr val="000000"/>
                </a:solidFill>
              </a:rPr>
              <a:t>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0000"/>
                </a:solidFill>
              </a:rPr>
              <a:t>Think of the identity as looking in a mirror – you see your own reflection (identity). You get the same thing back at you!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2209801" y="5385853"/>
            <a:ext cx="74453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0 is the </a:t>
            </a:r>
            <a:r>
              <a:rPr lang="en-US" altLang="en-US" sz="3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identity element for addition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1 is the </a:t>
            </a:r>
            <a:r>
              <a:rPr lang="en-US" altLang="en-US" sz="3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identity element for multiplication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en-US" sz="3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3" name="Rectangle 6"/>
          <p:cNvSpPr>
            <a:spLocks noGrp="1" noChangeArrowheads="1"/>
          </p:cNvSpPr>
          <p:nvPr>
            <p:ph type="title"/>
          </p:nvPr>
        </p:nvSpPr>
        <p:spPr>
          <a:xfrm>
            <a:off x="1981200" y="165100"/>
            <a:ext cx="8561388" cy="1143000"/>
          </a:xfrm>
        </p:spPr>
        <p:txBody>
          <a:bodyPr/>
          <a:lstStyle/>
          <a:p>
            <a:r>
              <a:rPr lang="en-US" altLang="en-US" sz="3000"/>
              <a:t>Properties of Addition and Multiplication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24000" y="1597026"/>
            <a:ext cx="8521700" cy="2846387"/>
            <a:chOff x="457200" y="1598613"/>
            <a:chExt cx="8521700" cy="2846387"/>
          </a:xfrm>
        </p:grpSpPr>
        <p:sp>
          <p:nvSpPr>
            <p:cNvPr id="28676" name="Text Box 4"/>
            <p:cNvSpPr txBox="1">
              <a:spLocks noChangeArrowheads="1"/>
            </p:cNvSpPr>
            <p:nvPr/>
          </p:nvSpPr>
          <p:spPr bwMode="auto">
            <a:xfrm>
              <a:off x="457200" y="1598613"/>
              <a:ext cx="8229600" cy="2613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tabLst>
                  <a:tab pos="1604963" algn="l"/>
                </a:tabLst>
                <a:defRPr sz="3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tabLst>
                  <a:tab pos="1604963" algn="l"/>
                </a:tabLs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tabLst>
                  <a:tab pos="1604963" algn="l"/>
                </a:tabLst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tabLst>
                  <a:tab pos="160496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tabLst>
                  <a:tab pos="160496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tabLst>
                  <a:tab pos="160496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tabLst>
                  <a:tab pos="160496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tabLst>
                  <a:tab pos="160496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tabLst>
                  <a:tab pos="160496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800" b="1" dirty="0">
                  <a:solidFill>
                    <a:srgbClr val="000000"/>
                  </a:solidFill>
                </a:rPr>
                <a:t>Inverse 	</a:t>
              </a:r>
              <a:r>
                <a:rPr lang="en-US" altLang="en-US" sz="2800" dirty="0">
                  <a:solidFill>
                    <a:srgbClr val="000000"/>
                  </a:solidFill>
                </a:rPr>
                <a:t>For each real number </a:t>
              </a:r>
              <a:r>
                <a:rPr lang="en-US" altLang="en-US" sz="2800" i="1" dirty="0">
                  <a:solidFill>
                    <a:srgbClr val="000000"/>
                  </a:solidFill>
                </a:rPr>
                <a:t>a</a:t>
              </a:r>
              <a:r>
                <a:rPr lang="en-US" altLang="en-US" sz="2800" dirty="0">
                  <a:solidFill>
                    <a:srgbClr val="000000"/>
                  </a:solidFill>
                </a:rPr>
                <a:t>, there is a single </a:t>
              </a:r>
              <a:br>
                <a:rPr lang="en-US" altLang="en-US" sz="2800" dirty="0">
                  <a:solidFill>
                    <a:srgbClr val="000000"/>
                  </a:solidFill>
                </a:rPr>
              </a:br>
              <a:r>
                <a:rPr lang="en-US" altLang="en-US" sz="2800" dirty="0">
                  <a:solidFill>
                    <a:srgbClr val="000000"/>
                  </a:solidFill>
                </a:rPr>
                <a:t>	real number –</a:t>
              </a:r>
              <a:r>
                <a:rPr lang="en-US" altLang="en-US" sz="2800" i="1" dirty="0">
                  <a:solidFill>
                    <a:srgbClr val="000000"/>
                  </a:solidFill>
                </a:rPr>
                <a:t>a </a:t>
              </a:r>
              <a:r>
                <a:rPr lang="en-US" altLang="en-US" sz="2800" dirty="0">
                  <a:solidFill>
                    <a:srgbClr val="000000"/>
                  </a:solidFill>
                </a:rPr>
                <a:t>such that </a:t>
              </a:r>
              <a:br>
                <a:rPr lang="en-US" altLang="en-US" sz="2800" dirty="0">
                  <a:solidFill>
                    <a:srgbClr val="000000"/>
                  </a:solidFill>
                </a:rPr>
              </a:br>
              <a:r>
                <a:rPr lang="en-US" altLang="en-US" sz="2800" dirty="0">
                  <a:solidFill>
                    <a:srgbClr val="000000"/>
                  </a:solidFill>
                </a:rPr>
                <a:t>	(–</a:t>
              </a:r>
              <a:r>
                <a:rPr lang="en-US" altLang="en-US" sz="2800" i="1" dirty="0">
                  <a:solidFill>
                    <a:srgbClr val="000000"/>
                  </a:solidFill>
                </a:rPr>
                <a:t>a</a:t>
              </a:r>
              <a:r>
                <a:rPr lang="en-US" altLang="en-US" sz="2800" dirty="0">
                  <a:solidFill>
                    <a:srgbClr val="000000"/>
                  </a:solidFill>
                </a:rPr>
                <a:t>) + </a:t>
              </a:r>
              <a:r>
                <a:rPr lang="en-US" altLang="en-US" sz="2800" i="1" dirty="0">
                  <a:solidFill>
                    <a:srgbClr val="000000"/>
                  </a:solidFill>
                </a:rPr>
                <a:t>a = a + </a:t>
              </a:r>
              <a:r>
                <a:rPr lang="en-US" altLang="en-US" sz="2800" dirty="0">
                  <a:solidFill>
                    <a:srgbClr val="000000"/>
                  </a:solidFill>
                </a:rPr>
                <a:t>(–</a:t>
              </a:r>
              <a:r>
                <a:rPr lang="en-US" altLang="en-US" sz="2800" i="1" dirty="0">
                  <a:solidFill>
                    <a:srgbClr val="000000"/>
                  </a:solidFill>
                </a:rPr>
                <a:t>a</a:t>
              </a:r>
              <a:r>
                <a:rPr lang="en-US" altLang="en-US" sz="2800" dirty="0">
                  <a:solidFill>
                    <a:srgbClr val="000000"/>
                  </a:solidFill>
                </a:rPr>
                <a:t>) = 0.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800" dirty="0">
                  <a:solidFill>
                    <a:srgbClr val="000000"/>
                  </a:solidFill>
                </a:rPr>
                <a:t>	For each nonzero real number </a:t>
              </a:r>
              <a:r>
                <a:rPr lang="en-US" altLang="en-US" sz="2800" i="1" dirty="0">
                  <a:solidFill>
                    <a:srgbClr val="000000"/>
                  </a:solidFill>
                </a:rPr>
                <a:t>a</a:t>
              </a:r>
              <a:r>
                <a:rPr lang="en-US" altLang="en-US" sz="2800" dirty="0">
                  <a:solidFill>
                    <a:srgbClr val="000000"/>
                  </a:solidFill>
                </a:rPr>
                <a:t>, there is a</a:t>
              </a:r>
            </a:p>
            <a:p>
              <a:pPr eaLnBrk="0" fontAlgn="base" hangingPunct="0">
                <a:spcBef>
                  <a:spcPct val="40000"/>
                </a:spcBef>
                <a:spcAft>
                  <a:spcPct val="0"/>
                </a:spcAft>
              </a:pPr>
              <a:r>
                <a:rPr lang="en-US" altLang="en-US" sz="2800" dirty="0">
                  <a:solidFill>
                    <a:srgbClr val="000000"/>
                  </a:solidFill>
                </a:rPr>
                <a:t>	single real number     </a:t>
              </a:r>
              <a:r>
                <a:rPr lang="en-US" altLang="en-US" sz="2800" i="1" dirty="0">
                  <a:solidFill>
                    <a:srgbClr val="000000"/>
                  </a:solidFill>
                </a:rPr>
                <a:t> </a:t>
              </a:r>
              <a:r>
                <a:rPr lang="en-US" altLang="en-US" sz="2800" dirty="0">
                  <a:solidFill>
                    <a:srgbClr val="000000"/>
                  </a:solidFill>
                </a:rPr>
                <a:t>such that</a:t>
              </a:r>
            </a:p>
          </p:txBody>
        </p:sp>
        <p:graphicFrame>
          <p:nvGraphicFramePr>
            <p:cNvPr id="28677" name="Object 5"/>
            <p:cNvGraphicFramePr>
              <a:graphicFrameLocks noChangeAspect="1"/>
            </p:cNvGraphicFramePr>
            <p:nvPr/>
          </p:nvGraphicFramePr>
          <p:xfrm>
            <a:off x="4843463" y="3500438"/>
            <a:ext cx="365125" cy="944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2334" imgH="393529" progId="Equation.DSMT4">
                    <p:embed/>
                  </p:oleObj>
                </mc:Choice>
                <mc:Fallback>
                  <p:oleObj name="Equation" r:id="rId2" imgW="152334" imgH="393529" progId="Equation.DSMT4">
                    <p:embed/>
                    <p:pic>
                      <p:nvPicPr>
                        <p:cNvPr id="2867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3463" y="3500438"/>
                          <a:ext cx="365125" cy="944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8" name="Object 6"/>
            <p:cNvGraphicFramePr>
              <a:graphicFrameLocks noChangeAspect="1"/>
            </p:cNvGraphicFramePr>
            <p:nvPr/>
          </p:nvGraphicFramePr>
          <p:xfrm>
            <a:off x="6662738" y="3490913"/>
            <a:ext cx="2316162" cy="944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965200" imgH="393700" progId="Equation.DSMT4">
                    <p:embed/>
                  </p:oleObj>
                </mc:Choice>
                <mc:Fallback>
                  <p:oleObj name="Equation" r:id="rId4" imgW="965200" imgH="393700" progId="Equation.DSMT4">
                    <p:embed/>
                    <p:pic>
                      <p:nvPicPr>
                        <p:cNvPr id="2867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2738" y="3490913"/>
                          <a:ext cx="2316162" cy="944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Group 1"/>
          <p:cNvGrpSpPr/>
          <p:nvPr/>
        </p:nvGrpSpPr>
        <p:grpSpPr>
          <a:xfrm>
            <a:off x="2286000" y="4732338"/>
            <a:ext cx="7924800" cy="1389063"/>
            <a:chOff x="1246188" y="4954587"/>
            <a:chExt cx="7924800" cy="1389063"/>
          </a:xfrm>
        </p:grpSpPr>
        <p:sp>
          <p:nvSpPr>
            <p:cNvPr id="28674" name="Text Box 8"/>
            <p:cNvSpPr txBox="1">
              <a:spLocks noChangeArrowheads="1"/>
            </p:cNvSpPr>
            <p:nvPr/>
          </p:nvSpPr>
          <p:spPr bwMode="auto">
            <a:xfrm>
              <a:off x="1246188" y="4954587"/>
              <a:ext cx="7924800" cy="1373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–</a:t>
              </a:r>
              <a:r>
                <a:rPr lang="en-US" altLang="en-US" sz="28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 </a:t>
              </a:r>
              <a:r>
                <a:rPr lang="en-US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is the </a:t>
              </a:r>
              <a:r>
                <a:rPr lang="en-US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additive inverse </a:t>
              </a:r>
              <a:r>
                <a:rPr lang="en-US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(or </a:t>
              </a:r>
              <a:r>
                <a:rPr lang="en-US" altLang="en-US" sz="28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opposite</a:t>
              </a:r>
              <a:r>
                <a:rPr lang="en-US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) of </a:t>
              </a:r>
              <a:r>
                <a:rPr lang="en-US" altLang="en-US" sz="28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a.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8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is the</a:t>
              </a:r>
              <a:r>
                <a:rPr lang="en-US" altLang="en-US" sz="28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multiplicative inverse</a:t>
              </a:r>
              <a:r>
                <a:rPr lang="en-US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(or </a:t>
              </a:r>
              <a:r>
                <a:rPr lang="en-US" altLang="en-US" sz="28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reciprocal</a:t>
              </a:r>
              <a:r>
                <a:rPr lang="en-US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) of </a:t>
              </a:r>
              <a:r>
                <a:rPr lang="en-US" altLang="en-US" sz="28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  <a:r>
                <a:rPr lang="en-US" altLang="en-US" sz="28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28680" name="Object 9"/>
            <p:cNvGraphicFramePr>
              <a:graphicFrameLocks noChangeAspect="1"/>
            </p:cNvGraphicFramePr>
            <p:nvPr/>
          </p:nvGraphicFramePr>
          <p:xfrm>
            <a:off x="1371600" y="5486400"/>
            <a:ext cx="288925" cy="857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2334" imgH="393529" progId="Equation.DSMT4">
                    <p:embed/>
                  </p:oleObj>
                </mc:Choice>
                <mc:Fallback>
                  <p:oleObj name="Equation" r:id="rId6" imgW="152334" imgH="393529" progId="Equation.DSMT4">
                    <p:embed/>
                    <p:pic>
                      <p:nvPicPr>
                        <p:cNvPr id="2868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600" y="5486400"/>
                          <a:ext cx="288925" cy="857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81" name="Rectangle 10"/>
          <p:cNvSpPr>
            <a:spLocks noGrp="1" noChangeArrowheads="1"/>
          </p:cNvSpPr>
          <p:nvPr>
            <p:ph type="title"/>
          </p:nvPr>
        </p:nvSpPr>
        <p:spPr>
          <a:xfrm>
            <a:off x="1981200" y="165100"/>
            <a:ext cx="8686800" cy="1143000"/>
          </a:xfrm>
        </p:spPr>
        <p:txBody>
          <a:bodyPr/>
          <a:lstStyle/>
          <a:p>
            <a:r>
              <a:rPr lang="en-US" altLang="en-US"/>
              <a:t>Properties of Addition and Multiplication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681788" y="2066123"/>
            <a:ext cx="3752056" cy="1712129"/>
            <a:chOff x="5157788" y="2066122"/>
            <a:chExt cx="3752056" cy="1712129"/>
          </a:xfrm>
        </p:grpSpPr>
        <p:sp>
          <p:nvSpPr>
            <p:cNvPr id="4" name="TextBox 3"/>
            <p:cNvSpPr txBox="1"/>
            <p:nvPr/>
          </p:nvSpPr>
          <p:spPr>
            <a:xfrm>
              <a:off x="5817394" y="2066122"/>
              <a:ext cx="3092450" cy="9541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</a:rPr>
                <a:t>Using the Inverse property gets you to the Identity element, which is zero for add/subtract and is 1 for multiply/divide.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5157788" y="2386013"/>
              <a:ext cx="659606" cy="30003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8029575" y="2794000"/>
              <a:ext cx="210345" cy="98425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3"/>
          <p:cNvGraphicFramePr>
            <a:graphicFrameLocks noChangeAspect="1"/>
          </p:cNvGraphicFramePr>
          <p:nvPr/>
        </p:nvGraphicFramePr>
        <p:xfrm>
          <a:off x="4533900" y="1828801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5104" imgH="810471" progId="Equation.DSMT4">
                  <p:embed/>
                </p:oleObj>
              </mc:Choice>
              <mc:Fallback>
                <p:oleObj name="Equation" r:id="rId2" imgW="475104" imgH="810471" progId="Equation.DSMT4">
                  <p:embed/>
                  <p:pic>
                    <p:nvPicPr>
                      <p:cNvPr id="2969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1828801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2279650" y="1824039"/>
            <a:ext cx="7473950" cy="1481137"/>
            <a:chOff x="755650" y="1824038"/>
            <a:chExt cx="7473950" cy="1481137"/>
          </a:xfrm>
        </p:grpSpPr>
        <p:sp>
          <p:nvSpPr>
            <p:cNvPr id="29699" name="Text Box 4"/>
            <p:cNvSpPr txBox="1">
              <a:spLocks noChangeArrowheads="1"/>
            </p:cNvSpPr>
            <p:nvPr/>
          </p:nvSpPr>
          <p:spPr bwMode="auto">
            <a:xfrm>
              <a:off x="755650" y="1824038"/>
              <a:ext cx="4724400" cy="1463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3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Distributive Property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3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of Multiplication with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3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Respect to Addition</a:t>
              </a:r>
              <a:endParaRPr lang="en-US" altLang="en-US" sz="3000" b="1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00" name="Rectangle 5"/>
            <p:cNvSpPr>
              <a:spLocks noChangeArrowheads="1"/>
            </p:cNvSpPr>
            <p:nvPr/>
          </p:nvSpPr>
          <p:spPr bwMode="auto">
            <a:xfrm>
              <a:off x="5181600" y="1827213"/>
              <a:ext cx="3048000" cy="1477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30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en-US" sz="3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en-US" sz="30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 + c</a:t>
              </a:r>
              <a:r>
                <a:rPr lang="en-US" altLang="en-US" sz="3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) = </a:t>
              </a:r>
              <a:r>
                <a:rPr lang="en-US" altLang="en-US" sz="30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ab + ac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3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3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en-US" sz="30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 + c</a:t>
              </a:r>
              <a:r>
                <a:rPr lang="en-US" altLang="en-US" sz="3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r>
                <a:rPr lang="en-US" altLang="en-US" sz="30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en-US" sz="3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</a:t>
              </a:r>
              <a:r>
                <a:rPr lang="en-US" altLang="en-US" sz="3000" i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ba</a:t>
              </a:r>
              <a:r>
                <a:rPr lang="en-US" altLang="en-US" sz="30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+ ca</a:t>
              </a:r>
              <a:r>
                <a:rPr lang="en-US" altLang="en-US" sz="3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9701" name="Rectangle 6"/>
          <p:cNvSpPr>
            <a:spLocks noGrp="1" noChangeArrowheads="1"/>
          </p:cNvSpPr>
          <p:nvPr>
            <p:ph type="title"/>
          </p:nvPr>
        </p:nvSpPr>
        <p:spPr>
          <a:xfrm>
            <a:off x="1981200" y="165100"/>
            <a:ext cx="8686800" cy="1143000"/>
          </a:xfrm>
        </p:spPr>
        <p:txBody>
          <a:bodyPr/>
          <a:lstStyle/>
          <a:p>
            <a:r>
              <a:rPr lang="en-US" altLang="en-US"/>
              <a:t>Properties of Addition and Multiplication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385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Default Design</vt:lpstr>
      <vt:lpstr>Equation</vt:lpstr>
      <vt:lpstr>Properties of Addition and Multiplication</vt:lpstr>
      <vt:lpstr>Properties of Addition and Multiplication</vt:lpstr>
      <vt:lpstr>Properties of Addition and Multiplication</vt:lpstr>
      <vt:lpstr>Properties of Addition and Multiplication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Properties of Addition and Multiplication</dc:title>
  <dc:creator>Pamela D. Elliott</dc:creator>
  <cp:lastModifiedBy>Pamela D. Elliott</cp:lastModifiedBy>
  <cp:revision>1</cp:revision>
  <dcterms:created xsi:type="dcterms:W3CDTF">2022-08-23T14:28:19Z</dcterms:created>
  <dcterms:modified xsi:type="dcterms:W3CDTF">2022-08-23T14:29:33Z</dcterms:modified>
</cp:coreProperties>
</file>