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</p:sldMasterIdLst>
  <p:notesMasterIdLst>
    <p:notesMasterId r:id="rId13"/>
  </p:notesMasterIdLst>
  <p:handoutMasterIdLst>
    <p:handoutMasterId r:id="rId14"/>
  </p:handoutMasterIdLst>
  <p:sldIdLst>
    <p:sldId id="491" r:id="rId3"/>
    <p:sldId id="492" r:id="rId4"/>
    <p:sldId id="493" r:id="rId5"/>
    <p:sldId id="495" r:id="rId6"/>
    <p:sldId id="515" r:id="rId7"/>
    <p:sldId id="500" r:id="rId8"/>
    <p:sldId id="501" r:id="rId9"/>
    <p:sldId id="504" r:id="rId10"/>
    <p:sldId id="505" r:id="rId11"/>
    <p:sldId id="50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5501" autoAdjust="0"/>
  </p:normalViewPr>
  <p:slideViewPr>
    <p:cSldViewPr snapToGrid="0">
      <p:cViewPr varScale="1">
        <p:scale>
          <a:sx n="63" d="100"/>
          <a:sy n="63" d="100"/>
        </p:scale>
        <p:origin x="1376" y="32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2355F77-0227-44C5-82E3-9BFE7136068A}" type="datetimeFigureOut">
              <a:rPr lang="en-US"/>
              <a:pPr>
                <a:defRPr/>
              </a:pPr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E9A0698-EE8D-4F74-82AE-60F6CF4FC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3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00B2EF9-A591-47DA-A484-7F698743A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279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2015, 2011, and 2007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0825E731-736F-4BFF-A737-24B88E9E86CF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3014476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292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84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051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903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39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05C9F01A-237C-498B-BE69-F3A7AD808EA9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5BFBA332-2D06-4F3F-BE2F-47FF3B4E2DFE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6637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500C34D8-A4AD-428E-956E-AE84143FA5B3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625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6C59E33D-8F51-4C5B-86A5-E43952FB6B81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6" r:id="rId2"/>
    <p:sldLayoutId id="2147483787" r:id="rId3"/>
    <p:sldLayoutId id="2147483788" r:id="rId4"/>
    <p:sldLayoutId id="2147483789" r:id="rId5"/>
    <p:sldLayoutId id="2147483790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16F3FAAB-811A-43F3-B175-835E9A82AD80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5104" imgH="810471" progId="Equation.DSMT4">
                  <p:embed/>
                </p:oleObj>
              </mc:Choice>
              <mc:Fallback>
                <p:oleObj name="Equation" r:id="rId2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7924800" cy="159751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US" altLang="en-US" dirty="0"/>
              <a:t>Solve a linear equation.</a:t>
            </a:r>
          </a:p>
          <a:p>
            <a:pPr marL="457200" indent="-457200">
              <a:buFontTx/>
              <a:buChar char="•"/>
            </a:pPr>
            <a:r>
              <a:rPr lang="en-US" altLang="en-US" dirty="0"/>
              <a:t>Identify a linear equation as a conditional equation, an identity, or a contradiction.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>
          <a:xfrm>
            <a:off x="494136" y="-444192"/>
            <a:ext cx="8155727" cy="1597514"/>
          </a:xfrm>
        </p:spPr>
        <p:txBody>
          <a:bodyPr/>
          <a:lstStyle/>
          <a:p>
            <a:r>
              <a:rPr lang="en-US" altLang="en-US" dirty="0"/>
              <a:t>MATH 1010K Notes – Section 7.1 </a:t>
            </a:r>
            <a:br>
              <a:rPr lang="en-US" altLang="en-US" dirty="0"/>
            </a:br>
            <a:r>
              <a:rPr lang="en-US" altLang="en-US" dirty="0"/>
              <a:t>Linear Equations – Objectives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455613" y="1600200"/>
            <a:ext cx="4876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Solve 3</a:t>
            </a:r>
            <a:r>
              <a:rPr lang="en-US" altLang="en-US" sz="3000" i="1">
                <a:latin typeface="Times New Roman" panose="02020603050405020304" pitchFamily="18" charset="0"/>
              </a:rPr>
              <a:t>k</a:t>
            </a:r>
            <a:r>
              <a:rPr lang="en-US" altLang="en-US" sz="3000">
                <a:latin typeface="Times New Roman" panose="02020603050405020304" pitchFamily="18" charset="0"/>
              </a:rPr>
              <a:t> + 4 – 2</a:t>
            </a:r>
            <a:r>
              <a:rPr lang="en-US" altLang="en-US" sz="3000" i="1">
                <a:latin typeface="Times New Roman" panose="02020603050405020304" pitchFamily="18" charset="0"/>
              </a:rPr>
              <a:t>k  </a:t>
            </a:r>
            <a:r>
              <a:rPr lang="en-US" altLang="en-US" sz="3000">
                <a:latin typeface="Times New Roman" panose="02020603050405020304" pitchFamily="18" charset="0"/>
              </a:rPr>
              <a:t>= </a:t>
            </a:r>
            <a:r>
              <a:rPr lang="en-US" altLang="en-US" sz="3000" i="1">
                <a:latin typeface="Times New Roman" panose="02020603050405020304" pitchFamily="18" charset="0"/>
              </a:rPr>
              <a:t>k + </a:t>
            </a:r>
            <a:r>
              <a:rPr lang="en-US" altLang="en-US" sz="3000">
                <a:latin typeface="Times New Roman" panose="02020603050405020304" pitchFamily="18" charset="0"/>
              </a:rPr>
              <a:t>4.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55613" y="2333625"/>
            <a:ext cx="1981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381125" y="3019425"/>
            <a:ext cx="2362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i="1">
                <a:latin typeface="Times New Roman" panose="02020603050405020304" pitchFamily="18" charset="0"/>
              </a:rPr>
              <a:t>k</a:t>
            </a:r>
            <a:r>
              <a:rPr lang="en-US" altLang="en-US" sz="3000">
                <a:latin typeface="Times New Roman" panose="02020603050405020304" pitchFamily="18" charset="0"/>
              </a:rPr>
              <a:t> + 4 = </a:t>
            </a:r>
            <a:r>
              <a:rPr lang="en-US" altLang="en-US" sz="3000" i="1">
                <a:latin typeface="Times New Roman" panose="02020603050405020304" pitchFamily="18" charset="0"/>
              </a:rPr>
              <a:t>k + </a:t>
            </a:r>
            <a:r>
              <a:rPr lang="en-US" altLang="en-US" sz="3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1952625" y="4314825"/>
            <a:ext cx="1219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4 = 4 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4572000" y="3019425"/>
            <a:ext cx="35115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Combine like terms.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4572000" y="3705225"/>
            <a:ext cx="3200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Subtract </a:t>
            </a:r>
            <a:r>
              <a:rPr lang="en-US" altLang="en-US" sz="3000" i="1">
                <a:latin typeface="Times New Roman" panose="02020603050405020304" pitchFamily="18" charset="0"/>
              </a:rPr>
              <a:t>k</a:t>
            </a:r>
            <a:r>
              <a:rPr lang="en-US" altLang="en-US" sz="3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4572000" y="4391025"/>
            <a:ext cx="35210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Combine like terms.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809625" y="3629025"/>
            <a:ext cx="3048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i="1">
                <a:latin typeface="Times New Roman" panose="02020603050405020304" pitchFamily="18" charset="0"/>
              </a:rPr>
              <a:t>k</a:t>
            </a:r>
            <a:r>
              <a:rPr lang="en-US" altLang="en-US" sz="3000">
                <a:latin typeface="Times New Roman" panose="02020603050405020304" pitchFamily="18" charset="0"/>
              </a:rPr>
              <a:t> – </a:t>
            </a:r>
            <a:r>
              <a:rPr lang="en-US" altLang="en-US" sz="3000" i="1">
                <a:latin typeface="Times New Roman" panose="02020603050405020304" pitchFamily="18" charset="0"/>
              </a:rPr>
              <a:t>k </a:t>
            </a:r>
            <a:r>
              <a:rPr lang="en-US" altLang="en-US" sz="3000">
                <a:latin typeface="Times New Roman" panose="02020603050405020304" pitchFamily="18" charset="0"/>
              </a:rPr>
              <a:t>+ 4 = </a:t>
            </a:r>
            <a:r>
              <a:rPr lang="en-US" altLang="en-US" sz="3000" i="1">
                <a:latin typeface="Times New Roman" panose="02020603050405020304" pitchFamily="18" charset="0"/>
              </a:rPr>
              <a:t>k </a:t>
            </a:r>
            <a:r>
              <a:rPr lang="en-US" altLang="en-US" sz="3000">
                <a:latin typeface="Times New Roman" panose="02020603050405020304" pitchFamily="18" charset="0"/>
              </a:rPr>
              <a:t>– </a:t>
            </a:r>
            <a:r>
              <a:rPr lang="en-US" altLang="en-US" sz="3000" i="1">
                <a:latin typeface="Times New Roman" panose="02020603050405020304" pitchFamily="18" charset="0"/>
              </a:rPr>
              <a:t>k</a:t>
            </a:r>
            <a:r>
              <a:rPr lang="en-US" altLang="en-US" sz="3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455613" y="5191125"/>
            <a:ext cx="83486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Because the result is </a:t>
            </a:r>
            <a:r>
              <a:rPr lang="en-US" altLang="en-US" sz="3000" i="1">
                <a:latin typeface="Times New Roman" panose="02020603050405020304" pitchFamily="18" charset="0"/>
              </a:rPr>
              <a:t>true</a:t>
            </a:r>
            <a:r>
              <a:rPr lang="en-US" altLang="en-US" sz="3000">
                <a:latin typeface="Times New Roman" panose="02020603050405020304" pitchFamily="18" charset="0"/>
              </a:rPr>
              <a:t>, the solution set is {all real numbers} and the original equation is an identity.</a:t>
            </a:r>
          </a:p>
        </p:txBody>
      </p:sp>
      <p:sp>
        <p:nvSpPr>
          <p:cNvPr id="26635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Identity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0661" grpId="0"/>
      <p:bldP spid="70662" grpId="0"/>
      <p:bldP spid="70663" grpId="0"/>
      <p:bldP spid="70664" grpId="0"/>
      <p:bldP spid="70665" grpId="0"/>
      <p:bldP spid="70666" grpId="0"/>
      <p:bldP spid="706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8086725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An </a:t>
            </a:r>
            <a:r>
              <a:rPr lang="en-US" altLang="en-US" sz="3000" b="1">
                <a:latin typeface="Times New Roman" panose="02020603050405020304" pitchFamily="18" charset="0"/>
              </a:rPr>
              <a:t>algebraic expression</a:t>
            </a:r>
            <a:r>
              <a:rPr lang="en-US" altLang="en-US" sz="3000">
                <a:latin typeface="Times New Roman" panose="02020603050405020304" pitchFamily="18" charset="0"/>
              </a:rPr>
              <a:t> involves only the basic operations of addition, subtraction, multiplication, or division (except by 0), or raising to powers or taking roots on any collection of variables and numbers.</a:t>
            </a: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1524000" y="4095750"/>
          <a:ext cx="53975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600" imgH="431800" progId="Equation.DSMT4">
                  <p:embed/>
                </p:oleObj>
              </mc:Choice>
              <mc:Fallback>
                <p:oleObj name="Equation" r:id="rId2" imgW="20066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95750"/>
                        <a:ext cx="53975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2438400" y="5162550"/>
            <a:ext cx="44402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Algebraic expressions</a:t>
            </a:r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Algebraic Expression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81343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An </a:t>
            </a:r>
            <a:r>
              <a:rPr lang="en-US" altLang="en-US" sz="3000" b="1" dirty="0">
                <a:latin typeface="Times New Roman" panose="02020603050405020304" pitchFamily="18" charset="0"/>
              </a:rPr>
              <a:t>equation</a:t>
            </a:r>
            <a:r>
              <a:rPr lang="en-US" altLang="en-US" sz="3000" dirty="0">
                <a:latin typeface="Times New Roman" panose="02020603050405020304" pitchFamily="18" charset="0"/>
              </a:rPr>
              <a:t> is a statement that two algebraic expressions are equal. A </a:t>
            </a:r>
            <a:r>
              <a:rPr lang="en-US" altLang="en-US" sz="3000" i="1" dirty="0">
                <a:latin typeface="Times New Roman" panose="02020603050405020304" pitchFamily="18" charset="0"/>
              </a:rPr>
              <a:t>linear equation in one variable</a:t>
            </a:r>
            <a:r>
              <a:rPr lang="en-US" altLang="en-US" sz="3000" dirty="0">
                <a:latin typeface="Times New Roman" panose="02020603050405020304" pitchFamily="18" charset="0"/>
              </a:rPr>
              <a:t> involves only real numbers and one variable, with an exponent of 1.</a:t>
            </a: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1887538" y="3851275"/>
          <a:ext cx="49180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177800" progId="Equation.DSMT4">
                  <p:embed/>
                </p:oleObj>
              </mc:Choice>
              <mc:Fallback>
                <p:oleObj name="Equation" r:id="rId2" imgW="1828800" imgH="177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3851275"/>
                        <a:ext cx="49180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954338" y="4460875"/>
            <a:ext cx="2819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Linear equations</a:t>
            </a: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80010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A linear equation in one variable is also called a </a:t>
            </a:r>
            <a:r>
              <a:rPr lang="en-US" altLang="en-US" sz="3000" b="1" dirty="0">
                <a:latin typeface="Times New Roman" panose="02020603050405020304" pitchFamily="18" charset="0"/>
              </a:rPr>
              <a:t>first-degree equation</a:t>
            </a:r>
            <a:r>
              <a:rPr lang="en-US" altLang="en-US" sz="3000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If the variable in an equation is replaced by a real number that makes the statement of the equation </a:t>
            </a:r>
            <a:r>
              <a:rPr lang="en-US" altLang="en-US" sz="3000" u="sng" dirty="0">
                <a:latin typeface="Times New Roman" panose="02020603050405020304" pitchFamily="18" charset="0"/>
              </a:rPr>
              <a:t>true</a:t>
            </a:r>
            <a:r>
              <a:rPr lang="en-US" altLang="en-US" sz="3000" dirty="0">
                <a:latin typeface="Times New Roman" panose="02020603050405020304" pitchFamily="18" charset="0"/>
              </a:rPr>
              <a:t>, then that number is a </a:t>
            </a:r>
            <a:r>
              <a:rPr lang="en-US" altLang="en-US" sz="3000" b="1" dirty="0">
                <a:latin typeface="Times New Roman" panose="02020603050405020304" pitchFamily="18" charset="0"/>
              </a:rPr>
              <a:t>solution</a:t>
            </a:r>
            <a:r>
              <a:rPr lang="en-US" altLang="en-US" sz="3000" dirty="0">
                <a:latin typeface="Times New Roman" panose="02020603050405020304" pitchFamily="18" charset="0"/>
              </a:rPr>
              <a:t> of the equation. An equation is </a:t>
            </a:r>
            <a:r>
              <a:rPr lang="en-US" altLang="en-US" sz="3000" b="1" dirty="0">
                <a:latin typeface="Times New Roman" panose="02020603050405020304" pitchFamily="18" charset="0"/>
              </a:rPr>
              <a:t>solved</a:t>
            </a:r>
            <a:r>
              <a:rPr lang="en-US" altLang="en-US" sz="3000" dirty="0">
                <a:latin typeface="Times New Roman" panose="02020603050405020304" pitchFamily="18" charset="0"/>
              </a:rPr>
              <a:t> by finding its </a:t>
            </a:r>
            <a:r>
              <a:rPr lang="en-US" altLang="en-US" sz="3000" b="1" dirty="0">
                <a:latin typeface="Times New Roman" panose="02020603050405020304" pitchFamily="18" charset="0"/>
              </a:rPr>
              <a:t>solution set</a:t>
            </a:r>
            <a:r>
              <a:rPr lang="en-US" altLang="en-US" sz="3000" dirty="0">
                <a:latin typeface="Times New Roman" panose="02020603050405020304" pitchFamily="18" charset="0"/>
              </a:rPr>
              <a:t>, the set of all answers.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Equations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363908" y="1459192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Times New Roman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ＭＳ Ｐゴシック" panose="020B0600070205080204" pitchFamily="34" charset="-128"/>
                <a:cs typeface="+mn-cs"/>
              </a:rPr>
              <a:t>The general process for solving linear equations 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ＭＳ Ｐゴシック" panose="020B0600070205080204" pitchFamily="34" charset="-128"/>
                <a:cs typeface="+mn-cs"/>
              </a:rPr>
              <a:t>Combine Like Terms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ＭＳ Ｐゴシック" panose="020B0600070205080204" pitchFamily="34" charset="-128"/>
                <a:cs typeface="+mn-cs"/>
              </a:rPr>
              <a:t>Look to Undo Parentheses (Distributive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ＭＳ Ｐゴシック" panose="020B0600070205080204" pitchFamily="34" charset="-128"/>
                <a:cs typeface="+mn-cs"/>
              </a:rPr>
              <a:t>Propterty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ＭＳ Ｐゴシック" panose="020B0600070205080204" pitchFamily="34" charset="-128"/>
                <a:cs typeface="+mn-cs"/>
              </a:rPr>
              <a:t>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ＭＳ Ｐゴシック" panose="020B0600070205080204" pitchFamily="34" charset="-128"/>
                <a:cs typeface="+mn-cs"/>
              </a:rPr>
              <a:t>multiply). Then try Step 1.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ＭＳ Ｐゴシック" panose="020B0600070205080204" pitchFamily="34" charset="-128"/>
                <a:cs typeface="+mn-cs"/>
              </a:rPr>
              <a:t>Get variables on the left side of equation. Use add or subtract to do this, if necessary. Then try Step 1. 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ＭＳ Ｐゴシック" panose="020B0600070205080204" pitchFamily="34" charset="-128"/>
                <a:cs typeface="+mn-cs"/>
              </a:rPr>
              <a:t>“Letters Go LEFT.”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ＭＳ Ｐゴシック" panose="020B0600070205080204" pitchFamily="34" charset="-128"/>
                <a:cs typeface="+mn-cs"/>
              </a:rPr>
              <a:t>Numbers go to right side of equation. Use add or subtract to do this, if necessary. Then try Step 1.    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ＭＳ Ｐゴシック" panose="020B0600070205080204" pitchFamily="34" charset="-128"/>
                <a:cs typeface="+mn-cs"/>
              </a:rPr>
              <a:t>“Numbers Go RIGHT.”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ＭＳ Ｐゴシック" panose="020B0600070205080204" pitchFamily="34" charset="-128"/>
                <a:cs typeface="+mn-cs"/>
              </a:rPr>
              <a:t>Undo multiply with divide (or undo divide with multiply).</a:t>
            </a:r>
          </a:p>
        </p:txBody>
      </p:sp>
    </p:spTree>
    <p:extLst>
      <p:ext uri="{BB962C8B-B14F-4D97-AF65-F5344CB8AC3E}">
        <p14:creationId xmlns:p14="http://schemas.microsoft.com/office/powerpoint/2010/main" val="165107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455613" y="1600200"/>
            <a:ext cx="4419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Solve 2(</a:t>
            </a:r>
            <a:r>
              <a:rPr lang="en-US" altLang="en-US" sz="3000" i="1">
                <a:latin typeface="Times New Roman" panose="02020603050405020304" pitchFamily="18" charset="0"/>
              </a:rPr>
              <a:t>x</a:t>
            </a:r>
            <a:r>
              <a:rPr lang="en-US" altLang="en-US" sz="3000">
                <a:latin typeface="Times New Roman" panose="02020603050405020304" pitchFamily="18" charset="0"/>
              </a:rPr>
              <a:t> – 5) + 3</a:t>
            </a:r>
            <a:r>
              <a:rPr lang="en-US" altLang="en-US" sz="3000" i="1">
                <a:latin typeface="Times New Roman" panose="02020603050405020304" pitchFamily="18" charset="0"/>
              </a:rPr>
              <a:t>x </a:t>
            </a:r>
            <a:r>
              <a:rPr lang="en-US" altLang="en-US" sz="3000">
                <a:latin typeface="Times New Roman" panose="02020603050405020304" pitchFamily="18" charset="0"/>
              </a:rPr>
              <a:t>= </a:t>
            </a:r>
            <a:r>
              <a:rPr lang="en-US" altLang="en-US" sz="3000" i="1">
                <a:latin typeface="Times New Roman" panose="02020603050405020304" pitchFamily="18" charset="0"/>
              </a:rPr>
              <a:t>x +</a:t>
            </a:r>
            <a:r>
              <a:rPr lang="en-US" altLang="en-US" sz="3000">
                <a:latin typeface="Times New Roman" panose="02020603050405020304" pitchFamily="18" charset="0"/>
              </a:rPr>
              <a:t> 6.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36563" y="2228850"/>
            <a:ext cx="1981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781050" y="2914650"/>
            <a:ext cx="3352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2</a:t>
            </a:r>
            <a:r>
              <a:rPr lang="en-US" altLang="en-US" sz="3000" i="1">
                <a:latin typeface="Times New Roman" panose="02020603050405020304" pitchFamily="18" charset="0"/>
              </a:rPr>
              <a:t>x</a:t>
            </a:r>
            <a:r>
              <a:rPr lang="en-US" altLang="en-US" sz="3000">
                <a:latin typeface="Times New Roman" panose="02020603050405020304" pitchFamily="18" charset="0"/>
              </a:rPr>
              <a:t> – 10 + 3</a:t>
            </a:r>
            <a:r>
              <a:rPr lang="en-US" altLang="en-US" sz="3000" i="1">
                <a:latin typeface="Times New Roman" panose="02020603050405020304" pitchFamily="18" charset="0"/>
              </a:rPr>
              <a:t>x</a:t>
            </a:r>
            <a:r>
              <a:rPr lang="en-US" altLang="en-US" sz="3000">
                <a:latin typeface="Times New Roman" panose="02020603050405020304" pitchFamily="18" charset="0"/>
              </a:rPr>
              <a:t> = </a:t>
            </a:r>
            <a:r>
              <a:rPr lang="en-US" altLang="en-US" sz="3000" i="1">
                <a:latin typeface="Times New Roman" panose="02020603050405020304" pitchFamily="18" charset="0"/>
              </a:rPr>
              <a:t>x</a:t>
            </a:r>
            <a:r>
              <a:rPr lang="en-US" altLang="en-US" sz="3000">
                <a:latin typeface="Times New Roman" panose="02020603050405020304" pitchFamily="18" charset="0"/>
              </a:rPr>
              <a:t> + 6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543050" y="3600450"/>
            <a:ext cx="3352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5</a:t>
            </a:r>
            <a:r>
              <a:rPr lang="en-US" altLang="en-US" sz="3000" i="1">
                <a:latin typeface="Times New Roman" panose="02020603050405020304" pitchFamily="18" charset="0"/>
              </a:rPr>
              <a:t>x</a:t>
            </a:r>
            <a:r>
              <a:rPr lang="en-US" altLang="en-US" sz="3000">
                <a:latin typeface="Times New Roman" panose="02020603050405020304" pitchFamily="18" charset="0"/>
              </a:rPr>
              <a:t> – 10 = </a:t>
            </a:r>
            <a:r>
              <a:rPr lang="en-US" altLang="en-US" sz="3000" i="1">
                <a:latin typeface="Times New Roman" panose="02020603050405020304" pitchFamily="18" charset="0"/>
              </a:rPr>
              <a:t>x</a:t>
            </a:r>
            <a:r>
              <a:rPr lang="en-US" altLang="en-US" sz="3000">
                <a:latin typeface="Times New Roman" panose="02020603050405020304" pitchFamily="18" charset="0"/>
              </a:rPr>
              <a:t> + 6 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717550" y="4284663"/>
            <a:ext cx="40640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5</a:t>
            </a:r>
            <a:r>
              <a:rPr lang="en-US" altLang="en-US" sz="3000" i="1" dirty="0">
                <a:latin typeface="Times New Roman" panose="02020603050405020304" pitchFamily="18" charset="0"/>
              </a:rPr>
              <a:t>x</a:t>
            </a:r>
            <a:r>
              <a:rPr lang="en-US" altLang="en-US" sz="3000" dirty="0">
                <a:latin typeface="Times New Roman" panose="02020603050405020304" pitchFamily="18" charset="0"/>
              </a:rPr>
              <a:t> – 10 + 10 = </a:t>
            </a:r>
            <a:r>
              <a:rPr lang="en-US" altLang="en-US" sz="3000" i="1" dirty="0">
                <a:latin typeface="Times New Roman" panose="02020603050405020304" pitchFamily="18" charset="0"/>
              </a:rPr>
              <a:t>x</a:t>
            </a:r>
            <a:r>
              <a:rPr lang="en-US" altLang="en-US" sz="3000" dirty="0">
                <a:latin typeface="Times New Roman" panose="02020603050405020304" pitchFamily="18" charset="0"/>
              </a:rPr>
              <a:t> + 6 + 10 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2143125" y="4972050"/>
            <a:ext cx="2316163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5</a:t>
            </a:r>
            <a:r>
              <a:rPr lang="en-US" altLang="en-US" sz="3000" i="1">
                <a:latin typeface="Times New Roman" panose="02020603050405020304" pitchFamily="18" charset="0"/>
              </a:rPr>
              <a:t>x </a:t>
            </a:r>
            <a:r>
              <a:rPr lang="en-US" altLang="en-US" sz="3000">
                <a:latin typeface="Times New Roman" panose="02020603050405020304" pitchFamily="18" charset="0"/>
              </a:rPr>
              <a:t>= </a:t>
            </a:r>
            <a:r>
              <a:rPr lang="en-US" altLang="en-US" sz="3000" i="1">
                <a:latin typeface="Times New Roman" panose="02020603050405020304" pitchFamily="18" charset="0"/>
              </a:rPr>
              <a:t>x </a:t>
            </a:r>
            <a:r>
              <a:rPr lang="en-US" altLang="en-US" sz="3000">
                <a:latin typeface="Times New Roman" panose="02020603050405020304" pitchFamily="18" charset="0"/>
              </a:rPr>
              <a:t>+ 16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4781550" y="2962275"/>
            <a:ext cx="3505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Distributive property.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4772025" y="3638550"/>
            <a:ext cx="36274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Combine like terms.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4883123" y="4333875"/>
            <a:ext cx="3200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Add 10.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4752975" y="5010150"/>
            <a:ext cx="35401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Combine like terms.</a:t>
            </a:r>
          </a:p>
        </p:txBody>
      </p:sp>
      <p:sp>
        <p:nvSpPr>
          <p:cNvPr id="20492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Using the Distributive Property to Solve a Linear Equation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7" grpId="0"/>
      <p:bldP spid="64518" grpId="0"/>
      <p:bldP spid="64519" grpId="0"/>
      <p:bldP spid="64520" grpId="0"/>
      <p:bldP spid="64521" grpId="0"/>
      <p:bldP spid="64522" grpId="0"/>
      <p:bldP spid="64523" grpId="0"/>
      <p:bldP spid="645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455613" y="1260475"/>
            <a:ext cx="3762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  <a:r>
              <a:rPr lang="en-US" altLang="en-US" sz="2800">
                <a:solidFill>
                  <a:srgbClr val="BC2C3A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000">
                <a:latin typeface="Times New Roman" panose="02020603050405020304" pitchFamily="18" charset="0"/>
              </a:rPr>
              <a:t>(continued)</a:t>
            </a: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1933575" y="3560763"/>
          <a:ext cx="14033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863" imgH="393529" progId="Equation.DSMT4">
                  <p:embed/>
                </p:oleObj>
              </mc:Choice>
              <mc:Fallback>
                <p:oleObj name="Equation" r:id="rId2" imgW="545863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560763"/>
                        <a:ext cx="140335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2038350" y="472440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i="1">
                <a:latin typeface="Times New Roman" panose="02020603050405020304" pitchFamily="18" charset="0"/>
              </a:rPr>
              <a:t>x </a:t>
            </a:r>
            <a:r>
              <a:rPr lang="en-US" altLang="en-US" sz="3200">
                <a:latin typeface="Times New Roman" panose="02020603050405020304" pitchFamily="18" charset="0"/>
              </a:rPr>
              <a:t>= 4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474663" y="5376863"/>
            <a:ext cx="8315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Check that the solution set is {4} by substituting 4 for </a:t>
            </a:r>
            <a:r>
              <a:rPr lang="en-US" altLang="en-US" sz="3000" i="1">
                <a:latin typeface="Times New Roman" panose="02020603050405020304" pitchFamily="18" charset="0"/>
              </a:rPr>
              <a:t>x</a:t>
            </a:r>
            <a:r>
              <a:rPr lang="en-US" altLang="en-US" sz="3000">
                <a:latin typeface="Times New Roman" panose="02020603050405020304" pitchFamily="18" charset="0"/>
              </a:rPr>
              <a:t> in the original equation.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4613275" y="3767138"/>
            <a:ext cx="21336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Divide by 4.</a:t>
            </a:r>
          </a:p>
        </p:txBody>
      </p:sp>
      <p:sp>
        <p:nvSpPr>
          <p:cNvPr id="2151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Using the Distributive Property to Solve a Linear Equation</a:t>
            </a:r>
          </a:p>
        </p:txBody>
      </p:sp>
      <p:sp>
        <p:nvSpPr>
          <p:cNvPr id="21512" name="Rectangle 2"/>
          <p:cNvSpPr>
            <a:spLocks noChangeArrowheads="1"/>
          </p:cNvSpPr>
          <p:nvPr/>
        </p:nvSpPr>
        <p:spPr bwMode="auto">
          <a:xfrm>
            <a:off x="1982788" y="1870075"/>
            <a:ext cx="19224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en-US" sz="3000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en-US" sz="3000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+ 16</a:t>
            </a:r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4613275" y="3095625"/>
            <a:ext cx="3770313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Combine like terms.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355725" y="2459038"/>
            <a:ext cx="31988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en-US" sz="3000" i="1">
                <a:solidFill>
                  <a:srgbClr val="000000"/>
                </a:solidFill>
                <a:latin typeface="Times New Roman" panose="02020603050405020304" pitchFamily="18" charset="0"/>
              </a:rPr>
              <a:t>x − x </a:t>
            </a: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en-US" sz="3000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+ 16 – </a:t>
            </a:r>
            <a:r>
              <a:rPr lang="en-US" altLang="en-US" sz="30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993900" y="3013075"/>
            <a:ext cx="1343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en-US" sz="3000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= 16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613275" y="2563813"/>
            <a:ext cx="2133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Subtract </a:t>
            </a:r>
            <a:r>
              <a:rPr lang="en-US" altLang="en-US" sz="3000" i="1">
                <a:latin typeface="Times New Roman" panose="02020603050405020304" pitchFamily="18" charset="0"/>
              </a:rPr>
              <a:t>x</a:t>
            </a:r>
            <a:r>
              <a:rPr lang="en-US" altLang="en-US" sz="3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613275" y="4749800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Simplify.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/>
      <p:bldP spid="21510" grpId="0"/>
      <p:bldP spid="21513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3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62934"/>
              </p:ext>
            </p:extLst>
          </p:nvPr>
        </p:nvGraphicFramePr>
        <p:xfrm>
          <a:off x="170915" y="1676400"/>
          <a:ext cx="8785077" cy="4059238"/>
        </p:xfrm>
        <a:graphic>
          <a:graphicData uri="http://schemas.openxmlformats.org/drawingml/2006/table">
            <a:tbl>
              <a:tblPr/>
              <a:tblGrid>
                <a:gridCol w="2280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5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Type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Solutions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Final Line When Solving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Conditional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One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= number</a:t>
                      </a:r>
                      <a:endParaRPr kumimoji="0" lang="en-US" altLang="en-US" sz="2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Identity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Infinite; solution set {all real numbers}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 statement, such as 0 = 0.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3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Contradiction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None; solution set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 statement, such as 0 = 1.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00" name="Text Box 25"/>
          <p:cNvSpPr txBox="1">
            <a:spLocks noChangeArrowheads="1"/>
          </p:cNvSpPr>
          <p:nvPr/>
        </p:nvSpPr>
        <p:spPr bwMode="auto">
          <a:xfrm>
            <a:off x="3641725" y="14668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3200">
              <a:latin typeface="Times New Roman" panose="02020603050405020304" pitchFamily="18" charset="0"/>
            </a:endParaRPr>
          </a:p>
        </p:txBody>
      </p:sp>
      <p:graphicFrame>
        <p:nvGraphicFramePr>
          <p:cNvPr id="2460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704051"/>
              </p:ext>
            </p:extLst>
          </p:nvPr>
        </p:nvGraphicFramePr>
        <p:xfrm>
          <a:off x="5060090" y="4800244"/>
          <a:ext cx="415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14" imgH="177492" progId="Equation.DSMT4">
                  <p:embed/>
                </p:oleObj>
              </mc:Choice>
              <mc:Fallback>
                <p:oleObj name="Equation" r:id="rId2" imgW="164814" imgH="17749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090" y="4800244"/>
                        <a:ext cx="4159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Linear Equations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455613" y="1600200"/>
            <a:ext cx="4419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Solve 3</a:t>
            </a:r>
            <a:r>
              <a:rPr lang="en-US" altLang="en-US" sz="3000" i="1">
                <a:latin typeface="Times New Roman" panose="02020603050405020304" pitchFamily="18" charset="0"/>
              </a:rPr>
              <a:t>k</a:t>
            </a:r>
            <a:r>
              <a:rPr lang="en-US" altLang="en-US" sz="3000">
                <a:latin typeface="Times New Roman" panose="02020603050405020304" pitchFamily="18" charset="0"/>
              </a:rPr>
              <a:t> + 4 – 2</a:t>
            </a:r>
            <a:r>
              <a:rPr lang="en-US" altLang="en-US" sz="3000" i="1">
                <a:latin typeface="Times New Roman" panose="02020603050405020304" pitchFamily="18" charset="0"/>
              </a:rPr>
              <a:t>k  </a:t>
            </a:r>
            <a:r>
              <a:rPr lang="en-US" altLang="en-US" sz="3000">
                <a:latin typeface="Times New Roman" panose="02020603050405020304" pitchFamily="18" charset="0"/>
              </a:rPr>
              <a:t>= </a:t>
            </a:r>
            <a:r>
              <a:rPr lang="en-US" altLang="en-US" sz="3000" i="1">
                <a:latin typeface="Times New Roman" panose="02020603050405020304" pitchFamily="18" charset="0"/>
              </a:rPr>
              <a:t>k</a:t>
            </a:r>
            <a:r>
              <a:rPr lang="en-US" altLang="en-US" sz="3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55613" y="2343150"/>
            <a:ext cx="1981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390650" y="3028950"/>
            <a:ext cx="2057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i="1">
                <a:latin typeface="Times New Roman" panose="02020603050405020304" pitchFamily="18" charset="0"/>
              </a:rPr>
              <a:t>k</a:t>
            </a:r>
            <a:r>
              <a:rPr lang="en-US" altLang="en-US" sz="3000">
                <a:latin typeface="Times New Roman" panose="02020603050405020304" pitchFamily="18" charset="0"/>
              </a:rPr>
              <a:t> + 4 = </a:t>
            </a:r>
            <a:r>
              <a:rPr lang="en-US" altLang="en-US" sz="3000" i="1">
                <a:latin typeface="Times New Roman" panose="02020603050405020304" pitchFamily="18" charset="0"/>
              </a:rPr>
              <a:t>k</a:t>
            </a:r>
            <a:endParaRPr lang="en-US" altLang="en-US" sz="3000">
              <a:latin typeface="Times New Roman" panose="02020603050405020304" pitchFamily="18" charset="0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962150" y="4324350"/>
            <a:ext cx="1219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4 = 0 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324350" y="3028950"/>
            <a:ext cx="36385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Combine like terms.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4324350" y="3714750"/>
            <a:ext cx="3200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Subtract </a:t>
            </a:r>
            <a:r>
              <a:rPr lang="en-US" altLang="en-US" sz="3000" i="1">
                <a:latin typeface="Times New Roman" panose="02020603050405020304" pitchFamily="18" charset="0"/>
              </a:rPr>
              <a:t>k</a:t>
            </a:r>
            <a:r>
              <a:rPr lang="en-US" altLang="en-US" sz="3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4324350" y="4324350"/>
            <a:ext cx="36369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Combine like terms.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819150" y="3638550"/>
            <a:ext cx="3048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i="1">
                <a:latin typeface="Times New Roman" panose="02020603050405020304" pitchFamily="18" charset="0"/>
              </a:rPr>
              <a:t>k</a:t>
            </a:r>
            <a:r>
              <a:rPr lang="en-US" altLang="en-US" sz="3000">
                <a:latin typeface="Times New Roman" panose="02020603050405020304" pitchFamily="18" charset="0"/>
              </a:rPr>
              <a:t> – </a:t>
            </a:r>
            <a:r>
              <a:rPr lang="en-US" altLang="en-US" sz="3000" i="1">
                <a:latin typeface="Times New Roman" panose="02020603050405020304" pitchFamily="18" charset="0"/>
              </a:rPr>
              <a:t>k </a:t>
            </a:r>
            <a:r>
              <a:rPr lang="en-US" altLang="en-US" sz="3000">
                <a:latin typeface="Times New Roman" panose="02020603050405020304" pitchFamily="18" charset="0"/>
              </a:rPr>
              <a:t>+ 4 = </a:t>
            </a:r>
            <a:r>
              <a:rPr lang="en-US" altLang="en-US" sz="3000" i="1">
                <a:latin typeface="Times New Roman" panose="02020603050405020304" pitchFamily="18" charset="0"/>
              </a:rPr>
              <a:t>k </a:t>
            </a:r>
            <a:r>
              <a:rPr lang="en-US" altLang="en-US" sz="3000">
                <a:latin typeface="Times New Roman" panose="02020603050405020304" pitchFamily="18" charset="0"/>
              </a:rPr>
              <a:t>– </a:t>
            </a:r>
            <a:r>
              <a:rPr lang="en-US" altLang="en-US" sz="3000" i="1">
                <a:latin typeface="Times New Roman" panose="02020603050405020304" pitchFamily="18" charset="0"/>
              </a:rPr>
              <a:t>k</a:t>
            </a:r>
            <a:r>
              <a:rPr lang="en-US" altLang="en-US" sz="3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455613" y="4981575"/>
            <a:ext cx="8132762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Because the result is </a:t>
            </a:r>
            <a:r>
              <a:rPr lang="en-US" altLang="en-US" sz="3000" i="1">
                <a:latin typeface="Times New Roman" panose="02020603050405020304" pitchFamily="18" charset="0"/>
              </a:rPr>
              <a:t>false</a:t>
            </a:r>
            <a:r>
              <a:rPr lang="en-US" altLang="en-US" sz="3000">
                <a:latin typeface="Times New Roman" panose="02020603050405020304" pitchFamily="18" charset="0"/>
              </a:rPr>
              <a:t>, the equation has no solution. The solution set is       so the original equation is a contradiction.</a:t>
            </a:r>
          </a:p>
        </p:txBody>
      </p:sp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4906963" y="5553075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24" imgH="203024" progId="Equation.DSMT4">
                  <p:embed/>
                </p:oleObj>
              </mc:Choice>
              <mc:Fallback>
                <p:oleObj name="Equation" r:id="rId2" imgW="203024" imgH="20302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5553075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Contradiction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/>
      <p:bldP spid="69637" grpId="0"/>
      <p:bldP spid="69638" grpId="0"/>
      <p:bldP spid="69639" grpId="0"/>
      <p:bldP spid="69640" grpId="0"/>
      <p:bldP spid="69641" grpId="0"/>
      <p:bldP spid="69642" grpId="0"/>
      <p:bldP spid="6964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Words>590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Default Design</vt:lpstr>
      <vt:lpstr>Custom Design</vt:lpstr>
      <vt:lpstr>Equation</vt:lpstr>
      <vt:lpstr>MATH 1010K Notes – Section 7.1  Linear Equations – Objectives </vt:lpstr>
      <vt:lpstr>Algebraic Expression</vt:lpstr>
      <vt:lpstr>Equation</vt:lpstr>
      <vt:lpstr>Terminology</vt:lpstr>
      <vt:lpstr>Linear Equations</vt:lpstr>
      <vt:lpstr>Example: Using the Distributive Property to Solve a Linear Equation</vt:lpstr>
      <vt:lpstr>Example: Using the Distributive Property to Solve a Linear Equation</vt:lpstr>
      <vt:lpstr>Types of Linear Equations</vt:lpstr>
      <vt:lpstr>Example: Contradiction</vt:lpstr>
      <vt:lpstr>Example: Identity</vt:lpstr>
    </vt:vector>
  </TitlesOfParts>
  <Company>Pearson Education,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creator>Miller</dc:creator>
  <cp:lastModifiedBy>Pamela D. Elliott</cp:lastModifiedBy>
  <cp:revision>108</cp:revision>
  <dcterms:created xsi:type="dcterms:W3CDTF">2011-05-10T13:51:27Z</dcterms:created>
  <dcterms:modified xsi:type="dcterms:W3CDTF">2022-07-28T15:03:00Z</dcterms:modified>
</cp:coreProperties>
</file>