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9"/>
  </p:notesMasterIdLst>
  <p:sldIdLst>
    <p:sldId id="264" r:id="rId2"/>
    <p:sldId id="401" r:id="rId3"/>
    <p:sldId id="402" r:id="rId4"/>
    <p:sldId id="403" r:id="rId5"/>
    <p:sldId id="409" r:id="rId6"/>
    <p:sldId id="260" r:id="rId7"/>
    <p:sldId id="261" r:id="rId8"/>
    <p:sldId id="262" r:id="rId9"/>
    <p:sldId id="408" r:id="rId10"/>
    <p:sldId id="410" r:id="rId11"/>
    <p:sldId id="257" r:id="rId12"/>
    <p:sldId id="258" r:id="rId13"/>
    <p:sldId id="259" r:id="rId14"/>
    <p:sldId id="411" r:id="rId15"/>
    <p:sldId id="412" r:id="rId16"/>
    <p:sldId id="413" r:id="rId17"/>
    <p:sldId id="263" r:id="rId18"/>
    <p:sldId id="269" r:id="rId19"/>
    <p:sldId id="270" r:id="rId20"/>
    <p:sldId id="271" r:id="rId21"/>
    <p:sldId id="272" r:id="rId22"/>
    <p:sldId id="273" r:id="rId23"/>
    <p:sldId id="414" r:id="rId24"/>
    <p:sldId id="325" r:id="rId25"/>
    <p:sldId id="355" r:id="rId26"/>
    <p:sldId id="356" r:id="rId27"/>
    <p:sldId id="344" r:id="rId28"/>
    <p:sldId id="327" r:id="rId29"/>
    <p:sldId id="332" r:id="rId30"/>
    <p:sldId id="330" r:id="rId31"/>
    <p:sldId id="331" r:id="rId32"/>
    <p:sldId id="357" r:id="rId33"/>
    <p:sldId id="348" r:id="rId34"/>
    <p:sldId id="347" r:id="rId35"/>
    <p:sldId id="349" r:id="rId36"/>
    <p:sldId id="350" r:id="rId37"/>
    <p:sldId id="35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D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A4E6DC-056E-4E4F-8225-6C5F9B4CACE0}" type="datetime1">
              <a:rPr lang="en-US" altLang="en-US"/>
              <a:pPr/>
              <a:t>7/28/2022</a:t>
            </a:fld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CD119B-FE93-43B3-88AE-839A794AB1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128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anose="020B0600070205080204" pitchFamily="34" charset="-128"/>
        <a:cs typeface="+mn-cs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1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6EB8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2743200" cy="1752600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800"/>
              </a:spcBef>
              <a:spcAft>
                <a:spcPts val="800"/>
              </a:spcAft>
              <a:buNone/>
              <a:defRPr sz="4400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914400" y="3124200"/>
            <a:ext cx="7315200" cy="297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29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Blue tissue paper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A3B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6EB8"/>
              </a:solidFill>
              <a:latin typeface="+mn-lt"/>
              <a:cs typeface="+mn-cs"/>
            </a:endParaRPr>
          </a:p>
        </p:txBody>
      </p:sp>
      <p:sp>
        <p:nvSpPr>
          <p:cNvPr id="8" name="Rectangle 7" descr="Blue tissue paper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A3BD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Bookman Old Style" pitchFamily="18" charset="0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38200"/>
            <a:ext cx="9144000" cy="3048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7C12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24600"/>
            <a:ext cx="9144000" cy="1524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752600" y="6488113"/>
            <a:ext cx="5672138" cy="366712"/>
          </a:xfrm>
          <a:prstGeom prst="rect">
            <a:avLst/>
          </a:prstGeom>
          <a:solidFill>
            <a:srgbClr val="A3BDFF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Calibri" charset="0"/>
                <a:ea typeface="Arial" charset="0"/>
                <a:cs typeface="Arial" charset="0"/>
              </a:rPr>
              <a:t>Lehmann, Elementary and Intermediate Algebra, 1ed</a:t>
            </a:r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76200" y="6491288"/>
            <a:ext cx="1208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charset="0"/>
                <a:ea typeface="Arial" charset="0"/>
                <a:cs typeface="Arial" charset="0"/>
              </a:rPr>
              <a:t>Section 2.6</a:t>
            </a: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8120063" y="6491288"/>
            <a:ext cx="947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Slide </a:t>
            </a:r>
            <a:fld id="{058276DE-2B83-4234-A806-84534342894F}" type="slidenum">
              <a:rPr lang="en-US" altLang="en-US" sz="1800">
                <a:latin typeface="Calibri" panose="020F0502020204030204" pitchFamily="34" charset="0"/>
              </a:rPr>
              <a:pPr eaLnBrk="1" hangingPunct="1"/>
              <a:t>‹#›</a:t>
            </a:fld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0" y="6477000"/>
            <a:ext cx="2743200" cy="38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7315200" cy="40386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1200"/>
              </a:spcBef>
              <a:spcAft>
                <a:spcPts val="1200"/>
              </a:spcAft>
              <a:buNone/>
              <a:defRPr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400800" y="6477000"/>
            <a:ext cx="2743200" cy="3810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304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2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32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84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219200"/>
            <a:ext cx="9144000" cy="3429000"/>
          </a:xfrm>
        </p:spPr>
        <p:txBody>
          <a:bodyPr/>
          <a:lstStyle/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Polynomials – Overview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Combine Like Terms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Adding and Subtracting Polynomials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The Distributive Property and Multiplying Polynomials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Greatest Common Factor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Factoring Trinomials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endParaRPr lang="en-US" alt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7772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MATH 1010K Notes – Section 7.6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Distributive Property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737"/>
            <a:ext cx="5029200" cy="1377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28800"/>
            <a:ext cx="3349042" cy="641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3867516" cy="657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102217"/>
            <a:ext cx="3349042" cy="6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771650" y="2400300"/>
            <a:ext cx="5543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84710" y="2056211"/>
            <a:ext cx="5829300" cy="39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2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greatest common factor (</a:t>
            </a:r>
            <a:r>
              <a:rPr lang="en-US" altLang="en-US" sz="225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GCF</a:t>
            </a:r>
            <a:r>
              <a:rPr lang="en-US" altLang="en-US" sz="22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 of a group of natural numbers is the largest number that is a factor of all of the numbers in the group.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2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The questions in MyMathLab may ask you to use a variety of methods, but we will use 2 methods: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Prime Factorization Method (Factor Tree)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Calculator Method (the </a:t>
            </a:r>
            <a:r>
              <a:rPr lang="en-US" altLang="en-US" sz="22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 command)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Greatest Common Factor</a:t>
            </a:r>
          </a:p>
        </p:txBody>
      </p:sp>
    </p:spTree>
    <p:extLst>
      <p:ext uri="{BB962C8B-B14F-4D97-AF65-F5344CB8AC3E}">
        <p14:creationId xmlns:p14="http://schemas.microsoft.com/office/powerpoint/2010/main" val="1197397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1143001" y="2056210"/>
            <a:ext cx="68579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71600" indent="-13716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100" b="1" i="1" dirty="0">
                <a:solidFill>
                  <a:srgbClr val="000000"/>
                </a:solidFill>
              </a:rPr>
              <a:t>Step 1</a:t>
            </a:r>
            <a:r>
              <a:rPr lang="en-US" altLang="en-US" sz="2100" dirty="0">
                <a:solidFill>
                  <a:srgbClr val="000000"/>
                </a:solidFill>
              </a:rPr>
              <a:t>	Write the prime factorization of each number.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100" b="1" i="1" dirty="0">
                <a:solidFill>
                  <a:srgbClr val="000000"/>
                </a:solidFill>
              </a:rPr>
              <a:t>Step 2</a:t>
            </a:r>
            <a:r>
              <a:rPr lang="en-US" altLang="en-US" sz="2100" dirty="0">
                <a:solidFill>
                  <a:srgbClr val="000000"/>
                </a:solidFill>
              </a:rPr>
              <a:t> 	Choose all primes </a:t>
            </a:r>
            <a:r>
              <a:rPr lang="en-US" altLang="en-US" sz="2100" u="sng" dirty="0">
                <a:solidFill>
                  <a:srgbClr val="000000"/>
                </a:solidFill>
              </a:rPr>
              <a:t>common</a:t>
            </a:r>
            <a:r>
              <a:rPr lang="en-US" altLang="en-US" sz="2100" dirty="0">
                <a:solidFill>
                  <a:srgbClr val="000000"/>
                </a:solidFill>
              </a:rPr>
              <a:t> to </a:t>
            </a:r>
            <a:r>
              <a:rPr lang="en-US" altLang="en-US" sz="2100" i="1" dirty="0">
                <a:solidFill>
                  <a:srgbClr val="000000"/>
                </a:solidFill>
              </a:rPr>
              <a:t>all </a:t>
            </a:r>
            <a:r>
              <a:rPr lang="en-US" altLang="en-US" sz="2100" dirty="0">
                <a:solidFill>
                  <a:srgbClr val="000000"/>
                </a:solidFill>
              </a:rPr>
              <a:t>factorizations, with each prime raised to the </a:t>
            </a:r>
            <a:r>
              <a:rPr lang="en-US" altLang="en-US" sz="2100" i="1" dirty="0">
                <a:solidFill>
                  <a:srgbClr val="000000"/>
                </a:solidFill>
              </a:rPr>
              <a:t>least</a:t>
            </a:r>
            <a:r>
              <a:rPr lang="en-US" altLang="en-US" sz="2100" dirty="0">
                <a:solidFill>
                  <a:srgbClr val="000000"/>
                </a:solidFill>
              </a:rPr>
              <a:t> exponent that appears.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100" b="1" i="1" dirty="0">
                <a:solidFill>
                  <a:srgbClr val="000000"/>
                </a:solidFill>
              </a:rPr>
              <a:t>Step 3</a:t>
            </a:r>
            <a:r>
              <a:rPr lang="en-US" altLang="en-US" sz="2100" dirty="0">
                <a:solidFill>
                  <a:srgbClr val="000000"/>
                </a:solidFill>
              </a:rPr>
              <a:t> 	Form the product of </a:t>
            </a:r>
            <a:r>
              <a:rPr lang="en-US" altLang="en-US" sz="2100" i="1" dirty="0">
                <a:solidFill>
                  <a:srgbClr val="000000"/>
                </a:solidFill>
              </a:rPr>
              <a:t>all</a:t>
            </a:r>
            <a:r>
              <a:rPr lang="en-US" altLang="en-US" sz="2100" dirty="0">
                <a:solidFill>
                  <a:srgbClr val="000000"/>
                </a:solidFill>
              </a:rPr>
              <a:t> the numbers in </a:t>
            </a:r>
            <a:br>
              <a:rPr lang="en-US" altLang="en-US" sz="2100" dirty="0">
                <a:solidFill>
                  <a:srgbClr val="000000"/>
                </a:solidFill>
              </a:rPr>
            </a:br>
            <a:r>
              <a:rPr lang="en-US" altLang="en-US" sz="2100" dirty="0">
                <a:solidFill>
                  <a:srgbClr val="000000"/>
                </a:solidFill>
              </a:rPr>
              <a:t>Step 2; this product is the greatest common factor. 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Finding the Greatest Common Factor</a:t>
            </a:r>
            <a:br>
              <a:rPr lang="en-US" altLang="en-US" sz="2800" b="1" dirty="0"/>
            </a:br>
            <a:r>
              <a:rPr lang="en-US" altLang="en-US" sz="2800" b="1" dirty="0"/>
              <a:t> (Prime Factors Method)</a:t>
            </a:r>
          </a:p>
        </p:txBody>
      </p:sp>
    </p:spTree>
    <p:extLst>
      <p:ext uri="{BB962C8B-B14F-4D97-AF65-F5344CB8AC3E}">
        <p14:creationId xmlns:p14="http://schemas.microsoft.com/office/powerpoint/2010/main" val="256218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484711" y="2056210"/>
            <a:ext cx="5978128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250">
                <a:solidFill>
                  <a:srgbClr val="000000"/>
                </a:solidFill>
                <a:latin typeface="Times New Roman" panose="02020603050405020304" pitchFamily="18" charset="0"/>
              </a:rPr>
              <a:t>Find the greatest common factor of 360 and 1350.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05991" y="2702125"/>
            <a:ext cx="46291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7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prime factorizations are below.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360 = 2</a:t>
            </a:r>
            <a:r>
              <a:rPr lang="en-US" altLang="en-US" sz="225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∙3</a:t>
            </a:r>
            <a:r>
              <a:rPr lang="en-US" altLang="en-US" sz="225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∙5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1350 = 2∙3</a:t>
            </a:r>
            <a:r>
              <a:rPr lang="en-US" altLang="en-US" sz="225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∙5</a:t>
            </a:r>
            <a:r>
              <a:rPr lang="en-US" altLang="en-US" sz="225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22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So, the </a:t>
            </a:r>
            <a:r>
              <a:rPr lang="en-US" altLang="en-US" sz="22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GCF</a:t>
            </a: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 is 2∙3</a:t>
            </a:r>
            <a:r>
              <a:rPr lang="en-US" altLang="en-US" sz="225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solidFill>
                  <a:srgbClr val="000000"/>
                </a:solidFill>
                <a:latin typeface="Times New Roman" panose="02020603050405020304" pitchFamily="18" charset="0"/>
              </a:rPr>
              <a:t>∙5 = 90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225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Example: Greatest Common Factor by Prime Factors Method (Factor Tree)</a:t>
            </a:r>
          </a:p>
        </p:txBody>
      </p:sp>
    </p:spTree>
    <p:extLst>
      <p:ext uri="{BB962C8B-B14F-4D97-AF65-F5344CB8AC3E}">
        <p14:creationId xmlns:p14="http://schemas.microsoft.com/office/powerpoint/2010/main" val="24263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9372600" cy="1143000"/>
          </a:xfrm>
        </p:spPr>
        <p:txBody>
          <a:bodyPr/>
          <a:lstStyle/>
          <a:p>
            <a:r>
              <a:rPr lang="en-US" sz="2800" b="1" dirty="0"/>
              <a:t>Greatest Common Factor – Calculator Method</a:t>
            </a:r>
            <a:br>
              <a:rPr lang="en-US" sz="2800" b="1" dirty="0"/>
            </a:br>
            <a:r>
              <a:rPr lang="en-US" sz="2800" b="1" dirty="0"/>
              <a:t>Using the </a:t>
            </a:r>
            <a:r>
              <a:rPr lang="en-US" sz="2800" b="1" dirty="0" err="1"/>
              <a:t>gcd</a:t>
            </a:r>
            <a:r>
              <a:rPr lang="en-US" sz="2800" b="1" dirty="0"/>
              <a:t> command (greatest common divisor)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60" y="2057401"/>
            <a:ext cx="8711803" cy="3394472"/>
          </a:xfrm>
        </p:spPr>
        <p:txBody>
          <a:bodyPr/>
          <a:lstStyle/>
          <a:p>
            <a:r>
              <a:rPr lang="en-US" dirty="0"/>
              <a:t>A couple of </a:t>
            </a:r>
            <a:r>
              <a:rPr lang="en-US" b="1" u="sng" dirty="0"/>
              <a:t>limitations</a:t>
            </a:r>
            <a:r>
              <a:rPr lang="en-US" dirty="0"/>
              <a:t> of using the calculator:</a:t>
            </a:r>
          </a:p>
          <a:p>
            <a:r>
              <a:rPr lang="en-US" dirty="0"/>
              <a:t>1.  The </a:t>
            </a:r>
            <a:r>
              <a:rPr lang="en-US" dirty="0" err="1"/>
              <a:t>gcd</a:t>
            </a:r>
            <a:r>
              <a:rPr lang="en-US" dirty="0"/>
              <a:t> command can only do </a:t>
            </a:r>
            <a:r>
              <a:rPr lang="en-US" b="1" u="sng" dirty="0"/>
              <a:t>2 numbers at a time</a:t>
            </a:r>
            <a:r>
              <a:rPr lang="en-US" dirty="0"/>
              <a:t>. If more than 2 numbers are involved, the </a:t>
            </a:r>
            <a:r>
              <a:rPr lang="en-US" dirty="0" err="1"/>
              <a:t>gcd</a:t>
            </a:r>
            <a:r>
              <a:rPr lang="en-US" dirty="0"/>
              <a:t> command must be used multiple times, or “nested” – more on that later.</a:t>
            </a:r>
          </a:p>
          <a:p>
            <a:r>
              <a:rPr lang="en-US" dirty="0"/>
              <a:t>2.  The </a:t>
            </a:r>
            <a:r>
              <a:rPr lang="en-US" dirty="0" err="1"/>
              <a:t>gcd</a:t>
            </a:r>
            <a:r>
              <a:rPr lang="en-US" dirty="0"/>
              <a:t> command can only do </a:t>
            </a:r>
            <a:r>
              <a:rPr lang="en-US" b="1" u="sng" dirty="0"/>
              <a:t>POSITIVE numbers</a:t>
            </a:r>
            <a:r>
              <a:rPr lang="en-US" dirty="0"/>
              <a:t>. If negatives are involved, they must be ignored on the calculator.</a:t>
            </a:r>
          </a:p>
          <a:p>
            <a:r>
              <a:rPr lang="en-US" dirty="0"/>
              <a:t>3.   The </a:t>
            </a:r>
            <a:r>
              <a:rPr lang="en-US" dirty="0" err="1"/>
              <a:t>gcd</a:t>
            </a:r>
            <a:r>
              <a:rPr lang="en-US" dirty="0"/>
              <a:t> command </a:t>
            </a:r>
            <a:r>
              <a:rPr lang="en-US" b="1" u="sng" dirty="0"/>
              <a:t>cannot do variables</a:t>
            </a:r>
            <a:r>
              <a:rPr lang="en-US" b="1" dirty="0"/>
              <a:t> </a:t>
            </a:r>
            <a:r>
              <a:rPr lang="en-US" dirty="0"/>
              <a:t>– only numbers (coefficients).</a:t>
            </a:r>
          </a:p>
        </p:txBody>
      </p:sp>
    </p:spTree>
    <p:extLst>
      <p:ext uri="{BB962C8B-B14F-4D97-AF65-F5344CB8AC3E}">
        <p14:creationId xmlns:p14="http://schemas.microsoft.com/office/powerpoint/2010/main" val="299347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86" y="171504"/>
            <a:ext cx="9219008" cy="1143000"/>
          </a:xfrm>
        </p:spPr>
        <p:txBody>
          <a:bodyPr/>
          <a:lstStyle/>
          <a:p>
            <a:r>
              <a:rPr lang="en-US" sz="2800" b="1" dirty="0"/>
              <a:t>Greatest Common Factor – Calculator Method</a:t>
            </a:r>
            <a:br>
              <a:rPr lang="en-US" sz="2800" b="1" dirty="0"/>
            </a:br>
            <a:r>
              <a:rPr lang="en-US" sz="2800" b="1" dirty="0"/>
              <a:t>Using the </a:t>
            </a:r>
            <a:r>
              <a:rPr lang="en-US" sz="2800" b="1" dirty="0" err="1"/>
              <a:t>gcd</a:t>
            </a:r>
            <a:r>
              <a:rPr lang="en-US" sz="2800" b="1" dirty="0"/>
              <a:t> command (greatest common divisor)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047" y="1933684"/>
            <a:ext cx="5904309" cy="792956"/>
          </a:xfrm>
        </p:spPr>
        <p:txBody>
          <a:bodyPr/>
          <a:lstStyle/>
          <a:p>
            <a:r>
              <a:rPr lang="en-US" dirty="0"/>
              <a:t>Let’s look at the previous example:</a:t>
            </a:r>
          </a:p>
          <a:p>
            <a:r>
              <a:rPr lang="en-US" dirty="0"/>
              <a:t>Find the greatest common factor of 360 and 1350.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7" y="2822000"/>
            <a:ext cx="2400301" cy="654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7" y="3476628"/>
            <a:ext cx="3078956" cy="2035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03" y="4685189"/>
            <a:ext cx="3136106" cy="62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0333" y="3882914"/>
            <a:ext cx="280749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</a:rPr>
              <a:t>STEP 1</a:t>
            </a:r>
            <a:r>
              <a:rPr lang="en-US" dirty="0">
                <a:solidFill>
                  <a:srgbClr val="000000"/>
                </a:solidFill>
              </a:rPr>
              <a:t> – Press MATH, the RIGHT arrow (NUM), and scroll to #9, ENTER – or you can just press the #9 button without pressing enter.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82916" y="3081852"/>
            <a:ext cx="2807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</a:rPr>
              <a:t>STEP 2</a:t>
            </a:r>
            <a:r>
              <a:rPr lang="en-US" dirty="0">
                <a:solidFill>
                  <a:srgbClr val="000000"/>
                </a:solidFill>
              </a:rPr>
              <a:t> – It will start out reading just </a:t>
            </a:r>
            <a:r>
              <a:rPr lang="en-US" b="1" dirty="0" err="1">
                <a:solidFill>
                  <a:srgbClr val="000000"/>
                </a:solidFill>
              </a:rPr>
              <a:t>gcd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  on the screen.</a:t>
            </a:r>
          </a:p>
          <a:p>
            <a:r>
              <a:rPr lang="en-US" dirty="0">
                <a:solidFill>
                  <a:srgbClr val="000000"/>
                </a:solidFill>
              </a:rPr>
              <a:t>Enter your first given number, then a comma (over the #7 key), then type your second given number, then type a close-parentheses (above the #9 key), and press ENTER. That’s it!</a:t>
            </a:r>
          </a:p>
        </p:txBody>
      </p:sp>
    </p:spTree>
    <p:extLst>
      <p:ext uri="{BB962C8B-B14F-4D97-AF65-F5344CB8AC3E}">
        <p14:creationId xmlns:p14="http://schemas.microsoft.com/office/powerpoint/2010/main" val="105562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r>
              <a:rPr lang="en-US" sz="2800" b="1" dirty="0"/>
              <a:t>Greatest Common Factor – Calculator Method</a:t>
            </a:r>
            <a:br>
              <a:rPr lang="en-US" sz="2800" b="1" dirty="0"/>
            </a:br>
            <a:r>
              <a:rPr lang="en-US" sz="2800" b="1" dirty="0"/>
              <a:t>Using the </a:t>
            </a:r>
            <a:r>
              <a:rPr lang="en-US" sz="2800" b="1" dirty="0" err="1"/>
              <a:t>gcd</a:t>
            </a:r>
            <a:r>
              <a:rPr lang="en-US" sz="2800" b="1" dirty="0"/>
              <a:t> command (greatest common divisor)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046" y="1933684"/>
            <a:ext cx="6518672" cy="792956"/>
          </a:xfrm>
        </p:spPr>
        <p:txBody>
          <a:bodyPr/>
          <a:lstStyle/>
          <a:p>
            <a:r>
              <a:rPr lang="en-US" dirty="0"/>
              <a:t>Now let’s look at an example involving 3 numbers.</a:t>
            </a:r>
          </a:p>
          <a:p>
            <a:r>
              <a:rPr lang="en-US" dirty="0"/>
              <a:t>Find the greatest common factor of 36, 64, and 120.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" y="2822000"/>
            <a:ext cx="2400301" cy="654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" y="3476628"/>
            <a:ext cx="3078956" cy="20359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8046" y="3829572"/>
            <a:ext cx="236815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</a:rPr>
              <a:t>STEP 1</a:t>
            </a:r>
            <a:r>
              <a:rPr lang="en-US" dirty="0">
                <a:solidFill>
                  <a:srgbClr val="000000"/>
                </a:solidFill>
              </a:rPr>
              <a:t> – Press MATH, the RIGHT arrow (NUM), and scroll to #9, ENTER – or you can just press the #9 button without pressing enter.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1976" y="3178867"/>
            <a:ext cx="465058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</a:rPr>
              <a:t>STEP 2</a:t>
            </a:r>
            <a:r>
              <a:rPr lang="en-US" dirty="0">
                <a:solidFill>
                  <a:srgbClr val="000000"/>
                </a:solidFill>
              </a:rPr>
              <a:t> – It will start out reading just </a:t>
            </a:r>
            <a:r>
              <a:rPr lang="en-US" b="1" dirty="0" err="1">
                <a:solidFill>
                  <a:srgbClr val="000000"/>
                </a:solidFill>
              </a:rPr>
              <a:t>gcd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  on the screen.</a:t>
            </a:r>
          </a:p>
          <a:p>
            <a:r>
              <a:rPr lang="en-US" dirty="0">
                <a:solidFill>
                  <a:srgbClr val="000000"/>
                </a:solidFill>
              </a:rPr>
              <a:t>Type your first given number, then a comma (over the #7 key), then call up the </a:t>
            </a:r>
            <a:r>
              <a:rPr lang="en-US" dirty="0" err="1">
                <a:solidFill>
                  <a:srgbClr val="000000"/>
                </a:solidFill>
              </a:rPr>
              <a:t>gcd</a:t>
            </a:r>
            <a:r>
              <a:rPr lang="en-US" dirty="0">
                <a:solidFill>
                  <a:srgbClr val="000000"/>
                </a:solidFill>
              </a:rPr>
              <a:t> command again (see </a:t>
            </a:r>
            <a:r>
              <a:rPr lang="en-US" b="1" u="sng" dirty="0">
                <a:solidFill>
                  <a:srgbClr val="000000"/>
                </a:solidFill>
              </a:rPr>
              <a:t>STEP 1</a:t>
            </a:r>
            <a:r>
              <a:rPr lang="en-US" dirty="0">
                <a:solidFill>
                  <a:srgbClr val="000000"/>
                </a:solidFill>
              </a:rPr>
              <a:t>). </a:t>
            </a:r>
          </a:p>
          <a:p>
            <a:r>
              <a:rPr lang="en-US" dirty="0">
                <a:solidFill>
                  <a:srgbClr val="000000"/>
                </a:solidFill>
              </a:rPr>
              <a:t>Type your second number, then a comma (over the #7 key), then type your third number then type a close-parentheses (above the #9 key), and press ENTER. That’s it!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716" y="4556570"/>
            <a:ext cx="3186113" cy="7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1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" y="274638"/>
            <a:ext cx="9058278" cy="1143000"/>
          </a:xfrm>
        </p:spPr>
        <p:txBody>
          <a:bodyPr/>
          <a:lstStyle/>
          <a:p>
            <a:r>
              <a:rPr lang="en-US" sz="2800" b="1" dirty="0"/>
              <a:t>Greatest Common Factor – Calculator Method</a:t>
            </a:r>
            <a:br>
              <a:rPr lang="en-US" sz="2800" b="1" dirty="0"/>
            </a:br>
            <a:r>
              <a:rPr lang="en-US" sz="2800" b="1" dirty="0"/>
              <a:t>Using the </a:t>
            </a:r>
            <a:r>
              <a:rPr lang="en-US" sz="2800" b="1" dirty="0" err="1"/>
              <a:t>gcd</a:t>
            </a:r>
            <a:r>
              <a:rPr lang="en-US" sz="2800" b="1" dirty="0"/>
              <a:t> command (greatest common divisor)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684"/>
            <a:ext cx="8686800" cy="792956"/>
          </a:xfrm>
        </p:spPr>
        <p:txBody>
          <a:bodyPr/>
          <a:lstStyle/>
          <a:p>
            <a:r>
              <a:rPr lang="en-US" dirty="0"/>
              <a:t>Now let’s look at an example involving 3 numbers.</a:t>
            </a:r>
          </a:p>
          <a:p>
            <a:r>
              <a:rPr lang="en-US" dirty="0"/>
              <a:t>Find the greatest common factor of 36, 64, and 120.    </a:t>
            </a:r>
            <a:r>
              <a:rPr lang="en-US" b="1" dirty="0">
                <a:solidFill>
                  <a:srgbClr val="FF0000"/>
                </a:solidFill>
              </a:rPr>
              <a:t>(alternate method)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" y="2822000"/>
            <a:ext cx="2400301" cy="654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" y="3476628"/>
            <a:ext cx="3078956" cy="20359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8046" y="3829572"/>
            <a:ext cx="236815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</a:rPr>
              <a:t>STEP 1</a:t>
            </a:r>
            <a:r>
              <a:rPr lang="en-US" dirty="0">
                <a:solidFill>
                  <a:srgbClr val="000000"/>
                </a:solidFill>
              </a:rPr>
              <a:t> – Press MATH, the RIGHT arrow (NUM), and scroll to #9, ENTER – or you can just press the #9 button without pressing enter.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522" y="4417224"/>
            <a:ext cx="3157538" cy="1035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18522" y="3149313"/>
            <a:ext cx="321826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</a:rPr>
              <a:t>STEP 2</a:t>
            </a:r>
            <a:r>
              <a:rPr lang="en-US" dirty="0">
                <a:solidFill>
                  <a:srgbClr val="000000"/>
                </a:solidFill>
              </a:rPr>
              <a:t> – The alternate way to do 3 numbers at a time is to do the first 2 numbers, then take that answer and do the </a:t>
            </a:r>
            <a:r>
              <a:rPr lang="en-US" dirty="0" err="1">
                <a:solidFill>
                  <a:srgbClr val="000000"/>
                </a:solidFill>
              </a:rPr>
              <a:t>gcd</a:t>
            </a:r>
            <a:r>
              <a:rPr lang="en-US" dirty="0">
                <a:solidFill>
                  <a:srgbClr val="000000"/>
                </a:solidFill>
              </a:rPr>
              <a:t> command again with that answer and the third number.</a:t>
            </a:r>
          </a:p>
        </p:txBody>
      </p:sp>
      <p:sp>
        <p:nvSpPr>
          <p:cNvPr id="11" name="Oval 10"/>
          <p:cNvSpPr/>
          <p:nvPr/>
        </p:nvSpPr>
        <p:spPr>
          <a:xfrm>
            <a:off x="8132310" y="4449372"/>
            <a:ext cx="522343" cy="520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11504" y="4597003"/>
            <a:ext cx="1885950" cy="34056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5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21506" y="2400300"/>
            <a:ext cx="7843838" cy="2110979"/>
          </a:xfrm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altLang="en-US" sz="2250" dirty="0"/>
              <a:t>The </a:t>
            </a:r>
            <a:r>
              <a:rPr lang="en-US" altLang="en-US" sz="2250" b="1" dirty="0"/>
              <a:t>greatest common factor (</a:t>
            </a:r>
            <a:r>
              <a:rPr lang="en-US" altLang="en-US" sz="2250" b="1" dirty="0" err="1"/>
              <a:t>GCF</a:t>
            </a:r>
            <a:r>
              <a:rPr lang="en-US" altLang="en-US" sz="2250" b="1" dirty="0"/>
              <a:t>) </a:t>
            </a:r>
            <a:r>
              <a:rPr lang="en-US" altLang="en-US" sz="2250" dirty="0"/>
              <a:t>of two or more terms is the monomial with the largest coefficient and the highest degree that is a factor of all the terms.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endParaRPr lang="en-US" altLang="en-US" sz="2250" dirty="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altLang="en-US" sz="2250" dirty="0"/>
              <a:t>A polynomial is said to be </a:t>
            </a:r>
            <a:r>
              <a:rPr lang="en-US" altLang="en-US" sz="2250" b="1" i="1" dirty="0"/>
              <a:t>prime</a:t>
            </a:r>
            <a:r>
              <a:rPr lang="en-US" altLang="en-US" sz="2250" dirty="0"/>
              <a:t> if the </a:t>
            </a:r>
            <a:r>
              <a:rPr lang="en-US" altLang="en-US" sz="2250" dirty="0" err="1"/>
              <a:t>GCF</a:t>
            </a:r>
            <a:r>
              <a:rPr lang="en-US" altLang="en-US" sz="2250" dirty="0"/>
              <a:t> for all its terms is 1.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225" dirty="0"/>
              <a:t>Greatest Common Factor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1743075"/>
            <a:ext cx="1771650" cy="4000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3728" y="914400"/>
            <a:ext cx="6629400" cy="5143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Factoring Out the </a:t>
            </a:r>
            <a:r>
              <a:rPr lang="en-US" altLang="en-US" sz="33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GCF</a:t>
            </a:r>
            <a:endParaRPr lang="en-US" altLang="en-US" sz="3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95756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3657600" y="1743075"/>
            <a:ext cx="2686050" cy="428625"/>
          </a:xfrm>
        </p:spPr>
        <p:txBody>
          <a:bodyPr/>
          <a:lstStyle/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>
                <a:latin typeface="Times New Roman" panose="02020603050405020304" pitchFamily="18" charset="0"/>
              </a:rPr>
              <a:t>Factor:   18</a:t>
            </a:r>
            <a:r>
              <a:rPr lang="en-US" altLang="en-US" sz="2250" i="1" dirty="0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>
                <a:latin typeface="Times New Roman" panose="02020603050405020304" pitchFamily="18" charset="0"/>
              </a:rPr>
              <a:t>4</a:t>
            </a:r>
            <a:r>
              <a:rPr lang="en-US" altLang="en-US" sz="2250" dirty="0">
                <a:latin typeface="Times New Roman" panose="02020603050405020304" pitchFamily="18" charset="0"/>
              </a:rPr>
              <a:t> – </a:t>
            </a:r>
            <a:r>
              <a:rPr lang="en-US" altLang="en-US" sz="2250" dirty="0" err="1">
                <a:latin typeface="Times New Roman" panose="02020603050405020304" pitchFamily="18" charset="0"/>
              </a:rPr>
              <a:t>30</a:t>
            </a:r>
            <a:r>
              <a:rPr lang="en-US" altLang="en-US" sz="225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 err="1"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latin typeface="Times New Roman" panose="02020603050405020304" pitchFamily="18" charset="0"/>
              </a:rPr>
              <a:t> .</a:t>
            </a:r>
          </a:p>
        </p:txBody>
      </p:sp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43000" y="857250"/>
            <a:ext cx="6858000" cy="628650"/>
          </a:xfrm>
        </p:spPr>
        <p:txBody>
          <a:bodyPr rtlCol="0" anchor="ctr"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3300" spc="-113" dirty="0">
                <a:latin typeface="Times New Roman" pitchFamily="18" charset="0"/>
                <a:cs typeface="Times New Roman" pitchFamily="18" charset="0"/>
              </a:rPr>
              <a:t>Factoring Out the GCF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143000" y="1485900"/>
            <a:ext cx="6858000" cy="228600"/>
          </a:xfrm>
        </p:spPr>
        <p:txBody>
          <a:bodyPr rtlCol="0" anchor="ctr">
            <a:normAutofit fontScale="62500" lnSpcReduction="20000"/>
          </a:bodyPr>
          <a:lstStyle/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1650" spc="225" dirty="0">
                <a:latin typeface="Times New Roman" pitchFamily="18" charset="0"/>
                <a:cs typeface="Times New Roman" pitchFamily="18" charset="0"/>
              </a:rPr>
              <a:t>Greatest Common Factor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8750" y="1771650"/>
            <a:ext cx="1771650" cy="4000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28750" y="2286000"/>
            <a:ext cx="1771650" cy="4000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2" name="Subtitle 2"/>
          <p:cNvSpPr>
            <a:spLocks/>
          </p:cNvSpPr>
          <p:nvPr/>
        </p:nvSpPr>
        <p:spPr bwMode="auto">
          <a:xfrm>
            <a:off x="1485900" y="3600450"/>
            <a:ext cx="6286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25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1314450" y="2686050"/>
            <a:ext cx="6457950" cy="2686050"/>
          </a:xfrm>
        </p:spPr>
        <p:txBody>
          <a:bodyPr/>
          <a:lstStyle/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>
                <a:latin typeface="Times New Roman" panose="02020603050405020304" pitchFamily="18" charset="0"/>
              </a:rPr>
              <a:t>1. </a:t>
            </a:r>
            <a:r>
              <a:rPr lang="en-US" altLang="en-US" sz="2250" b="1" u="sng" dirty="0">
                <a:latin typeface="Times New Roman" panose="02020603050405020304" pitchFamily="18" charset="0"/>
              </a:rPr>
              <a:t>Find </a:t>
            </a:r>
            <a:r>
              <a:rPr lang="en-US" altLang="en-US" sz="2250" b="1" u="sng" dirty="0" err="1">
                <a:latin typeface="Times New Roman" panose="02020603050405020304" pitchFamily="18" charset="0"/>
              </a:rPr>
              <a:t>GCF</a:t>
            </a:r>
            <a:r>
              <a:rPr lang="en-US" altLang="en-US" sz="2250" b="1" u="sng" dirty="0">
                <a:latin typeface="Times New Roman" panose="02020603050405020304" pitchFamily="18" charset="0"/>
              </a:rPr>
              <a:t> of coefficients</a:t>
            </a:r>
            <a:r>
              <a:rPr lang="en-US" altLang="en-US" sz="2250" b="1" dirty="0">
                <a:latin typeface="Times New Roman" panose="02020603050405020304" pitchFamily="18" charset="0"/>
              </a:rPr>
              <a:t>.</a:t>
            </a:r>
            <a:r>
              <a:rPr lang="en-US" altLang="en-US" sz="2250" dirty="0">
                <a:latin typeface="Times New Roman" panose="02020603050405020304" pitchFamily="18" charset="0"/>
              </a:rPr>
              <a:t> </a:t>
            </a:r>
            <a:r>
              <a:rPr lang="en-US" altLang="en-US" sz="2250" dirty="0" err="1">
                <a:latin typeface="Times New Roman" panose="02020603050405020304" pitchFamily="18" charset="0"/>
              </a:rPr>
              <a:t>GCF</a:t>
            </a:r>
            <a:r>
              <a:rPr lang="en-US" altLang="en-US" sz="2250" dirty="0">
                <a:latin typeface="Times New Roman" panose="02020603050405020304" pitchFamily="18" charset="0"/>
              </a:rPr>
              <a:t> of  18 and 30 is 6.</a:t>
            </a:r>
          </a:p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>
                <a:latin typeface="Times New Roman" panose="02020603050405020304" pitchFamily="18" charset="0"/>
              </a:rPr>
              <a:t>2. </a:t>
            </a:r>
            <a:r>
              <a:rPr lang="en-US" altLang="en-US" sz="2250" b="1" u="sng" dirty="0">
                <a:latin typeface="Times New Roman" panose="02020603050405020304" pitchFamily="18" charset="0"/>
              </a:rPr>
              <a:t>Find </a:t>
            </a:r>
            <a:r>
              <a:rPr lang="en-US" altLang="en-US" sz="2250" b="1" u="sng" dirty="0" err="1">
                <a:latin typeface="Times New Roman" panose="02020603050405020304" pitchFamily="18" charset="0"/>
              </a:rPr>
              <a:t>GCF</a:t>
            </a:r>
            <a:r>
              <a:rPr lang="en-US" altLang="en-US" sz="2250" b="1" u="sng" dirty="0">
                <a:latin typeface="Times New Roman" panose="02020603050405020304" pitchFamily="18" charset="0"/>
              </a:rPr>
              <a:t> of variables</a:t>
            </a:r>
            <a:r>
              <a:rPr lang="en-US" altLang="en-US" sz="2250" b="1" dirty="0">
                <a:latin typeface="Times New Roman" panose="02020603050405020304" pitchFamily="18" charset="0"/>
              </a:rPr>
              <a:t>.</a:t>
            </a:r>
            <a:r>
              <a:rPr lang="en-US" altLang="en-US" sz="2250" dirty="0">
                <a:latin typeface="Times New Roman" panose="02020603050405020304" pitchFamily="18" charset="0"/>
              </a:rPr>
              <a:t> - only if ALL terms have the </a:t>
            </a:r>
            <a:r>
              <a:rPr lang="en-US" altLang="en-US" sz="2250" u="sng" dirty="0">
                <a:latin typeface="Times New Roman" panose="02020603050405020304" pitchFamily="18" charset="0"/>
              </a:rPr>
              <a:t>same</a:t>
            </a:r>
            <a:r>
              <a:rPr lang="en-US" altLang="en-US" sz="2250" dirty="0">
                <a:latin typeface="Times New Roman" panose="02020603050405020304" pitchFamily="18" charset="0"/>
              </a:rPr>
              <a:t> variable. Pick the variable with </a:t>
            </a:r>
            <a:r>
              <a:rPr lang="en-US" altLang="en-US" sz="2250" u="sng" dirty="0">
                <a:latin typeface="Times New Roman" panose="02020603050405020304" pitchFamily="18" charset="0"/>
              </a:rPr>
              <a:t>smallest</a:t>
            </a:r>
            <a:r>
              <a:rPr lang="en-US" altLang="en-US" sz="2250" dirty="0">
                <a:latin typeface="Times New Roman" panose="02020603050405020304" pitchFamily="18" charset="0"/>
              </a:rPr>
              <a:t> exponent. Pick the “runt,” or the “baby.” Repeat the process for however many variables are present.</a:t>
            </a:r>
          </a:p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 err="1">
                <a:latin typeface="Times New Roman" panose="02020603050405020304" pitchFamily="18" charset="0"/>
              </a:rPr>
              <a:t>GCF</a:t>
            </a:r>
            <a:r>
              <a:rPr lang="en-US" altLang="en-US" sz="2250" dirty="0">
                <a:latin typeface="Times New Roman" panose="02020603050405020304" pitchFamily="18" charset="0"/>
              </a:rPr>
              <a:t> of </a:t>
            </a:r>
            <a:r>
              <a:rPr lang="en-US" altLang="en-US" sz="2250" i="1" dirty="0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>
                <a:latin typeface="Times New Roman" panose="02020603050405020304" pitchFamily="18" charset="0"/>
              </a:rPr>
              <a:t>4</a:t>
            </a:r>
            <a:r>
              <a:rPr lang="en-US" altLang="en-US" sz="2250" dirty="0">
                <a:latin typeface="Times New Roman" panose="02020603050405020304" pitchFamily="18" charset="0"/>
              </a:rPr>
              <a:t> and </a:t>
            </a:r>
            <a:r>
              <a:rPr lang="en-US" altLang="en-US" sz="2250" i="1" dirty="0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latin typeface="Times New Roman" panose="02020603050405020304" pitchFamily="18" charset="0"/>
              </a:rPr>
              <a:t> is </a:t>
            </a:r>
            <a:r>
              <a:rPr lang="en-US" altLang="en-US" sz="2250" i="1" dirty="0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latin typeface="Times New Roman" panose="02020603050405020304" pitchFamily="18" charset="0"/>
              </a:rPr>
              <a:t> .</a:t>
            </a:r>
          </a:p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>
                <a:latin typeface="Times New Roman" panose="02020603050405020304" pitchFamily="18" charset="0"/>
              </a:rPr>
              <a:t>3. </a:t>
            </a:r>
            <a:r>
              <a:rPr lang="en-US" altLang="en-US" sz="2250" b="1" u="sng" dirty="0">
                <a:latin typeface="Times New Roman" panose="02020603050405020304" pitchFamily="18" charset="0"/>
              </a:rPr>
              <a:t>Multiply coefficient and variable </a:t>
            </a:r>
            <a:r>
              <a:rPr lang="en-US" altLang="en-US" sz="2250" b="1" u="sng" dirty="0" err="1">
                <a:latin typeface="Times New Roman" panose="02020603050405020304" pitchFamily="18" charset="0"/>
              </a:rPr>
              <a:t>GCF’s</a:t>
            </a:r>
            <a:r>
              <a:rPr lang="en-US" altLang="en-US" sz="2250" b="1" u="sng" dirty="0">
                <a:latin typeface="Times New Roman" panose="02020603050405020304" pitchFamily="18" charset="0"/>
              </a:rPr>
              <a:t> together</a:t>
            </a:r>
            <a:r>
              <a:rPr lang="en-US" altLang="en-US" sz="2250" b="1" dirty="0">
                <a:latin typeface="Times New Roman" panose="02020603050405020304" pitchFamily="18" charset="0"/>
              </a:rPr>
              <a:t>.</a:t>
            </a:r>
            <a:r>
              <a:rPr lang="en-US" altLang="en-US" sz="2250" dirty="0">
                <a:latin typeface="Times New Roman" panose="02020603050405020304" pitchFamily="18" charset="0"/>
              </a:rPr>
              <a:t> The final overall </a:t>
            </a:r>
            <a:r>
              <a:rPr lang="en-US" altLang="en-US" sz="2250" dirty="0" err="1">
                <a:latin typeface="Times New Roman" panose="02020603050405020304" pitchFamily="18" charset="0"/>
              </a:rPr>
              <a:t>GCF</a:t>
            </a:r>
            <a:r>
              <a:rPr lang="en-US" altLang="en-US" sz="2250" dirty="0">
                <a:latin typeface="Times New Roman" panose="02020603050405020304" pitchFamily="18" charset="0"/>
              </a:rPr>
              <a:t> is </a:t>
            </a:r>
            <a:r>
              <a:rPr lang="en-US" altLang="en-US" sz="2250" dirty="0" err="1">
                <a:latin typeface="Times New Roman" panose="02020603050405020304" pitchFamily="18" charset="0"/>
              </a:rPr>
              <a:t>6∙</a:t>
            </a:r>
            <a:r>
              <a:rPr lang="en-US" altLang="en-US" sz="225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 err="1"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latin typeface="Times New Roman" panose="02020603050405020304" pitchFamily="18" charset="0"/>
              </a:rPr>
              <a:t>, or simply </a:t>
            </a:r>
            <a:r>
              <a:rPr lang="en-US" altLang="en-US" sz="2250" dirty="0" err="1">
                <a:latin typeface="Times New Roman" panose="02020603050405020304" pitchFamily="18" charset="0"/>
              </a:rPr>
              <a:t>6</a:t>
            </a:r>
            <a:r>
              <a:rPr lang="en-US" altLang="en-US" sz="225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 err="1"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latin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5514836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9100" y="1066800"/>
                <a:ext cx="8305800" cy="5093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A </a:t>
                </a:r>
                <a:r>
                  <a:rPr lang="en-US" sz="3000" b="1" u="sng" dirty="0">
                    <a:latin typeface="+mn-lt"/>
                  </a:rPr>
                  <a:t>term</a:t>
                </a:r>
                <a:r>
                  <a:rPr lang="en-US" sz="3000" dirty="0">
                    <a:latin typeface="+mn-lt"/>
                  </a:rPr>
                  <a:t> is an expression that may (or may not) contain a </a:t>
                </a:r>
                <a:r>
                  <a:rPr lang="en-US" sz="3000" i="1" dirty="0">
                    <a:latin typeface="+mn-lt"/>
                  </a:rPr>
                  <a:t>constant</a:t>
                </a:r>
                <a:r>
                  <a:rPr lang="en-US" sz="3000" dirty="0">
                    <a:latin typeface="+mn-lt"/>
                  </a:rPr>
                  <a:t> (just a number – called the “</a:t>
                </a:r>
                <a:r>
                  <a:rPr lang="en-US" sz="3000" i="1" dirty="0">
                    <a:latin typeface="+mn-lt"/>
                  </a:rPr>
                  <a:t>coefficient</a:t>
                </a:r>
                <a:r>
                  <a:rPr lang="en-US" sz="3000" dirty="0">
                    <a:latin typeface="+mn-lt"/>
                  </a:rPr>
                  <a:t>”) and may (or may not) contain a </a:t>
                </a:r>
                <a:r>
                  <a:rPr lang="en-US" sz="3000" i="1" dirty="0">
                    <a:latin typeface="+mn-lt"/>
                  </a:rPr>
                  <a:t>variable</a:t>
                </a:r>
                <a:r>
                  <a:rPr lang="en-US" sz="3000" dirty="0">
                    <a:latin typeface="+mn-lt"/>
                  </a:rPr>
                  <a:t>(</a:t>
                </a:r>
                <a:r>
                  <a:rPr lang="en-US" sz="3000" i="1" dirty="0">
                    <a:latin typeface="+mn-lt"/>
                  </a:rPr>
                  <a:t>s</a:t>
                </a:r>
                <a:r>
                  <a:rPr lang="en-US" sz="3000" dirty="0">
                    <a:latin typeface="+mn-lt"/>
                  </a:rPr>
                  <a:t>) – with or without exponents.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Examples:      – 7   ,  </a:t>
                </a:r>
                <a:r>
                  <a:rPr lang="en-US" sz="3000" i="1" dirty="0">
                    <a:latin typeface="+mn-lt"/>
                  </a:rPr>
                  <a:t>c    </a:t>
                </a:r>
                <a:r>
                  <a:rPr lang="en-US" sz="3000" dirty="0">
                    <a:latin typeface="+mn-lt"/>
                  </a:rPr>
                  <a:t>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>
                    <a:latin typeface="+mn-lt"/>
                  </a:rPr>
                  <a:t>    ,    3</a:t>
                </a:r>
                <a:r>
                  <a:rPr lang="en-US" sz="3000" i="1" dirty="0">
                    <a:latin typeface="+mn-lt"/>
                  </a:rPr>
                  <a:t>a</a:t>
                </a:r>
                <a:r>
                  <a:rPr lang="en-US" sz="3000" baseline="30000" dirty="0">
                    <a:latin typeface="+mn-lt"/>
                  </a:rPr>
                  <a:t>2</a:t>
                </a:r>
                <a:r>
                  <a:rPr lang="en-US" sz="3000" dirty="0">
                    <a:latin typeface="+mn-lt"/>
                  </a:rPr>
                  <a:t>b</a:t>
                </a:r>
                <a:r>
                  <a:rPr lang="en-US" sz="3000" baseline="30000" dirty="0">
                    <a:latin typeface="+mn-lt"/>
                  </a:rPr>
                  <a:t>3   </a:t>
                </a:r>
                <a:r>
                  <a:rPr lang="en-US" sz="3000" dirty="0">
                    <a:latin typeface="+mn-lt"/>
                  </a:rPr>
                  <a:t> ,    –</a:t>
                </a:r>
                <a:r>
                  <a:rPr lang="en-US" sz="3000" i="1" dirty="0">
                    <a:latin typeface="+mn-lt"/>
                  </a:rPr>
                  <a:t>y</a:t>
                </a:r>
                <a:endParaRPr lang="en-US" sz="3000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Coefficients:  – 7      1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+mn-lt"/>
                  </a:rPr>
                  <a:t>              3           – 1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An individual term is also known as a </a:t>
                </a:r>
                <a:r>
                  <a:rPr lang="en-US" sz="3000" b="1" u="sng" dirty="0">
                    <a:latin typeface="+mn-lt"/>
                  </a:rPr>
                  <a:t>monomial</a:t>
                </a:r>
                <a:r>
                  <a:rPr lang="en-US" sz="3000" dirty="0">
                    <a:latin typeface="+mn-lt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When you chain together multiple terms, so that they look like they are added or subtracted together, it’s called a </a:t>
                </a:r>
                <a:r>
                  <a:rPr lang="en-US" sz="3000" b="1" u="sng" dirty="0">
                    <a:latin typeface="+mn-lt"/>
                  </a:rPr>
                  <a:t>polynomial</a:t>
                </a:r>
                <a:r>
                  <a:rPr lang="en-US" sz="30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066800"/>
                <a:ext cx="8305800" cy="5093446"/>
              </a:xfrm>
              <a:prstGeom prst="rect">
                <a:avLst/>
              </a:prstGeom>
              <a:blipFill rotWithShape="0">
                <a:blip r:embed="rId2"/>
                <a:stretch>
                  <a:fillRect l="-1542" t="-1555" r="-1542" b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688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3657600" y="1743075"/>
            <a:ext cx="2686050" cy="942975"/>
          </a:xfrm>
        </p:spPr>
        <p:txBody>
          <a:bodyPr/>
          <a:lstStyle/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>
                <a:latin typeface="Times New Roman" panose="02020603050405020304" pitchFamily="18" charset="0"/>
              </a:rPr>
              <a:t>Factor:   18</a:t>
            </a:r>
            <a:r>
              <a:rPr lang="en-US" altLang="en-US" sz="2250" i="1" dirty="0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>
                <a:latin typeface="Times New Roman" panose="02020603050405020304" pitchFamily="18" charset="0"/>
              </a:rPr>
              <a:t>4</a:t>
            </a:r>
            <a:r>
              <a:rPr lang="en-US" altLang="en-US" sz="2250" dirty="0">
                <a:latin typeface="Times New Roman" panose="02020603050405020304" pitchFamily="18" charset="0"/>
              </a:rPr>
              <a:t> – </a:t>
            </a:r>
            <a:r>
              <a:rPr lang="en-US" altLang="en-US" sz="2250" dirty="0" err="1">
                <a:latin typeface="Times New Roman" panose="02020603050405020304" pitchFamily="18" charset="0"/>
              </a:rPr>
              <a:t>30</a:t>
            </a:r>
            <a:r>
              <a:rPr lang="en-US" altLang="en-US" sz="225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 err="1"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latin typeface="Times New Roman" panose="02020603050405020304" pitchFamily="18" charset="0"/>
              </a:rPr>
              <a:t> .</a:t>
            </a:r>
          </a:p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>
                <a:latin typeface="Times New Roman" panose="02020603050405020304" pitchFamily="18" charset="0"/>
              </a:rPr>
              <a:t>       </a:t>
            </a:r>
            <a:r>
              <a:rPr lang="en-US" altLang="en-US" sz="2250" dirty="0" err="1">
                <a:latin typeface="Times New Roman" panose="02020603050405020304" pitchFamily="18" charset="0"/>
              </a:rPr>
              <a:t>6</a:t>
            </a:r>
            <a:r>
              <a:rPr lang="en-US" altLang="en-US" sz="225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 err="1"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latin typeface="Times New Roman" panose="02020603050405020304" pitchFamily="18" charset="0"/>
              </a:rPr>
              <a:t> (                   )</a:t>
            </a:r>
          </a:p>
        </p:txBody>
      </p:sp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43000" y="857250"/>
            <a:ext cx="6858000" cy="628650"/>
          </a:xfrm>
        </p:spPr>
        <p:txBody>
          <a:bodyPr rtlCol="0" anchor="ctr"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3300" spc="-113" dirty="0">
                <a:latin typeface="Times New Roman" pitchFamily="18" charset="0"/>
                <a:cs typeface="Times New Roman" pitchFamily="18" charset="0"/>
              </a:rPr>
              <a:t>Factoring Out the GCF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143000" y="1485900"/>
            <a:ext cx="6858000" cy="228600"/>
          </a:xfrm>
        </p:spPr>
        <p:txBody>
          <a:bodyPr rtlCol="0" anchor="ctr">
            <a:normAutofit fontScale="62500" lnSpcReduction="20000"/>
          </a:bodyPr>
          <a:lstStyle/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1650" spc="225" dirty="0">
                <a:latin typeface="Times New Roman" pitchFamily="18" charset="0"/>
                <a:cs typeface="Times New Roman" pitchFamily="18" charset="0"/>
              </a:rPr>
              <a:t>Greatest Common Factor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8750" y="1771650"/>
            <a:ext cx="1771650" cy="4000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28750" y="2286000"/>
            <a:ext cx="1771650" cy="4000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2" name="Subtitle 2"/>
          <p:cNvSpPr>
            <a:spLocks/>
          </p:cNvSpPr>
          <p:nvPr/>
        </p:nvSpPr>
        <p:spPr bwMode="auto">
          <a:xfrm>
            <a:off x="1485900" y="3600450"/>
            <a:ext cx="6286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25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1314450" y="2686050"/>
            <a:ext cx="6457950" cy="2857500"/>
          </a:xfrm>
        </p:spPr>
        <p:txBody>
          <a:bodyPr/>
          <a:lstStyle/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>
                <a:latin typeface="Times New Roman" panose="02020603050405020304" pitchFamily="18" charset="0"/>
              </a:rPr>
              <a:t>4. </a:t>
            </a:r>
            <a:r>
              <a:rPr lang="en-US" altLang="en-US" sz="2250" b="1" u="sng" dirty="0">
                <a:latin typeface="Times New Roman" panose="02020603050405020304" pitchFamily="18" charset="0"/>
              </a:rPr>
              <a:t>Write the </a:t>
            </a:r>
            <a:r>
              <a:rPr lang="en-US" altLang="en-US" sz="2250" b="1" u="sng" dirty="0" err="1">
                <a:latin typeface="Times New Roman" panose="02020603050405020304" pitchFamily="18" charset="0"/>
              </a:rPr>
              <a:t>GCF</a:t>
            </a:r>
            <a:r>
              <a:rPr lang="en-US" altLang="en-US" sz="2250" b="1" dirty="0">
                <a:latin typeface="Times New Roman" panose="02020603050405020304" pitchFamily="18" charset="0"/>
              </a:rPr>
              <a:t> </a:t>
            </a:r>
            <a:r>
              <a:rPr lang="en-US" altLang="en-US" sz="2250" dirty="0">
                <a:latin typeface="Times New Roman" panose="02020603050405020304" pitchFamily="18" charset="0"/>
              </a:rPr>
              <a:t>(from Step 3) on the next line underneath your given expression to factor, and </a:t>
            </a:r>
            <a:r>
              <a:rPr lang="en-US" altLang="en-US" sz="2250" b="1" u="sng" dirty="0">
                <a:latin typeface="Times New Roman" panose="02020603050405020304" pitchFamily="18" charset="0"/>
              </a:rPr>
              <a:t>open up a set of parentheses the same width</a:t>
            </a:r>
            <a:r>
              <a:rPr lang="en-US" altLang="en-US" sz="2250" dirty="0">
                <a:latin typeface="Times New Roman" panose="02020603050405020304" pitchFamily="18" charset="0"/>
              </a:rPr>
              <a:t> as your given expression.</a:t>
            </a:r>
          </a:p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>
                <a:latin typeface="Times New Roman" panose="02020603050405020304" pitchFamily="18" charset="0"/>
              </a:rPr>
              <a:t>5. To fill </a:t>
            </a:r>
            <a:r>
              <a:rPr lang="en-US" altLang="en-US" sz="2250" b="1" u="sng" dirty="0">
                <a:latin typeface="Times New Roman" panose="02020603050405020304" pitchFamily="18" charset="0"/>
              </a:rPr>
              <a:t>inside the parentheses</a:t>
            </a:r>
            <a:r>
              <a:rPr lang="en-US" altLang="en-US" sz="2250" dirty="0">
                <a:latin typeface="Times New Roman" panose="02020603050405020304" pitchFamily="18" charset="0"/>
              </a:rPr>
              <a:t>, use the </a:t>
            </a:r>
            <a:r>
              <a:rPr lang="en-US" altLang="en-US" sz="2250" dirty="0" err="1">
                <a:latin typeface="Times New Roman" panose="02020603050405020304" pitchFamily="18" charset="0"/>
              </a:rPr>
              <a:t>GCF</a:t>
            </a:r>
            <a:r>
              <a:rPr lang="en-US" altLang="en-US" sz="2250" dirty="0">
                <a:latin typeface="Times New Roman" panose="02020603050405020304" pitchFamily="18" charset="0"/>
              </a:rPr>
              <a:t> and ask “</a:t>
            </a:r>
            <a:r>
              <a:rPr lang="en-US" altLang="en-US" sz="2250" b="1" u="sng" dirty="0">
                <a:latin typeface="Times New Roman" panose="02020603050405020304" pitchFamily="18" charset="0"/>
              </a:rPr>
              <a:t>times-what</a:t>
            </a:r>
            <a:r>
              <a:rPr lang="en-US" altLang="en-US" sz="2250" dirty="0">
                <a:latin typeface="Times New Roman" panose="02020603050405020304" pitchFamily="18" charset="0"/>
              </a:rPr>
              <a:t>, equals my starting amount?” Do coefficients (numbers) first, followed by variables. (see continued example, next slide).</a:t>
            </a:r>
          </a:p>
        </p:txBody>
      </p:sp>
    </p:spTree>
    <p:extLst>
      <p:ext uri="{BB962C8B-B14F-4D97-AF65-F5344CB8AC3E}">
        <p14:creationId xmlns:p14="http://schemas.microsoft.com/office/powerpoint/2010/main" val="192306222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43000" y="857250"/>
            <a:ext cx="6858000" cy="628650"/>
          </a:xfrm>
        </p:spPr>
        <p:txBody>
          <a:bodyPr rtlCol="0" anchor="ctr"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3300" spc="-113" dirty="0">
                <a:latin typeface="Times New Roman" pitchFamily="18" charset="0"/>
                <a:cs typeface="Times New Roman" pitchFamily="18" charset="0"/>
              </a:rPr>
              <a:t>Factoring Out the GCF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143000" y="1485900"/>
            <a:ext cx="6858000" cy="228600"/>
          </a:xfrm>
        </p:spPr>
        <p:txBody>
          <a:bodyPr rtlCol="0" anchor="ctr">
            <a:normAutofit fontScale="62500" lnSpcReduction="20000"/>
          </a:bodyPr>
          <a:lstStyle/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1650" spc="225" dirty="0">
                <a:latin typeface="Times New Roman" pitchFamily="18" charset="0"/>
                <a:cs typeface="Times New Roman" pitchFamily="18" charset="0"/>
              </a:rPr>
              <a:t>Greatest Common Factor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8750" y="1771650"/>
            <a:ext cx="1771650" cy="4000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28750" y="2286000"/>
            <a:ext cx="1771650" cy="4000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2" name="Subtitle 2"/>
          <p:cNvSpPr>
            <a:spLocks/>
          </p:cNvSpPr>
          <p:nvPr/>
        </p:nvSpPr>
        <p:spPr bwMode="auto">
          <a:xfrm>
            <a:off x="1485900" y="3600450"/>
            <a:ext cx="6286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25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500" y="2686051"/>
            <a:ext cx="4914900" cy="1926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altLang="en-US" sz="375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18</a:t>
            </a:r>
            <a:r>
              <a:rPr lang="en-US" altLang="en-US" sz="3750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750" baseline="30000" dirty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3750" dirty="0">
                <a:solidFill>
                  <a:prstClr val="black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en-US" sz="375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30</a:t>
            </a:r>
            <a:r>
              <a:rPr lang="en-US" altLang="en-US" sz="3750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750" baseline="30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endParaRPr lang="en-US" altLang="en-US" sz="3750" baseline="30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225"/>
              </a:spcBef>
              <a:spcAft>
                <a:spcPts val="225"/>
              </a:spcAft>
            </a:pPr>
            <a:endParaRPr lang="en-US" altLang="en-US" sz="375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altLang="en-US" sz="375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en-US" sz="375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6</a:t>
            </a:r>
            <a:r>
              <a:rPr lang="en-US" altLang="en-US" sz="3750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750" baseline="30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750" dirty="0">
                <a:solidFill>
                  <a:prstClr val="black"/>
                </a:solidFill>
                <a:latin typeface="Times New Roman" panose="02020603050405020304" pitchFamily="18" charset="0"/>
              </a:rPr>
              <a:t> ( </a:t>
            </a:r>
            <a:r>
              <a:rPr lang="en-US" altLang="en-US" sz="375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3750" i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750" baseline="30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750" dirty="0">
                <a:solidFill>
                  <a:prstClr val="black"/>
                </a:solidFill>
                <a:latin typeface="Times New Roman" panose="02020603050405020304" pitchFamily="18" charset="0"/>
              </a:rPr>
              <a:t> –   </a:t>
            </a:r>
            <a:r>
              <a:rPr lang="en-US" altLang="en-US" sz="3750" dirty="0">
                <a:solidFill>
                  <a:srgbClr val="FF0000"/>
                </a:solidFill>
                <a:latin typeface="Times New Roman" panose="02020603050405020304" pitchFamily="18" charset="0"/>
              </a:rPr>
              <a:t>5    </a:t>
            </a:r>
            <a:r>
              <a:rPr lang="en-US" altLang="en-US" sz="3750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000500" y="4457700"/>
            <a:ext cx="74295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4510095"/>
            <a:ext cx="114300" cy="40480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57750" y="3172820"/>
            <a:ext cx="0" cy="941981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00500" y="4400550"/>
            <a:ext cx="2114550" cy="51435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115050" y="3167194"/>
            <a:ext cx="0" cy="941981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14800" y="4510095"/>
            <a:ext cx="200025" cy="633405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314825" y="4500261"/>
            <a:ext cx="742950" cy="643239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257800" y="3238631"/>
            <a:ext cx="0" cy="761870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/>
          <p:cNvSpPr>
            <a:spLocks noGrp="1"/>
          </p:cNvSpPr>
          <p:nvPr>
            <p:ph type="subTitle" idx="4294967295"/>
          </p:nvPr>
        </p:nvSpPr>
        <p:spPr>
          <a:xfrm>
            <a:off x="3657600" y="1743075"/>
            <a:ext cx="2686050" cy="942975"/>
          </a:xfrm>
        </p:spPr>
        <p:txBody>
          <a:bodyPr/>
          <a:lstStyle/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>
                <a:latin typeface="Times New Roman" panose="02020603050405020304" pitchFamily="18" charset="0"/>
              </a:rPr>
              <a:t>Factor:   18</a:t>
            </a:r>
            <a:r>
              <a:rPr lang="en-US" altLang="en-US" sz="2250" i="1" dirty="0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>
                <a:latin typeface="Times New Roman" panose="02020603050405020304" pitchFamily="18" charset="0"/>
              </a:rPr>
              <a:t>4</a:t>
            </a:r>
            <a:r>
              <a:rPr lang="en-US" altLang="en-US" sz="2250" dirty="0">
                <a:latin typeface="Times New Roman" panose="02020603050405020304" pitchFamily="18" charset="0"/>
              </a:rPr>
              <a:t> – </a:t>
            </a:r>
            <a:r>
              <a:rPr lang="en-US" altLang="en-US" sz="2250" dirty="0" err="1">
                <a:latin typeface="Times New Roman" panose="02020603050405020304" pitchFamily="18" charset="0"/>
              </a:rPr>
              <a:t>30</a:t>
            </a:r>
            <a:r>
              <a:rPr lang="en-US" altLang="en-US" sz="225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 err="1"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latin typeface="Times New Roman" panose="02020603050405020304" pitchFamily="18" charset="0"/>
              </a:rPr>
              <a:t> .</a:t>
            </a:r>
          </a:p>
          <a:p>
            <a:pPr marL="0" indent="0">
              <a:spcBef>
                <a:spcPts val="225"/>
              </a:spcBef>
              <a:spcAft>
                <a:spcPts val="225"/>
              </a:spcAft>
              <a:buNone/>
            </a:pPr>
            <a:r>
              <a:rPr lang="en-US" altLang="en-US" sz="2250" dirty="0">
                <a:latin typeface="Times New Roman" panose="02020603050405020304" pitchFamily="18" charset="0"/>
              </a:rPr>
              <a:t>       </a:t>
            </a:r>
            <a:r>
              <a:rPr lang="en-US" altLang="en-US" sz="2250" dirty="0" err="1">
                <a:latin typeface="Times New Roman" panose="02020603050405020304" pitchFamily="18" charset="0"/>
              </a:rPr>
              <a:t>6</a:t>
            </a:r>
            <a:r>
              <a:rPr lang="en-US" altLang="en-US" sz="225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50" baseline="30000" dirty="0" err="1">
                <a:latin typeface="Times New Roman" panose="02020603050405020304" pitchFamily="18" charset="0"/>
              </a:rPr>
              <a:t>2</a:t>
            </a:r>
            <a:r>
              <a:rPr lang="en-US" altLang="en-US" sz="2250" dirty="0">
                <a:latin typeface="Times New Roman" panose="02020603050405020304" pitchFamily="18" charset="0"/>
              </a:rPr>
              <a:t> (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1822691790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ubtitle 2"/>
          <p:cNvSpPr>
            <a:spLocks noGrp="1"/>
          </p:cNvSpPr>
          <p:nvPr>
            <p:ph type="subTitle" idx="1"/>
          </p:nvPr>
        </p:nvSpPr>
        <p:spPr>
          <a:xfrm>
            <a:off x="1485900" y="2228850"/>
            <a:ext cx="6286500" cy="3429000"/>
          </a:xfrm>
        </p:spPr>
        <p:txBody>
          <a:bodyPr/>
          <a:lstStyle/>
          <a:p>
            <a:pPr marL="255985" indent="-255985">
              <a:spcBef>
                <a:spcPts val="225"/>
              </a:spcBef>
              <a:spcAft>
                <a:spcPts val="225"/>
              </a:spcAft>
            </a:pPr>
            <a:r>
              <a:rPr lang="en-US" altLang="en-US" sz="2250"/>
              <a:t>Factor </a:t>
            </a:r>
          </a:p>
          <a:p>
            <a:pPr marL="255985" indent="-255985">
              <a:spcBef>
                <a:spcPts val="225"/>
              </a:spcBef>
              <a:spcAft>
                <a:spcPts val="225"/>
              </a:spcAft>
            </a:pPr>
            <a:r>
              <a:rPr lang="en-US" altLang="en-US" sz="2250"/>
              <a:t>1.   10</a:t>
            </a:r>
            <a:r>
              <a:rPr lang="en-US" altLang="en-US" sz="2250" i="1"/>
              <a:t>x</a:t>
            </a:r>
            <a:r>
              <a:rPr lang="en-US" altLang="en-US" sz="2250" baseline="30000"/>
              <a:t>2</a:t>
            </a:r>
            <a:r>
              <a:rPr lang="en-US" altLang="en-US" sz="2250"/>
              <a:t> – 15</a:t>
            </a:r>
            <a:r>
              <a:rPr lang="en-US" altLang="en-US" sz="2250" i="1"/>
              <a:t>x                   </a:t>
            </a:r>
            <a:r>
              <a:rPr lang="en-US" altLang="en-US" sz="2250"/>
              <a:t>2.  8</a:t>
            </a:r>
            <a:r>
              <a:rPr lang="en-US" altLang="en-US" sz="2250" i="1"/>
              <a:t>x</a:t>
            </a:r>
            <a:r>
              <a:rPr lang="en-US" altLang="en-US" sz="2250" baseline="30000"/>
              <a:t>3</a:t>
            </a:r>
            <a:r>
              <a:rPr lang="en-US" altLang="en-US" sz="2250"/>
              <a:t> + 20</a:t>
            </a:r>
            <a:r>
              <a:rPr lang="en-US" altLang="en-US" sz="2250" i="1"/>
              <a:t>x</a:t>
            </a:r>
            <a:r>
              <a:rPr lang="en-US" altLang="en-US" sz="2250" baseline="30000"/>
              <a:t>2</a:t>
            </a:r>
            <a:r>
              <a:rPr lang="en-US" altLang="en-US" sz="2250" i="1"/>
              <a:t>   </a:t>
            </a:r>
            <a:endParaRPr lang="en-US" altLang="en-US" sz="2250"/>
          </a:p>
          <a:p>
            <a:pPr marL="255985" indent="-255985">
              <a:spcBef>
                <a:spcPts val="225"/>
              </a:spcBef>
              <a:spcAft>
                <a:spcPts val="225"/>
              </a:spcAft>
            </a:pPr>
            <a:endParaRPr lang="en-US" altLang="en-US" sz="2250"/>
          </a:p>
          <a:p>
            <a:pPr marL="255985" indent="-255985">
              <a:spcBef>
                <a:spcPts val="225"/>
              </a:spcBef>
              <a:spcAft>
                <a:spcPts val="225"/>
              </a:spcAft>
            </a:pPr>
            <a:r>
              <a:rPr lang="en-US" altLang="en-US" sz="2250"/>
              <a:t>1.</a:t>
            </a:r>
          </a:p>
          <a:p>
            <a:pPr marL="255985" indent="-255985">
              <a:spcBef>
                <a:spcPts val="225"/>
              </a:spcBef>
              <a:spcAft>
                <a:spcPts val="225"/>
              </a:spcAft>
            </a:pPr>
            <a:endParaRPr lang="en-US" altLang="en-US" sz="2250"/>
          </a:p>
          <a:p>
            <a:pPr marL="255985" indent="-255985">
              <a:spcBef>
                <a:spcPts val="225"/>
              </a:spcBef>
              <a:spcAft>
                <a:spcPts val="225"/>
              </a:spcAft>
            </a:pPr>
            <a:r>
              <a:rPr lang="en-US" altLang="en-US" sz="2250"/>
              <a:t>2.</a:t>
            </a:r>
          </a:p>
          <a:p>
            <a:pPr marL="255985" indent="-255985">
              <a:spcBef>
                <a:spcPts val="225"/>
              </a:spcBef>
              <a:spcAft>
                <a:spcPts val="225"/>
              </a:spcAft>
            </a:pPr>
            <a:endParaRPr lang="en-US" altLang="en-US" sz="2250"/>
          </a:p>
          <a:p>
            <a:pPr marL="255985" indent="-255985">
              <a:spcBef>
                <a:spcPts val="225"/>
              </a:spcBef>
              <a:spcAft>
                <a:spcPts val="225"/>
              </a:spcAft>
            </a:pPr>
            <a:r>
              <a:rPr lang="en-US" altLang="en-US" sz="2250"/>
              <a:t>Not completely factored: </a:t>
            </a:r>
          </a:p>
        </p:txBody>
      </p:sp>
      <p:sp>
        <p:nvSpPr>
          <p:cNvPr id="1030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spc="-113" dirty="0"/>
              <a:t>Factoring Out the GCF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225" dirty="0"/>
              <a:t>Factoring Out a Common Factor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5900" y="1828800"/>
            <a:ext cx="1771650" cy="4000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5900" y="3028950"/>
            <a:ext cx="1771650" cy="4000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pic>
        <p:nvPicPr>
          <p:cNvPr id="204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457575"/>
            <a:ext cx="5114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45" y="4250532"/>
            <a:ext cx="5479256" cy="60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5044678"/>
            <a:ext cx="28717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840045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3124200"/>
            <a:ext cx="7467600" cy="2971800"/>
          </a:xfrm>
        </p:spPr>
        <p:txBody>
          <a:bodyPr/>
          <a:lstStyle/>
          <a:p>
            <a:pPr eaLnBrk="1" hangingPunct="1"/>
            <a:r>
              <a:rPr lang="en-US" altLang="en-US"/>
              <a:t>Factoring Trinomials of the </a:t>
            </a:r>
          </a:p>
          <a:p>
            <a:pPr eaLnBrk="1" hangingPunct="1"/>
            <a:r>
              <a:rPr lang="en-US" altLang="en-US"/>
              <a:t>Form  </a:t>
            </a:r>
            <a:r>
              <a:rPr lang="en-US" altLang="en-US" i="1"/>
              <a:t>x</a:t>
            </a:r>
            <a:r>
              <a:rPr lang="en-US" altLang="en-US" baseline="30000"/>
              <a:t>2</a:t>
            </a:r>
            <a:r>
              <a:rPr lang="en-US" altLang="en-US"/>
              <a:t> + </a:t>
            </a:r>
            <a:r>
              <a:rPr lang="en-US" altLang="en-US" i="1"/>
              <a:t>bx</a:t>
            </a:r>
            <a:r>
              <a:rPr lang="en-US" altLang="en-US"/>
              <a:t> + </a:t>
            </a:r>
            <a:r>
              <a:rPr lang="en-US" altLang="en-US" i="1"/>
              <a:t>c</a:t>
            </a:r>
            <a:r>
              <a:rPr lang="en-US" altLang="en-US" baseline="30000"/>
              <a:t> </a:t>
            </a:r>
            <a:r>
              <a:rPr lang="en-US" altLang="en-US"/>
              <a:t>; </a:t>
            </a:r>
          </a:p>
          <a:p>
            <a:pPr eaLnBrk="1" hangingPunct="1"/>
            <a:r>
              <a:rPr lang="en-US" altLang="en-US"/>
              <a:t>and Difference of Two Squares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382000" cy="4191000"/>
          </a:xfrm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3000"/>
              <a:t>Multiplying and factoring are reverse processes,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3000"/>
              <a:t>For example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en-US" sz="300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en-US" sz="3000"/>
          </a:p>
        </p:txBody>
      </p:sp>
      <p:sp>
        <p:nvSpPr>
          <p:cNvPr id="1030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100"/>
              <a:t>Multiplying Polynomials Versus Factoring Polynomials</a:t>
            </a:r>
          </a:p>
        </p:txBody>
      </p:sp>
      <p:pic>
        <p:nvPicPr>
          <p:cNvPr id="102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29000"/>
            <a:ext cx="4105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6096000" cy="5105400"/>
          </a:xfrm>
        </p:spPr>
        <p:txBody>
          <a:bodyPr/>
          <a:lstStyle/>
          <a:p>
            <a:r>
              <a:rPr lang="en-US" dirty="0"/>
              <a:t>Find two numbers that </a:t>
            </a:r>
            <a:r>
              <a:rPr lang="en-US" i="1" u="sng" dirty="0"/>
              <a:t>multiply</a:t>
            </a:r>
            <a:r>
              <a:rPr lang="en-US" dirty="0"/>
              <a:t> to make 6 but also </a:t>
            </a:r>
            <a:r>
              <a:rPr lang="en-US" i="1" u="sng" dirty="0"/>
              <a:t>add</a:t>
            </a:r>
            <a:r>
              <a:rPr lang="en-US" dirty="0"/>
              <a:t> to make 5.</a:t>
            </a:r>
          </a:p>
          <a:p>
            <a:r>
              <a:rPr lang="en-US" dirty="0"/>
              <a:t>Find two numbers whose </a:t>
            </a:r>
            <a:r>
              <a:rPr lang="en-US" i="1" u="sng" dirty="0"/>
              <a:t>product</a:t>
            </a:r>
            <a:r>
              <a:rPr lang="en-US" dirty="0"/>
              <a:t> is 24 and whose </a:t>
            </a:r>
            <a:r>
              <a:rPr lang="en-US" i="1" u="sng" dirty="0"/>
              <a:t>sum</a:t>
            </a:r>
            <a:r>
              <a:rPr lang="en-US" dirty="0"/>
              <a:t> is 10.</a:t>
            </a:r>
          </a:p>
          <a:p>
            <a:r>
              <a:rPr lang="en-US" dirty="0"/>
              <a:t>Find two numbers that </a:t>
            </a:r>
            <a:r>
              <a:rPr lang="en-US" i="1" u="sng" dirty="0"/>
              <a:t>multiply</a:t>
            </a:r>
            <a:r>
              <a:rPr lang="en-US" dirty="0"/>
              <a:t> to make 36 but also </a:t>
            </a:r>
            <a:r>
              <a:rPr lang="en-US" i="1" u="sng" dirty="0"/>
              <a:t>add</a:t>
            </a:r>
            <a:r>
              <a:rPr lang="en-US" dirty="0"/>
              <a:t> to make –15 .</a:t>
            </a:r>
          </a:p>
          <a:p>
            <a:r>
              <a:rPr lang="en-US" dirty="0"/>
              <a:t>Find two numbers whose </a:t>
            </a:r>
            <a:r>
              <a:rPr lang="en-US" i="1" u="sng" dirty="0"/>
              <a:t>product</a:t>
            </a:r>
            <a:r>
              <a:rPr lang="en-US" dirty="0"/>
              <a:t> is 48 and whose </a:t>
            </a:r>
            <a:r>
              <a:rPr lang="en-US" i="1" u="sng" dirty="0"/>
              <a:t>sum</a:t>
            </a:r>
            <a:r>
              <a:rPr lang="en-US" dirty="0"/>
              <a:t> is –19.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Shall We Play a Game?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24600" y="19812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4600" y="32766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24600" y="44958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24600" y="57912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25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6324600" cy="5105400"/>
          </a:xfrm>
        </p:spPr>
        <p:txBody>
          <a:bodyPr/>
          <a:lstStyle/>
          <a:p>
            <a:r>
              <a:rPr lang="en-US" dirty="0"/>
              <a:t>Find two numbers that </a:t>
            </a:r>
            <a:r>
              <a:rPr lang="en-US" i="1" u="sng" dirty="0"/>
              <a:t>multiply</a:t>
            </a:r>
            <a:r>
              <a:rPr lang="en-US" dirty="0"/>
              <a:t> to make –6 but also </a:t>
            </a:r>
            <a:r>
              <a:rPr lang="en-US" i="1" u="sng" dirty="0"/>
              <a:t>add</a:t>
            </a:r>
            <a:r>
              <a:rPr lang="en-US" dirty="0"/>
              <a:t> to make 5.</a:t>
            </a:r>
          </a:p>
          <a:p>
            <a:r>
              <a:rPr lang="en-US" dirty="0"/>
              <a:t>Find two numbers whose </a:t>
            </a:r>
            <a:r>
              <a:rPr lang="en-US" i="1" u="sng" dirty="0"/>
              <a:t>product</a:t>
            </a:r>
            <a:r>
              <a:rPr lang="en-US" dirty="0"/>
              <a:t> is  –24  and whose </a:t>
            </a:r>
            <a:r>
              <a:rPr lang="en-US" i="1" u="sng" dirty="0"/>
              <a:t>sum</a:t>
            </a:r>
            <a:r>
              <a:rPr lang="en-US" dirty="0"/>
              <a:t> is 10.</a:t>
            </a:r>
          </a:p>
          <a:p>
            <a:r>
              <a:rPr lang="en-US" dirty="0"/>
              <a:t>Find two numbers that </a:t>
            </a:r>
            <a:r>
              <a:rPr lang="en-US" i="1" u="sng" dirty="0"/>
              <a:t>multiply</a:t>
            </a:r>
            <a:r>
              <a:rPr lang="en-US" dirty="0"/>
              <a:t> to make –36  but also </a:t>
            </a:r>
            <a:r>
              <a:rPr lang="en-US" i="1" u="sng" dirty="0"/>
              <a:t>add</a:t>
            </a:r>
            <a:r>
              <a:rPr lang="en-US" dirty="0"/>
              <a:t> to make –9.</a:t>
            </a:r>
          </a:p>
          <a:p>
            <a:r>
              <a:rPr lang="en-US" dirty="0"/>
              <a:t>Find two numbers whose </a:t>
            </a:r>
            <a:r>
              <a:rPr lang="en-US" i="1" u="sng" dirty="0"/>
              <a:t>product</a:t>
            </a:r>
            <a:r>
              <a:rPr lang="en-US" dirty="0"/>
              <a:t> is  –48 and whose </a:t>
            </a:r>
            <a:r>
              <a:rPr lang="en-US" i="1" u="sng" dirty="0"/>
              <a:t>sum</a:t>
            </a:r>
            <a:r>
              <a:rPr lang="en-US" dirty="0"/>
              <a:t> is –13.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Shall We Play a Game?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24600" y="19812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4600" y="32766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24600" y="44958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24600" y="57912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19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1981200"/>
            <a:ext cx="8229600" cy="3048000"/>
          </a:xfrm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To factor 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 baseline="30000">
                <a:latin typeface="Times New Roman" panose="02020603050405020304" pitchFamily="18" charset="0"/>
              </a:rPr>
              <a:t>2</a:t>
            </a:r>
            <a:r>
              <a:rPr lang="en-US" altLang="en-US" sz="3000">
                <a:latin typeface="Times New Roman" panose="02020603050405020304" pitchFamily="18" charset="0"/>
              </a:rPr>
              <a:t> +b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</a:rPr>
              <a:t> +</a:t>
            </a:r>
            <a:r>
              <a:rPr lang="en-US" altLang="en-US" sz="3000" i="1">
                <a:latin typeface="Times New Roman" panose="02020603050405020304" pitchFamily="18" charset="0"/>
              </a:rPr>
              <a:t>c</a:t>
            </a:r>
            <a:r>
              <a:rPr lang="en-US" altLang="en-US" sz="3000">
                <a:latin typeface="Times New Roman" panose="02020603050405020304" pitchFamily="18" charset="0"/>
              </a:rPr>
              <a:t>, look for two integers </a:t>
            </a:r>
            <a:r>
              <a:rPr lang="en-US" altLang="en-US" sz="3000" i="1">
                <a:latin typeface="Times New Roman" panose="02020603050405020304" pitchFamily="18" charset="0"/>
              </a:rPr>
              <a:t>p</a:t>
            </a:r>
            <a:r>
              <a:rPr lang="en-US" altLang="en-US" sz="3000">
                <a:latin typeface="Times New Roman" panose="02020603050405020304" pitchFamily="18" charset="0"/>
              </a:rPr>
              <a:t> and </a:t>
            </a:r>
            <a:r>
              <a:rPr lang="en-US" altLang="en-US" sz="3000" i="1">
                <a:latin typeface="Times New Roman" panose="02020603050405020304" pitchFamily="18" charset="0"/>
              </a:rPr>
              <a:t>q </a:t>
            </a:r>
            <a:r>
              <a:rPr lang="en-US" altLang="en-US" sz="3000">
                <a:latin typeface="Times New Roman" panose="02020603050405020304" pitchFamily="18" charset="0"/>
              </a:rPr>
              <a:t>whose product is </a:t>
            </a:r>
            <a:r>
              <a:rPr lang="en-US" altLang="en-US" sz="3000" i="1">
                <a:latin typeface="Times New Roman" panose="02020603050405020304" pitchFamily="18" charset="0"/>
              </a:rPr>
              <a:t>c</a:t>
            </a:r>
            <a:r>
              <a:rPr lang="en-US" altLang="en-US" sz="3000">
                <a:latin typeface="Times New Roman" panose="02020603050405020304" pitchFamily="18" charset="0"/>
              </a:rPr>
              <a:t> and whose sum is </a:t>
            </a:r>
            <a:r>
              <a:rPr lang="en-US" altLang="en-US" sz="3000" i="1">
                <a:latin typeface="Times New Roman" panose="02020603050405020304" pitchFamily="18" charset="0"/>
              </a:rPr>
              <a:t>b</a:t>
            </a:r>
            <a:r>
              <a:rPr lang="en-US" altLang="en-US" sz="3000">
                <a:latin typeface="Times New Roman" panose="02020603050405020304" pitchFamily="18" charset="0"/>
              </a:rPr>
              <a:t>. That is,</a:t>
            </a:r>
            <a:br>
              <a:rPr lang="en-US" altLang="en-US" sz="3000">
                <a:latin typeface="Times New Roman" panose="02020603050405020304" pitchFamily="18" charset="0"/>
              </a:rPr>
            </a:br>
            <a:r>
              <a:rPr lang="en-US" altLang="en-US" sz="3000" i="1">
                <a:latin typeface="Times New Roman" panose="02020603050405020304" pitchFamily="18" charset="0"/>
              </a:rPr>
              <a:t>pq</a:t>
            </a:r>
            <a:r>
              <a:rPr lang="en-US" altLang="en-US" sz="3000">
                <a:latin typeface="Times New Roman" panose="02020603050405020304" pitchFamily="18" charset="0"/>
              </a:rPr>
              <a:t> = </a:t>
            </a:r>
            <a:r>
              <a:rPr lang="en-US" altLang="en-US" sz="3000" i="1">
                <a:latin typeface="Times New Roman" panose="02020603050405020304" pitchFamily="18" charset="0"/>
              </a:rPr>
              <a:t>c</a:t>
            </a:r>
            <a:r>
              <a:rPr lang="en-US" altLang="en-US" sz="3000">
                <a:latin typeface="Times New Roman" panose="02020603050405020304" pitchFamily="18" charset="0"/>
              </a:rPr>
              <a:t> and </a:t>
            </a:r>
            <a:r>
              <a:rPr lang="en-US" altLang="en-US" sz="3000" i="1">
                <a:latin typeface="Times New Roman" panose="02020603050405020304" pitchFamily="18" charset="0"/>
              </a:rPr>
              <a:t>p + q = b</a:t>
            </a:r>
            <a:r>
              <a:rPr lang="en-US" altLang="en-US" sz="3000">
                <a:latin typeface="Times New Roman" panose="02020603050405020304" pitchFamily="18" charset="0"/>
              </a:rPr>
              <a:t>. If such integers exist, the factored polynomial is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3000">
                <a:latin typeface="Times New Roman" panose="02020603050405020304" pitchFamily="18" charset="0"/>
              </a:rPr>
              <a:t>                                                                                           			    (</a:t>
            </a:r>
            <a:r>
              <a:rPr lang="en-US" altLang="en-US" sz="3000" i="1">
                <a:latin typeface="Times New Roman" panose="02020603050405020304" pitchFamily="18" charset="0"/>
              </a:rPr>
              <a:t>x + p</a:t>
            </a:r>
            <a:r>
              <a:rPr lang="en-US" altLang="en-US" sz="3000">
                <a:latin typeface="Times New Roman" panose="02020603050405020304" pitchFamily="18" charset="0"/>
              </a:rPr>
              <a:t>)(</a:t>
            </a:r>
            <a:r>
              <a:rPr lang="en-US" altLang="en-US" sz="3000" i="1">
                <a:latin typeface="Times New Roman" panose="02020603050405020304" pitchFamily="18" charset="0"/>
              </a:rPr>
              <a:t>x + q</a:t>
            </a:r>
            <a:r>
              <a:rPr lang="en-US" altLang="en-US" sz="3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</p:spPr>
        <p:txBody>
          <a:bodyPr anchor="ctr">
            <a:normAutofit/>
          </a:bodyPr>
          <a:lstStyle/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4200">
                <a:latin typeface="Times New Roman" panose="02020603050405020304" pitchFamily="18" charset="0"/>
                <a:cs typeface="Times New Roman" panose="02020603050405020304" pitchFamily="18" charset="0"/>
              </a:rPr>
              <a:t>Factoring a Trinomial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838200"/>
            <a:ext cx="9144000" cy="304800"/>
          </a:xfrm>
        </p:spPr>
        <p:txBody>
          <a:bodyPr rtlCol="0" anchor="ctr">
            <a:normAutofit fontScale="77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Factoring </a:t>
            </a:r>
            <a:r>
              <a:rPr lang="en-US" sz="2200" i="1" spc="3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spc="3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spc="300" dirty="0">
                <a:latin typeface="Times New Roman" pitchFamily="18" charset="0"/>
                <a:cs typeface="Times New Roman" pitchFamily="18" charset="0"/>
              </a:rPr>
              <a:t>b+ </a:t>
            </a: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181100"/>
            <a:ext cx="23622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>
          <a:xfrm>
            <a:off x="152400" y="1925598"/>
            <a:ext cx="8839200" cy="4572000"/>
          </a:xfrm>
        </p:spPr>
        <p:txBody>
          <a:bodyPr/>
          <a:lstStyle/>
          <a:p>
            <a:pPr marL="231775" indent="-231775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2600" dirty="0"/>
              <a:t>We need two integers whose product is 24 and whose sum is 11</a:t>
            </a:r>
          </a:p>
          <a:p>
            <a:pPr marL="231775" indent="-231775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endParaRPr lang="en-US" sz="3000" dirty="0"/>
          </a:p>
          <a:p>
            <a:pPr marL="231775" indent="-231775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endParaRPr lang="en-US" sz="3000" dirty="0"/>
          </a:p>
          <a:p>
            <a:pPr marL="231775" indent="-231775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endParaRPr lang="en-US" sz="3000" dirty="0"/>
          </a:p>
          <a:p>
            <a:pPr marL="231775" indent="-231775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endParaRPr lang="en-US" sz="3000" dirty="0"/>
          </a:p>
          <a:p>
            <a:pPr marL="231775" indent="-231775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3000" dirty="0"/>
              <a:t> 3(8) = 24 and 3 + 8 = 11:  last terms are 3 and 8</a:t>
            </a:r>
          </a:p>
          <a:p>
            <a:pPr marL="231775" indent="-231775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3000" u="sng" dirty="0"/>
              <a:t>Check:</a:t>
            </a:r>
          </a:p>
        </p:txBody>
      </p:sp>
      <p:sp>
        <p:nvSpPr>
          <p:cNvPr id="1030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Factoring a Trinomial – </a:t>
            </a:r>
            <a:r>
              <a:rPr lang="en-US" altLang="en-US" sz="3600" b="1" u="sng" dirty="0"/>
              <a:t>Positive</a:t>
            </a:r>
            <a:r>
              <a:rPr lang="en-US" altLang="en-US" sz="3600" dirty="0"/>
              <a:t> Constant Term </a:t>
            </a:r>
            <a:r>
              <a:rPr lang="en-US" altLang="en-US" sz="3600" i="1" dirty="0"/>
              <a:t>c</a:t>
            </a:r>
            <a:endParaRPr lang="en-US" alt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pc="300" dirty="0"/>
              <a:t>Factoring a Trinomial of the Form </a:t>
            </a:r>
            <a:r>
              <a:rPr lang="en-US" i="1" spc="300" dirty="0"/>
              <a:t>x</a:t>
            </a:r>
            <a:r>
              <a:rPr lang="en-US" spc="300" baseline="30000" dirty="0"/>
              <a:t>2</a:t>
            </a:r>
            <a:r>
              <a:rPr lang="en-US" spc="300" dirty="0"/>
              <a:t> + </a:t>
            </a:r>
            <a:r>
              <a:rPr lang="en-US" i="1" spc="300" dirty="0"/>
              <a:t>b+ </a:t>
            </a:r>
            <a:r>
              <a:rPr lang="en-US" spc="300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1295400"/>
            <a:ext cx="23622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3620" y="2457752"/>
            <a:ext cx="23622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pic>
        <p:nvPicPr>
          <p:cNvPr id="122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268" y="2479596"/>
            <a:ext cx="54292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6700" y="13716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17" y="4974372"/>
            <a:ext cx="427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56970"/>
            <a:ext cx="690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382000" cy="4572000"/>
          </a:xfrm>
        </p:spPr>
        <p:txBody>
          <a:bodyPr/>
          <a:lstStyle/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r>
              <a:rPr lang="en-US" altLang="en-US" sz="3400" i="1" dirty="0"/>
              <a:t>x</a:t>
            </a:r>
            <a:r>
              <a:rPr lang="en-US" altLang="en-US" sz="3400" baseline="30000" dirty="0"/>
              <a:t>2</a:t>
            </a:r>
            <a:r>
              <a:rPr lang="en-US" altLang="en-US" sz="3400" i="1" dirty="0"/>
              <a:t> – </a:t>
            </a:r>
            <a:r>
              <a:rPr lang="en-US" altLang="en-US" sz="3400" dirty="0"/>
              <a:t>12</a:t>
            </a:r>
            <a:r>
              <a:rPr lang="en-US" altLang="en-US" sz="3400" i="1" dirty="0"/>
              <a:t>x </a:t>
            </a:r>
            <a:r>
              <a:rPr lang="en-US" altLang="en-US" sz="3400" dirty="0"/>
              <a:t>+ 36 = (</a:t>
            </a:r>
            <a:r>
              <a:rPr lang="en-US" altLang="en-US" sz="3400" i="1" dirty="0"/>
              <a:t>x</a:t>
            </a:r>
            <a:r>
              <a:rPr lang="en-US" altLang="en-US" sz="3400" dirty="0"/>
              <a:t> – 6)(</a:t>
            </a:r>
            <a:r>
              <a:rPr lang="en-US" altLang="en-US" sz="3400" i="1" dirty="0"/>
              <a:t>x</a:t>
            </a:r>
            <a:r>
              <a:rPr lang="en-US" altLang="en-US" sz="3400" dirty="0"/>
              <a:t> – 6) = (</a:t>
            </a:r>
            <a:r>
              <a:rPr lang="en-US" altLang="en-US" sz="3400" i="1" dirty="0"/>
              <a:t>x</a:t>
            </a:r>
            <a:r>
              <a:rPr lang="en-US" altLang="en-US" sz="3400" dirty="0"/>
              <a:t> – 6)</a:t>
            </a:r>
            <a:r>
              <a:rPr lang="en-US" altLang="en-US" sz="3400" baseline="30000" dirty="0"/>
              <a:t>2</a:t>
            </a:r>
            <a:endParaRPr lang="en-US" altLang="en-US" sz="3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pc="300" dirty="0"/>
              <a:t>Factoring a Trinomial of the Form </a:t>
            </a:r>
            <a:r>
              <a:rPr lang="en-US" i="1" spc="300" dirty="0"/>
              <a:t>x</a:t>
            </a:r>
            <a:r>
              <a:rPr lang="en-US" spc="300" baseline="30000" dirty="0"/>
              <a:t>2</a:t>
            </a:r>
            <a:r>
              <a:rPr lang="en-US" spc="300" dirty="0"/>
              <a:t> + </a:t>
            </a:r>
            <a:r>
              <a:rPr lang="en-US" i="1" spc="300" dirty="0"/>
              <a:t>b+ </a:t>
            </a:r>
            <a:r>
              <a:rPr lang="en-US" spc="300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509" y="2895600"/>
            <a:ext cx="1676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pic>
        <p:nvPicPr>
          <p:cNvPr id="17420" name="Picture 12" descr="Screen shot 2010-07-06 at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895600"/>
            <a:ext cx="74168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3886200" y="1524000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Factor 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 baseline="30000">
                <a:latin typeface="Times New Roman" panose="02020603050405020304" pitchFamily="18" charset="0"/>
              </a:rPr>
              <a:t>2</a:t>
            </a:r>
            <a:r>
              <a:rPr lang="en-US" altLang="en-US" sz="3000" i="1">
                <a:latin typeface="Times New Roman" panose="02020603050405020304" pitchFamily="18" charset="0"/>
              </a:rPr>
              <a:t> – </a:t>
            </a:r>
            <a:r>
              <a:rPr lang="en-US" altLang="en-US" sz="3000">
                <a:latin typeface="Times New Roman" panose="02020603050405020304" pitchFamily="18" charset="0"/>
              </a:rPr>
              <a:t>12</a:t>
            </a:r>
            <a:r>
              <a:rPr lang="en-US" altLang="en-US" sz="3000" i="1">
                <a:latin typeface="Times New Roman" panose="02020603050405020304" pitchFamily="18" charset="0"/>
              </a:rPr>
              <a:t>x </a:t>
            </a:r>
            <a:r>
              <a:rPr lang="en-US" altLang="en-US" sz="3000">
                <a:latin typeface="Times New Roman" panose="02020603050405020304" pitchFamily="18" charset="0"/>
              </a:rPr>
              <a:t>+ 36. 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85900"/>
            <a:ext cx="18288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838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Factoring a Trinomial – </a:t>
            </a:r>
            <a:r>
              <a:rPr lang="en-US" altLang="en-US" sz="3600" b="1" u="sng" dirty="0"/>
              <a:t>Positive</a:t>
            </a:r>
            <a:r>
              <a:rPr lang="en-US" altLang="en-US" sz="3600" dirty="0"/>
              <a:t> Constant Term </a:t>
            </a:r>
            <a:r>
              <a:rPr lang="en-US" altLang="en-US" sz="3600" i="1" dirty="0"/>
              <a:t>c</a:t>
            </a:r>
            <a:endParaRPr lang="en-US" altLang="en-US" sz="3600" dirty="0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9100" y="1066800"/>
                <a:ext cx="8572500" cy="4899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A polynomial with only 2 terms – </a:t>
                </a:r>
                <a:r>
                  <a:rPr lang="en-US" sz="3000" b="1" u="sng" dirty="0">
                    <a:latin typeface="+mn-lt"/>
                  </a:rPr>
                  <a:t>binomial</a:t>
                </a:r>
                <a:r>
                  <a:rPr lang="en-US" sz="3000" dirty="0">
                    <a:latin typeface="+mn-lt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Examples:  </a:t>
                </a:r>
                <a:r>
                  <a:rPr lang="en-US" sz="3000" i="1" dirty="0">
                    <a:latin typeface="+mn-lt"/>
                  </a:rPr>
                  <a:t>x</a:t>
                </a:r>
                <a:r>
                  <a:rPr lang="en-US" sz="3000" dirty="0">
                    <a:latin typeface="+mn-lt"/>
                  </a:rPr>
                  <a:t> + 5  ,  7 – </a:t>
                </a:r>
                <a:r>
                  <a:rPr lang="en-US" sz="3000" i="1" dirty="0">
                    <a:latin typeface="+mn-lt"/>
                  </a:rPr>
                  <a:t>y</a:t>
                </a:r>
                <a:r>
                  <a:rPr lang="en-US" sz="3000" dirty="0">
                    <a:latin typeface="+mn-lt"/>
                  </a:rPr>
                  <a:t>  ,  </a:t>
                </a:r>
                <a:r>
                  <a:rPr lang="en-US" sz="3000" i="1" dirty="0">
                    <a:latin typeface="+mn-lt"/>
                  </a:rPr>
                  <a:t>a</a:t>
                </a:r>
                <a:r>
                  <a:rPr lang="en-US" sz="3000" baseline="30000" dirty="0">
                    <a:latin typeface="+mn-lt"/>
                  </a:rPr>
                  <a:t>2</a:t>
                </a:r>
                <a:r>
                  <a:rPr lang="en-US" sz="3000" dirty="0">
                    <a:latin typeface="+mn-lt"/>
                  </a:rPr>
                  <a:t> – </a:t>
                </a:r>
                <a:r>
                  <a:rPr lang="en-US" sz="3000" i="1" dirty="0">
                    <a:latin typeface="+mn-lt"/>
                  </a:rPr>
                  <a:t>b</a:t>
                </a:r>
                <a:r>
                  <a:rPr lang="en-US" sz="3000" baseline="30000" dirty="0">
                    <a:latin typeface="+mn-lt"/>
                  </a:rPr>
                  <a:t>2</a:t>
                </a:r>
                <a:r>
                  <a:rPr lang="en-US" sz="3000" dirty="0">
                    <a:latin typeface="+mn-lt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A polynomial with exactly 3 terms – </a:t>
                </a:r>
                <a:r>
                  <a:rPr lang="en-US" sz="3000" b="1" u="sng" dirty="0">
                    <a:latin typeface="+mn-lt"/>
                  </a:rPr>
                  <a:t>trinomial</a:t>
                </a:r>
                <a:r>
                  <a:rPr lang="en-US" sz="3000" dirty="0">
                    <a:latin typeface="+mn-lt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Examples:  </a:t>
                </a:r>
                <a:r>
                  <a:rPr lang="en-US" sz="3000" i="1" dirty="0">
                    <a:latin typeface="+mn-lt"/>
                  </a:rPr>
                  <a:t>x</a:t>
                </a:r>
                <a:r>
                  <a:rPr lang="en-US" sz="3000" baseline="30000" dirty="0">
                    <a:latin typeface="+mn-lt"/>
                  </a:rPr>
                  <a:t>2</a:t>
                </a:r>
                <a:r>
                  <a:rPr lang="en-US" sz="3000" dirty="0">
                    <a:latin typeface="+mn-lt"/>
                  </a:rPr>
                  <a:t> – 4</a:t>
                </a:r>
                <a:r>
                  <a:rPr lang="en-US" sz="3000" i="1" dirty="0">
                    <a:latin typeface="+mn-lt"/>
                  </a:rPr>
                  <a:t>x</a:t>
                </a:r>
                <a:r>
                  <a:rPr lang="en-US" sz="3000" dirty="0">
                    <a:latin typeface="+mn-lt"/>
                  </a:rPr>
                  <a:t> + 3  ,  </a:t>
                </a:r>
                <a:r>
                  <a:rPr lang="en-US" sz="3000" i="1" dirty="0">
                    <a:latin typeface="+mn-lt"/>
                  </a:rPr>
                  <a:t>p</a:t>
                </a:r>
                <a:r>
                  <a:rPr lang="en-US" sz="3000" baseline="30000" dirty="0">
                    <a:latin typeface="+mn-lt"/>
                  </a:rPr>
                  <a:t>2</a:t>
                </a:r>
                <a:r>
                  <a:rPr lang="en-US" sz="3000" i="1" dirty="0">
                    <a:latin typeface="+mn-lt"/>
                  </a:rPr>
                  <a:t>r</a:t>
                </a:r>
                <a:r>
                  <a:rPr lang="en-US" sz="3000" dirty="0">
                    <a:latin typeface="+mn-lt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+mn-lt"/>
                  </a:rPr>
                  <a:t> – 6</a:t>
                </a:r>
                <a:r>
                  <a:rPr lang="en-US" sz="3000" i="1" dirty="0">
                    <a:latin typeface="+mn-lt"/>
                  </a:rPr>
                  <a:t>pr</a:t>
                </a:r>
                <a:r>
                  <a:rPr lang="en-US" sz="3000" baseline="30000" dirty="0">
                    <a:latin typeface="+mn-lt"/>
                  </a:rPr>
                  <a:t>2</a:t>
                </a:r>
                <a:r>
                  <a:rPr lang="en-US" sz="3000" dirty="0">
                    <a:latin typeface="+mn-lt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000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2 (or more) terms are said to be </a:t>
                </a:r>
                <a:r>
                  <a:rPr lang="en-US" sz="3000" b="1" u="sng" dirty="0">
                    <a:latin typeface="+mn-lt"/>
                  </a:rPr>
                  <a:t>like terms</a:t>
                </a:r>
                <a:r>
                  <a:rPr lang="en-US" sz="3000" dirty="0">
                    <a:latin typeface="+mn-lt"/>
                  </a:rPr>
                  <a:t> if they contain the same combination of variables with exponents. It doesn’t matter about  the coefficients.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Think of “like terms” as having the same relative place value.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066800"/>
                <a:ext cx="8572500" cy="4899290"/>
              </a:xfrm>
              <a:prstGeom prst="rect">
                <a:avLst/>
              </a:prstGeom>
              <a:blipFill rotWithShape="0">
                <a:blip r:embed="rId2"/>
                <a:stretch>
                  <a:fillRect l="-1494" t="-1617" r="-498" b="-2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940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382000" cy="4038600"/>
          </a:xfrm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r>
              <a:rPr lang="en-US" altLang="en-US" sz="3000" dirty="0"/>
              <a:t>To factor a trinomial of the form </a:t>
            </a:r>
            <a:r>
              <a:rPr lang="en-US" altLang="en-US" sz="3000" i="1" dirty="0"/>
              <a:t>x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 + </a:t>
            </a:r>
            <a:r>
              <a:rPr lang="en-US" altLang="en-US" sz="3000" i="1" dirty="0" err="1"/>
              <a:t>bx</a:t>
            </a:r>
            <a:r>
              <a:rPr lang="en-US" altLang="en-US" sz="3000" i="1" dirty="0"/>
              <a:t> + c </a:t>
            </a:r>
            <a:r>
              <a:rPr lang="en-US" altLang="en-US" sz="3000" dirty="0"/>
              <a:t>with a</a:t>
            </a:r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r>
              <a:rPr lang="en-US" altLang="en-US" sz="3000" b="1" u="sng" dirty="0"/>
              <a:t>positive</a:t>
            </a:r>
            <a:r>
              <a:rPr lang="en-US" altLang="en-US" sz="3000" dirty="0"/>
              <a:t> constant term </a:t>
            </a:r>
            <a:r>
              <a:rPr lang="en-US" altLang="en-US" sz="3000" i="1" dirty="0"/>
              <a:t>c</a:t>
            </a:r>
            <a:r>
              <a:rPr lang="en-US" altLang="en-US" sz="3000" dirty="0"/>
              <a:t>,</a:t>
            </a: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000" dirty="0"/>
              <a:t>If </a:t>
            </a:r>
            <a:r>
              <a:rPr lang="en-US" altLang="en-US" sz="3000" b="1" i="1" u="sng" dirty="0"/>
              <a:t>b</a:t>
            </a:r>
            <a:r>
              <a:rPr lang="en-US" altLang="en-US" sz="3000" b="1" u="sng" dirty="0"/>
              <a:t> is positive</a:t>
            </a:r>
            <a:r>
              <a:rPr lang="en-US" altLang="en-US" sz="3000" dirty="0"/>
              <a:t> (middle term), look for two positive integers whose product is </a:t>
            </a:r>
            <a:r>
              <a:rPr lang="en-US" altLang="en-US" sz="3000" i="1" dirty="0"/>
              <a:t>c</a:t>
            </a:r>
            <a:r>
              <a:rPr lang="en-US" altLang="en-US" sz="3000" dirty="0"/>
              <a:t> and whose sum is </a:t>
            </a:r>
            <a:r>
              <a:rPr lang="en-US" altLang="en-US" sz="3000" i="1" dirty="0"/>
              <a:t>b. </a:t>
            </a:r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pc="300" dirty="0"/>
              <a:t>Factoring a Trinomial of the Form </a:t>
            </a:r>
            <a:r>
              <a:rPr lang="en-US" i="1" spc="300" dirty="0"/>
              <a:t>x</a:t>
            </a:r>
            <a:r>
              <a:rPr lang="en-US" spc="300" baseline="30000" dirty="0"/>
              <a:t>2</a:t>
            </a:r>
            <a:r>
              <a:rPr lang="en-US" spc="300" dirty="0"/>
              <a:t> + </a:t>
            </a:r>
            <a:r>
              <a:rPr lang="en-US" i="1" spc="300" dirty="0"/>
              <a:t>b+ </a:t>
            </a:r>
            <a:r>
              <a:rPr lang="en-US" spc="300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23622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</p:txBody>
      </p:sp>
      <p:pic>
        <p:nvPicPr>
          <p:cNvPr id="153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4038600"/>
            <a:ext cx="4171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838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Factoring a Trinomial – </a:t>
            </a:r>
            <a:r>
              <a:rPr lang="en-US" altLang="en-US" sz="3600" b="1" u="sng" dirty="0"/>
              <a:t>Positive</a:t>
            </a:r>
            <a:r>
              <a:rPr lang="en-US" altLang="en-US" sz="3600" dirty="0"/>
              <a:t> Constant Term </a:t>
            </a:r>
            <a:r>
              <a:rPr lang="en-US" altLang="en-US" sz="3600" i="1" dirty="0"/>
              <a:t>c</a:t>
            </a:r>
            <a:endParaRPr lang="en-US" altLang="en-US" sz="3600" dirty="0"/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382000" cy="3581400"/>
          </a:xfrm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3000" dirty="0"/>
              <a:t>If </a:t>
            </a:r>
            <a:r>
              <a:rPr lang="en-US" altLang="en-US" sz="3000" b="1" i="1" u="sng" dirty="0"/>
              <a:t>b</a:t>
            </a:r>
            <a:r>
              <a:rPr lang="en-US" altLang="en-US" sz="3000" b="1" u="sng" dirty="0"/>
              <a:t> is negative</a:t>
            </a:r>
            <a:r>
              <a:rPr lang="en-US" altLang="en-US" sz="3000" dirty="0"/>
              <a:t> (middle term), look for two negative integers whose product is </a:t>
            </a:r>
            <a:r>
              <a:rPr lang="en-US" altLang="en-US" sz="3000" i="1" dirty="0"/>
              <a:t>c</a:t>
            </a:r>
            <a:r>
              <a:rPr lang="en-US" altLang="en-US" sz="3000" dirty="0"/>
              <a:t> and whose sum is </a:t>
            </a:r>
            <a:r>
              <a:rPr lang="en-US" altLang="en-US" sz="3000" i="1" dirty="0"/>
              <a:t>b. </a:t>
            </a:r>
          </a:p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endParaRPr lang="en-US" altLang="en-US" sz="3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pc="300" dirty="0"/>
              <a:t>Factoring a Trinomial of the Form </a:t>
            </a:r>
            <a:r>
              <a:rPr lang="en-US" i="1" spc="300" dirty="0"/>
              <a:t>x</a:t>
            </a:r>
            <a:r>
              <a:rPr lang="en-US" spc="300" baseline="30000" dirty="0"/>
              <a:t>2</a:t>
            </a:r>
            <a:r>
              <a:rPr lang="en-US" spc="300" dirty="0"/>
              <a:t> + </a:t>
            </a:r>
            <a:r>
              <a:rPr lang="en-US" i="1" spc="300" dirty="0"/>
              <a:t>b+ </a:t>
            </a:r>
            <a:r>
              <a:rPr lang="en-US" spc="300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23622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40767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838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Factoring a Trinomial – </a:t>
            </a:r>
            <a:r>
              <a:rPr lang="en-US" altLang="en-US" sz="3600" b="1" u="sng" dirty="0"/>
              <a:t>Positive</a:t>
            </a:r>
            <a:r>
              <a:rPr lang="en-US" altLang="en-US" sz="3600" dirty="0"/>
              <a:t> Constant Term </a:t>
            </a:r>
            <a:r>
              <a:rPr lang="en-US" altLang="en-US" sz="3600" i="1" dirty="0"/>
              <a:t>c</a:t>
            </a:r>
            <a:endParaRPr lang="en-US" altLang="en-US" sz="3600" dirty="0"/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61757"/>
            <a:ext cx="9144000" cy="4038600"/>
          </a:xfrm>
        </p:spPr>
        <p:txBody>
          <a:bodyPr/>
          <a:lstStyle/>
          <a:p>
            <a:r>
              <a:rPr lang="en-US" sz="3100" dirty="0"/>
              <a:t>If the last term is </a:t>
            </a:r>
            <a:r>
              <a:rPr lang="en-US" sz="3100" b="1" dirty="0"/>
              <a:t>positive</a:t>
            </a:r>
            <a:r>
              <a:rPr lang="en-US" sz="3100" dirty="0"/>
              <a:t>, they’re the </a:t>
            </a:r>
            <a:r>
              <a:rPr lang="en-US" sz="3100" b="1" dirty="0"/>
              <a:t>SAME</a:t>
            </a:r>
            <a:r>
              <a:rPr lang="en-US" sz="3100" dirty="0"/>
              <a:t>.</a:t>
            </a:r>
          </a:p>
          <a:p>
            <a:r>
              <a:rPr lang="en-US" sz="3100" dirty="0"/>
              <a:t>You look to the middle for the charge (sign).</a:t>
            </a:r>
          </a:p>
          <a:p>
            <a:r>
              <a:rPr lang="en-US" sz="3100" dirty="0"/>
              <a:t>If it’s </a:t>
            </a:r>
            <a:r>
              <a:rPr lang="en-US" sz="3100" b="1" dirty="0"/>
              <a:t>positive</a:t>
            </a:r>
            <a:r>
              <a:rPr lang="en-US" sz="3100" dirty="0"/>
              <a:t>, “</a:t>
            </a:r>
            <a:r>
              <a:rPr lang="en-US" sz="3100" b="1" dirty="0"/>
              <a:t>plus…plus</a:t>
            </a:r>
            <a:r>
              <a:rPr lang="en-US" sz="3100" dirty="0"/>
              <a:t>” ( __ + __ ) ( __ + __ )</a:t>
            </a:r>
          </a:p>
          <a:p>
            <a:r>
              <a:rPr lang="en-US" sz="3100" dirty="0"/>
              <a:t>If it’s </a:t>
            </a:r>
            <a:r>
              <a:rPr lang="en-US" sz="3100" b="1" dirty="0"/>
              <a:t>negative</a:t>
            </a:r>
            <a:r>
              <a:rPr lang="en-US" sz="3100" dirty="0"/>
              <a:t>, “</a:t>
            </a:r>
            <a:r>
              <a:rPr lang="en-US" sz="3100" b="1" dirty="0"/>
              <a:t>minus…minus</a:t>
            </a:r>
            <a:r>
              <a:rPr lang="en-US" sz="3100" dirty="0"/>
              <a:t>” ( __ – __ ) ( __ – __ )</a:t>
            </a:r>
          </a:p>
          <a:p>
            <a:r>
              <a:rPr lang="en-US" sz="3100" dirty="0"/>
              <a:t>If the last term is </a:t>
            </a:r>
            <a:r>
              <a:rPr lang="en-US" sz="3100" b="1" dirty="0"/>
              <a:t>positive</a:t>
            </a:r>
            <a:r>
              <a:rPr lang="en-US" sz="3100" dirty="0"/>
              <a:t>, they’re the </a:t>
            </a:r>
            <a:r>
              <a:rPr lang="en-US" sz="3100" b="1" dirty="0"/>
              <a:t>SAME</a:t>
            </a:r>
            <a:r>
              <a:rPr lang="en-US" sz="3100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feel a song coming on…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To the tune of “If You’re Happy and You Know It”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076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1812202"/>
            <a:ext cx="8763000" cy="4512398"/>
          </a:xfrm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To factor a trinomial of the form 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000" baseline="30000" dirty="0">
                <a:solidFill>
                  <a:srgbClr val="141413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en-US" sz="3000" i="1" dirty="0" err="1">
                <a:solidFill>
                  <a:srgbClr val="141413"/>
                </a:solidFill>
                <a:latin typeface="Times New Roman" panose="02020603050405020304" pitchFamily="18" charset="0"/>
              </a:rPr>
              <a:t>bx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+ 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c 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with a </a:t>
            </a:r>
            <a:r>
              <a:rPr lang="en-US" altLang="en-US" sz="3000" b="1" u="sng" dirty="0">
                <a:solidFill>
                  <a:srgbClr val="141413"/>
                </a:solidFill>
                <a:latin typeface="Times New Roman" panose="02020603050405020304" pitchFamily="18" charset="0"/>
              </a:rPr>
              <a:t>negative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 constant term 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, look for two integers with </a:t>
            </a:r>
            <a:r>
              <a:rPr lang="en-US" altLang="en-US" sz="3000" i="1" u="sng" dirty="0">
                <a:solidFill>
                  <a:srgbClr val="141413"/>
                </a:solidFill>
                <a:latin typeface="Times New Roman" panose="02020603050405020304" pitchFamily="18" charset="0"/>
              </a:rPr>
              <a:t>different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signs whose product is 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c 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and whose sum is </a:t>
            </a:r>
            <a:r>
              <a:rPr lang="en-US" altLang="en-US" sz="30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. For example,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i="1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i="1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i="1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If the last term is </a:t>
            </a:r>
            <a:r>
              <a:rPr lang="en-US" altLang="en-US" sz="3000" b="1" dirty="0">
                <a:solidFill>
                  <a:srgbClr val="141413"/>
                </a:solidFill>
                <a:latin typeface="Times New Roman" panose="02020603050405020304" pitchFamily="18" charset="0"/>
              </a:rPr>
              <a:t>negative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, they’re </a:t>
            </a:r>
            <a:r>
              <a:rPr lang="en-US" altLang="en-US" sz="3000" b="1" dirty="0">
                <a:solidFill>
                  <a:srgbClr val="141413"/>
                </a:solidFill>
                <a:latin typeface="Times New Roman" panose="02020603050405020304" pitchFamily="18" charset="0"/>
              </a:rPr>
              <a:t>DIFFERENT</a:t>
            </a:r>
            <a:br>
              <a:rPr lang="en-US" altLang="en-US" sz="3000" b="1" dirty="0">
                <a:solidFill>
                  <a:srgbClr val="141413"/>
                </a:solidFill>
                <a:latin typeface="Times New Roman" panose="02020603050405020304" pitchFamily="18" charset="0"/>
              </a:rPr>
            </a:b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</a:rPr>
              <a:t>“One of each</a:t>
            </a:r>
            <a:r>
              <a:rPr lang="en-US" altLang="en-US" sz="3000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  ( __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__ ) ( __ + __ ) or switched.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</p:spPr>
        <p:txBody>
          <a:bodyPr anchor="ctr">
            <a:normAutofit/>
          </a:bodyPr>
          <a:lstStyle/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4200">
                <a:latin typeface="Times New Roman" panose="02020603050405020304" pitchFamily="18" charset="0"/>
                <a:cs typeface="Times New Roman" panose="02020603050405020304" pitchFamily="18" charset="0"/>
              </a:rPr>
              <a:t>Factoring with </a:t>
            </a:r>
            <a:r>
              <a:rPr lang="en-US" altLang="en-US" sz="42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200">
                <a:latin typeface="Times New Roman" panose="02020603050405020304" pitchFamily="18" charset="0"/>
                <a:cs typeface="Times New Roman" panose="02020603050405020304" pitchFamily="18" charset="0"/>
              </a:rPr>
              <a:t> Negative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838200"/>
            <a:ext cx="9144000" cy="304800"/>
          </a:xfrm>
        </p:spPr>
        <p:txBody>
          <a:bodyPr rtlCol="0" anchor="ctr">
            <a:normAutofit fontScale="77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Factoring a Trinomial of the Form </a:t>
            </a:r>
            <a:r>
              <a:rPr lang="en-US" sz="2200" i="1" spc="3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spc="3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spc="300" dirty="0">
                <a:latin typeface="Times New Roman" pitchFamily="18" charset="0"/>
                <a:cs typeface="Times New Roman" pitchFamily="18" charset="0"/>
              </a:rPr>
              <a:t>b+ </a:t>
            </a: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" y="1210901"/>
            <a:ext cx="23622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</p:txBody>
      </p:sp>
      <p:pic>
        <p:nvPicPr>
          <p:cNvPr id="49159" name="Picture 1031" descr="Screen shot 2010-07-06 at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5029200" cy="207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828800"/>
            <a:ext cx="8382000" cy="4572000"/>
          </a:xfrm>
        </p:spPr>
        <p:txBody>
          <a:bodyPr/>
          <a:lstStyle/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Check: </a:t>
            </a:r>
          </a:p>
        </p:txBody>
      </p:sp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100">
                <a:latin typeface="Times New Roman" panose="02020603050405020304" pitchFamily="18" charset="0"/>
                <a:cs typeface="Times New Roman" panose="02020603050405020304" pitchFamily="18" charset="0"/>
              </a:rPr>
              <a:t>Trinomials with Negative Constant Terms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838200"/>
            <a:ext cx="9144000" cy="304800"/>
          </a:xfrm>
        </p:spPr>
        <p:txBody>
          <a:bodyPr rtlCol="0" anchor="ctr">
            <a:normAutofit fontScale="77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Factoring a Trinomial of the Form </a:t>
            </a:r>
            <a:r>
              <a:rPr lang="en-US" sz="2200" i="1" spc="3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spc="3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spc="300" dirty="0">
                <a:latin typeface="Times New Roman" pitchFamily="18" charset="0"/>
                <a:cs typeface="Times New Roman" pitchFamily="18" charset="0"/>
              </a:rPr>
              <a:t>b+ </a:t>
            </a: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621710"/>
            <a:ext cx="18288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630009"/>
            <a:ext cx="63150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252709"/>
            <a:ext cx="4229100" cy="476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5869617"/>
            <a:ext cx="72294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4800" y="1456099"/>
            <a:ext cx="1676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3048000" y="1447800"/>
            <a:ext cx="3334595" cy="533400"/>
          </a:xfrm>
        </p:spPr>
        <p:txBody>
          <a:bodyPr/>
          <a:lstStyle/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Factor </a:t>
            </a:r>
            <a:r>
              <a:rPr lang="en-US" altLang="en-US" sz="3000" i="1" dirty="0">
                <a:latin typeface="Times New Roman" panose="02020603050405020304" pitchFamily="18" charset="0"/>
              </a:rPr>
              <a:t>w</a:t>
            </a:r>
            <a:r>
              <a:rPr lang="en-US" altLang="en-US" sz="30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3000" i="1" dirty="0">
                <a:latin typeface="Times New Roman" panose="02020603050405020304" pitchFamily="18" charset="0"/>
              </a:rPr>
              <a:t> – </a:t>
            </a:r>
            <a:r>
              <a:rPr lang="en-US" altLang="en-US" sz="3000" dirty="0">
                <a:latin typeface="Times New Roman" panose="02020603050405020304" pitchFamily="18" charset="0"/>
              </a:rPr>
              <a:t>3</a:t>
            </a:r>
            <a:r>
              <a:rPr lang="en-US" altLang="en-US" sz="3000" i="1" dirty="0">
                <a:latin typeface="Times New Roman" panose="02020603050405020304" pitchFamily="18" charset="0"/>
              </a:rPr>
              <a:t>w </a:t>
            </a:r>
            <a:r>
              <a:rPr lang="en-US" altLang="en-US" sz="3000" dirty="0">
                <a:latin typeface="Times New Roman" panose="02020603050405020304" pitchFamily="18" charset="0"/>
              </a:rPr>
              <a:t>– 18. </a:t>
            </a:r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2057400"/>
            <a:ext cx="8458200" cy="4343400"/>
          </a:xfrm>
        </p:spPr>
        <p:txBody>
          <a:bodyPr/>
          <a:lstStyle/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None of the sums equal 6.  Thus, prime. </a:t>
            </a:r>
            <a:endParaRPr lang="en-US" altLang="en-US" sz="3000" baseline="30000" dirty="0">
              <a:latin typeface="Times New Roman" panose="02020603050405020304" pitchFamily="18" charset="0"/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48958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</p:spPr>
        <p:txBody>
          <a:bodyPr rtlCol="0" anchor="ctr"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4400" spc="-150" dirty="0">
                <a:latin typeface="Times New Roman" pitchFamily="18" charset="0"/>
                <a:cs typeface="Times New Roman" pitchFamily="18" charset="0"/>
              </a:rPr>
              <a:t>Prime Polynomials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838200"/>
            <a:ext cx="9144000" cy="304800"/>
          </a:xfrm>
        </p:spPr>
        <p:txBody>
          <a:bodyPr rtlCol="0" anchor="ctr">
            <a:normAutofit fontScale="77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Definition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2676" y="3048000"/>
            <a:ext cx="23622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0975" y="3886200"/>
            <a:ext cx="23622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4294967295"/>
          </p:nvPr>
        </p:nvSpPr>
        <p:spPr>
          <a:xfrm>
            <a:off x="3505200" y="3038947"/>
            <a:ext cx="3733800" cy="533400"/>
          </a:xfrm>
        </p:spPr>
        <p:txBody>
          <a:bodyPr/>
          <a:lstStyle/>
          <a:p>
            <a:pPr marL="341313" indent="-341313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Factor –14 + 6</a:t>
            </a:r>
            <a:r>
              <a:rPr lang="en-US" altLang="en-US" sz="3000" i="1" dirty="0">
                <a:latin typeface="Times New Roman" panose="02020603050405020304" pitchFamily="18" charset="0"/>
              </a:rPr>
              <a:t>x</a:t>
            </a:r>
            <a:r>
              <a:rPr lang="en-US" altLang="en-US" sz="3000" dirty="0">
                <a:latin typeface="Times New Roman" panose="02020603050405020304" pitchFamily="18" charset="0"/>
              </a:rPr>
              <a:t> + </a:t>
            </a:r>
            <a:r>
              <a:rPr lang="en-US" altLang="en-US" sz="3000" i="1" dirty="0">
                <a:latin typeface="Times New Roman" panose="02020603050405020304" pitchFamily="18" charset="0"/>
              </a:rPr>
              <a:t>x</a:t>
            </a:r>
            <a:r>
              <a:rPr lang="en-US" altLang="en-US" sz="30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72676" y="1821255"/>
            <a:ext cx="8458200" cy="533400"/>
          </a:xfrm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ts val="300"/>
              </a:spcBef>
              <a:spcAft>
                <a:spcPts val="300"/>
              </a:spcAft>
            </a:pPr>
            <a:r>
              <a:rPr lang="en-US" altLang="en-US" sz="3000" dirty="0"/>
              <a:t>A polynomial that cannot be factored is called </a:t>
            </a:r>
            <a:r>
              <a:rPr lang="en-US" altLang="en-US" sz="3000" b="1" dirty="0"/>
              <a:t>prime.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06" y="1211655"/>
            <a:ext cx="23622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2019300"/>
            <a:ext cx="9144000" cy="838200"/>
          </a:xfrm>
        </p:spPr>
        <p:txBody>
          <a:bodyPr rtlCol="0" anchor="ctr"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4400" spc="-150" dirty="0">
                <a:latin typeface="Times New Roman" pitchFamily="18" charset="0"/>
                <a:cs typeface="Times New Roman" pitchFamily="18" charset="0"/>
              </a:rPr>
              <a:t>The Difference of Two Squares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838200"/>
            <a:ext cx="9144000" cy="304800"/>
          </a:xfrm>
        </p:spPr>
        <p:txBody>
          <a:bodyPr rtlCol="0" anchor="ctr">
            <a:normAutofit fontScale="77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Difference of Two Squares</a:t>
            </a:r>
          </a:p>
        </p:txBody>
      </p:sp>
      <p:sp>
        <p:nvSpPr>
          <p:cNvPr id="51206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2971800"/>
            <a:ext cx="7543800" cy="3124200"/>
          </a:xfrm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pt-BR" altLang="en-US" sz="3000" i="1">
              <a:latin typeface="Times New Roman" panose="02020603050405020304" pitchFamily="18" charset="0"/>
            </a:endParaRPr>
          </a:p>
          <a:p>
            <a:pPr marL="0" indent="0" 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pt-BR" altLang="en-US" sz="3000" i="1">
                <a:latin typeface="Times New Roman" panose="02020603050405020304" pitchFamily="18" charset="0"/>
              </a:rPr>
              <a:t>A</a:t>
            </a:r>
            <a:r>
              <a:rPr lang="pt-BR" altLang="en-US" sz="3000" baseline="50000">
                <a:latin typeface="Times New Roman" panose="02020603050405020304" pitchFamily="18" charset="0"/>
              </a:rPr>
              <a:t>2</a:t>
            </a:r>
            <a:r>
              <a:rPr lang="pt-BR" altLang="en-US" sz="3000" i="1">
                <a:latin typeface="Times New Roman" panose="02020603050405020304" pitchFamily="18" charset="0"/>
              </a:rPr>
              <a:t> − B</a:t>
            </a:r>
            <a:r>
              <a:rPr lang="pt-BR" altLang="en-US" sz="3000" baseline="50000">
                <a:latin typeface="Times New Roman" panose="02020603050405020304" pitchFamily="18" charset="0"/>
              </a:rPr>
              <a:t>2</a:t>
            </a:r>
            <a:r>
              <a:rPr lang="pt-BR" altLang="en-US" sz="3000" i="1">
                <a:latin typeface="Times New Roman" panose="02020603050405020304" pitchFamily="18" charset="0"/>
              </a:rPr>
              <a:t> = </a:t>
            </a:r>
            <a:r>
              <a:rPr lang="pt-BR" altLang="en-US" sz="3000">
                <a:latin typeface="Times New Roman" panose="02020603050405020304" pitchFamily="18" charset="0"/>
              </a:rPr>
              <a:t>(</a:t>
            </a:r>
            <a:r>
              <a:rPr lang="pt-BR" altLang="en-US" sz="3000" i="1">
                <a:latin typeface="Times New Roman" panose="02020603050405020304" pitchFamily="18" charset="0"/>
              </a:rPr>
              <a:t>A + B</a:t>
            </a:r>
            <a:r>
              <a:rPr lang="pt-BR" altLang="en-US" sz="3000">
                <a:latin typeface="Times New Roman" panose="02020603050405020304" pitchFamily="18" charset="0"/>
              </a:rPr>
              <a:t>)(</a:t>
            </a:r>
            <a:r>
              <a:rPr lang="pt-BR" altLang="en-US" sz="3000" i="1">
                <a:latin typeface="Times New Roman" panose="02020603050405020304" pitchFamily="18" charset="0"/>
              </a:rPr>
              <a:t>A − B</a:t>
            </a:r>
            <a:r>
              <a:rPr lang="pt-BR" altLang="en-US" sz="3000">
                <a:latin typeface="Times New Roman" panose="02020603050405020304" pitchFamily="18" charset="0"/>
              </a:rPr>
              <a:t>)</a:t>
            </a:r>
          </a:p>
          <a:p>
            <a:pPr marL="0" indent="0" 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pt-BR" altLang="en-US" sz="3000" i="1">
              <a:latin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In words: The difference of the squares of two terms is the product of the sum of the terms and the difference of the terms.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2971800"/>
            <a:ext cx="1676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9144000" cy="838200"/>
          </a:xfrm>
        </p:spPr>
        <p:txBody>
          <a:bodyPr rtlCol="0" anchor="ctr"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4400" spc="-150" dirty="0">
                <a:latin typeface="Times New Roman" pitchFamily="18" charset="0"/>
                <a:cs typeface="Times New Roman" pitchFamily="18" charset="0"/>
              </a:rPr>
              <a:t>The Difference of Two Squares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838200"/>
            <a:ext cx="9144000" cy="304800"/>
          </a:xfrm>
        </p:spPr>
        <p:txBody>
          <a:bodyPr rtlCol="0" anchor="ctr">
            <a:normAutofit fontScale="77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spc="300" dirty="0">
                <a:latin typeface="Times New Roman" pitchFamily="18" charset="0"/>
                <a:cs typeface="Times New Roman" pitchFamily="18" charset="0"/>
              </a:rPr>
              <a:t>Difference of Two Squares</a:t>
            </a:r>
          </a:p>
        </p:txBody>
      </p:sp>
      <p:sp>
        <p:nvSpPr>
          <p:cNvPr id="55302" name="Subtitle 2"/>
          <p:cNvSpPr>
            <a:spLocks noGrp="1"/>
          </p:cNvSpPr>
          <p:nvPr>
            <p:ph type="subTitle" idx="4294967295"/>
          </p:nvPr>
        </p:nvSpPr>
        <p:spPr>
          <a:xfrm>
            <a:off x="152400" y="1828800"/>
            <a:ext cx="8915400" cy="4495800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1.   </a:t>
            </a:r>
            <a:r>
              <a:rPr lang="en-US" altLang="en-US" sz="3000" i="1" dirty="0">
                <a:latin typeface="Times New Roman" panose="02020603050405020304" pitchFamily="18" charset="0"/>
              </a:rPr>
              <a:t>x</a:t>
            </a:r>
            <a:r>
              <a:rPr lang="en-US" altLang="en-US" sz="30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3000" dirty="0">
                <a:latin typeface="Times New Roman" panose="02020603050405020304" pitchFamily="18" charset="0"/>
              </a:rPr>
              <a:t> – 49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600" dirty="0">
                <a:latin typeface="Times New Roman" panose="02020603050405020304" pitchFamily="18" charset="0"/>
              </a:rPr>
              <a:t>Since </a:t>
            </a:r>
            <a:r>
              <a:rPr lang="en-US" altLang="en-US" sz="2600" i="1" dirty="0">
                <a:latin typeface="Times New Roman" panose="02020603050405020304" pitchFamily="18" charset="0"/>
              </a:rPr>
              <a:t>x</a:t>
            </a:r>
            <a:r>
              <a:rPr lang="en-US" altLang="en-US" sz="2600" baseline="50000" dirty="0">
                <a:latin typeface="Times New Roman" panose="02020603050405020304" pitchFamily="18" charset="0"/>
              </a:rPr>
              <a:t>2</a:t>
            </a:r>
            <a:r>
              <a:rPr lang="en-US" altLang="en-US" sz="2600" dirty="0">
                <a:latin typeface="Times New Roman" panose="02020603050405020304" pitchFamily="18" charset="0"/>
              </a:rPr>
              <a:t> − 49 = (</a:t>
            </a:r>
            <a:r>
              <a:rPr lang="en-US" altLang="en-US" sz="2600" i="1" dirty="0">
                <a:latin typeface="Times New Roman" panose="02020603050405020304" pitchFamily="18" charset="0"/>
              </a:rPr>
              <a:t>x</a:t>
            </a:r>
            <a:r>
              <a:rPr lang="en-US" altLang="en-US" sz="2600" dirty="0">
                <a:latin typeface="Times New Roman" panose="02020603050405020304" pitchFamily="18" charset="0"/>
              </a:rPr>
              <a:t>)</a:t>
            </a:r>
            <a:r>
              <a:rPr lang="en-US" altLang="en-US" sz="26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600" dirty="0">
                <a:latin typeface="Times New Roman" panose="02020603050405020304" pitchFamily="18" charset="0"/>
              </a:rPr>
              <a:t> − (7)</a:t>
            </a:r>
            <a:r>
              <a:rPr lang="en-US" altLang="en-US" sz="26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600" dirty="0">
                <a:latin typeface="Times New Roman" panose="02020603050405020304" pitchFamily="18" charset="0"/>
              </a:rPr>
              <a:t>, we substitute </a:t>
            </a:r>
            <a:r>
              <a:rPr lang="en-US" altLang="en-US" sz="2600" i="1" dirty="0">
                <a:latin typeface="Times New Roman" panose="02020603050405020304" pitchFamily="18" charset="0"/>
              </a:rPr>
              <a:t>x</a:t>
            </a:r>
            <a:r>
              <a:rPr lang="en-US" altLang="en-US" sz="2600" dirty="0">
                <a:latin typeface="Times New Roman" panose="02020603050405020304" pitchFamily="18" charset="0"/>
              </a:rPr>
              <a:t> for </a:t>
            </a:r>
            <a:r>
              <a:rPr lang="en-US" altLang="en-US" sz="2600" i="1" dirty="0">
                <a:latin typeface="Times New Roman" panose="02020603050405020304" pitchFamily="18" charset="0"/>
              </a:rPr>
              <a:t>A</a:t>
            </a:r>
            <a:r>
              <a:rPr lang="en-US" altLang="en-US" sz="2600" dirty="0">
                <a:latin typeface="Times New Roman" panose="02020603050405020304" pitchFamily="18" charset="0"/>
              </a:rPr>
              <a:t> and 7 for </a:t>
            </a:r>
            <a:r>
              <a:rPr lang="en-US" altLang="en-US" sz="2600" i="1" dirty="0">
                <a:latin typeface="Times New Roman" panose="02020603050405020304" pitchFamily="18" charset="0"/>
              </a:rPr>
              <a:t>B</a:t>
            </a:r>
            <a:r>
              <a:rPr lang="en-US" altLang="en-US" sz="2600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AutoNum type="arabicPeriod" startAt="2"/>
            </a:pPr>
            <a:r>
              <a:rPr lang="en-US" altLang="en-US" sz="3000" dirty="0">
                <a:latin typeface="Times New Roman" panose="02020603050405020304" pitchFamily="18" charset="0"/>
              </a:rPr>
              <a:t>36</a:t>
            </a:r>
            <a:r>
              <a:rPr lang="en-US" altLang="en-US" sz="3000" i="1" dirty="0">
                <a:latin typeface="Times New Roman" panose="02020603050405020304" pitchFamily="18" charset="0"/>
              </a:rPr>
              <a:t>w</a:t>
            </a:r>
            <a:r>
              <a:rPr lang="en-US" altLang="en-US" sz="30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3000" dirty="0">
                <a:latin typeface="Times New Roman" panose="02020603050405020304" pitchFamily="18" charset="0"/>
              </a:rPr>
              <a:t> – 25</a:t>
            </a:r>
            <a:r>
              <a:rPr lang="en-US" altLang="en-US" sz="3000" i="1" dirty="0">
                <a:latin typeface="Times New Roman" panose="02020603050405020304" pitchFamily="18" charset="0"/>
              </a:rPr>
              <a:t>y</a:t>
            </a:r>
            <a:r>
              <a:rPr lang="en-US" altLang="en-US" sz="30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3000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Since 36</a:t>
            </a:r>
            <a:r>
              <a:rPr lang="en-US" altLang="en-US" sz="2400" i="1" dirty="0">
                <a:latin typeface="Times New Roman" panose="02020603050405020304" pitchFamily="18" charset="0"/>
              </a:rPr>
              <a:t>w</a:t>
            </a:r>
            <a:r>
              <a:rPr lang="en-US" altLang="en-US" sz="2400" baseline="5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− 25</a:t>
            </a:r>
            <a:r>
              <a:rPr lang="en-US" altLang="en-US" sz="2400" i="1" dirty="0">
                <a:latin typeface="Times New Roman" panose="02020603050405020304" pitchFamily="18" charset="0"/>
              </a:rPr>
              <a:t>y</a:t>
            </a:r>
            <a:r>
              <a:rPr lang="en-US" altLang="en-US" sz="2400" baseline="5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= (6</a:t>
            </a:r>
            <a:r>
              <a:rPr lang="en-US" altLang="en-US" sz="2400" i="1" dirty="0">
                <a:latin typeface="Times New Roman" panose="02020603050405020304" pitchFamily="18" charset="0"/>
              </a:rPr>
              <a:t>w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baseline="5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− (5</a:t>
            </a:r>
            <a:r>
              <a:rPr lang="en-US" altLang="en-US" sz="2400" i="1" dirty="0">
                <a:latin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baseline="5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, we substitute 6</a:t>
            </a:r>
            <a:r>
              <a:rPr lang="en-US" altLang="en-US" sz="2400" i="1" dirty="0">
                <a:latin typeface="Times New Roman" panose="02020603050405020304" pitchFamily="18" charset="0"/>
              </a:rPr>
              <a:t>w</a:t>
            </a:r>
            <a:r>
              <a:rPr lang="en-US" altLang="en-US" sz="2400" dirty="0">
                <a:latin typeface="Times New Roman" panose="02020603050405020304" pitchFamily="18" charset="0"/>
              </a:rPr>
              <a:t> for 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 and 5</a:t>
            </a:r>
            <a:r>
              <a:rPr lang="en-US" altLang="en-US" sz="2400" i="1" dirty="0">
                <a:latin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</a:rPr>
              <a:t> for </a:t>
            </a:r>
            <a:r>
              <a:rPr lang="en-US" altLang="en-US" sz="2400" i="1" dirty="0"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" y="1229951"/>
            <a:ext cx="1676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1208449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Factor.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029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5410200"/>
            <a:ext cx="7058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Polynomials and Place Value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19639" y="1972420"/>
            <a:ext cx="3657600" cy="1685180"/>
            <a:chOff x="2536298" y="1651619"/>
            <a:chExt cx="3657600" cy="1685180"/>
          </a:xfrm>
        </p:grpSpPr>
        <p:grpSp>
          <p:nvGrpSpPr>
            <p:cNvPr id="17" name="Group 16"/>
            <p:cNvGrpSpPr/>
            <p:nvPr/>
          </p:nvGrpSpPr>
          <p:grpSpPr>
            <a:xfrm>
              <a:off x="2536298" y="1651619"/>
              <a:ext cx="3657600" cy="548974"/>
              <a:chOff x="2536298" y="1651619"/>
              <a:chExt cx="3657600" cy="54897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36298" y="1651619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_____    _____    _____    _____   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979059" y="2154874"/>
                <a:ext cx="76200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072563" y="2054648"/>
              <a:ext cx="2940360" cy="1282151"/>
              <a:chOff x="3072563" y="2054648"/>
              <a:chExt cx="2940360" cy="1282151"/>
            </a:xfrm>
          </p:grpSpPr>
          <p:sp>
            <p:nvSpPr>
              <p:cNvPr id="13" name="TextBox 12"/>
              <p:cNvSpPr txBox="1"/>
              <p:nvPr/>
            </p:nvSpPr>
            <p:spPr>
              <a:xfrm rot="3241013">
                <a:off x="5371057" y="2438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3241013">
                <a:off x="4450446" y="239652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tens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3241013">
                <a:off x="3540127" y="2515021"/>
                <a:ext cx="1274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hundreds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3241013">
                <a:off x="2619094" y="2508117"/>
                <a:ext cx="1276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thousands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9639" y="4495800"/>
            <a:ext cx="3657600" cy="1468233"/>
            <a:chOff x="2550059" y="1850074"/>
            <a:chExt cx="3657600" cy="1468233"/>
          </a:xfrm>
        </p:grpSpPr>
        <p:sp>
          <p:nvSpPr>
            <p:cNvPr id="27" name="TextBox 26"/>
            <p:cNvSpPr txBox="1"/>
            <p:nvPr/>
          </p:nvSpPr>
          <p:spPr>
            <a:xfrm>
              <a:off x="2550059" y="1850074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_____    _____    _____    _____   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715123" y="2115831"/>
              <a:ext cx="3375105" cy="1202476"/>
              <a:chOff x="2715123" y="2115831"/>
              <a:chExt cx="3375105" cy="1202476"/>
            </a:xfrm>
          </p:grpSpPr>
          <p:sp>
            <p:nvSpPr>
              <p:cNvPr id="23" name="TextBox 22"/>
              <p:cNvSpPr txBox="1"/>
              <p:nvPr/>
            </p:nvSpPr>
            <p:spPr>
              <a:xfrm rot="3241013">
                <a:off x="5316788" y="2544868"/>
                <a:ext cx="1177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constants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3241013">
                <a:off x="4536331" y="2228030"/>
                <a:ext cx="497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</a:t>
                </a:r>
                <a:r>
                  <a:rPr lang="en-US" i="1" dirty="0"/>
                  <a:t>x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3241013">
                <a:off x="3498745" y="2252376"/>
                <a:ext cx="625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3241013">
                <a:off x="2582302" y="2248652"/>
                <a:ext cx="634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</a:t>
                </a:r>
                <a:r>
                  <a:rPr lang="en-US" i="1" dirty="0"/>
                  <a:t>x</a:t>
                </a:r>
                <a:r>
                  <a:rPr lang="en-US" baseline="30000" dirty="0"/>
                  <a:t>3</a:t>
                </a:r>
                <a:endParaRPr lang="en-US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52400" y="1307068"/>
            <a:ext cx="42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arithmetic – “base ten” system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6200" y="1281643"/>
            <a:ext cx="4343400" cy="2196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6200" y="3921484"/>
            <a:ext cx="4343400" cy="2196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38538" y="3954772"/>
            <a:ext cx="42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Polynomials – any variable is the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81600" y="1972420"/>
                <a:ext cx="2743200" cy="3523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Examples of Like Terms: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9</a:t>
                </a:r>
                <a:r>
                  <a:rPr lang="en-US" i="1" dirty="0">
                    <a:latin typeface="+mn-lt"/>
                  </a:rPr>
                  <a:t>a</a:t>
                </a:r>
                <a:r>
                  <a:rPr lang="en-US" dirty="0">
                    <a:latin typeface="+mn-lt"/>
                  </a:rPr>
                  <a:t>  ,    – </a:t>
                </a:r>
                <a:r>
                  <a:rPr lang="en-US" i="1" dirty="0">
                    <a:latin typeface="+mn-lt"/>
                  </a:rPr>
                  <a:t>a</a:t>
                </a:r>
                <a:r>
                  <a:rPr lang="en-US" dirty="0">
                    <a:latin typeface="+mn-lt"/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+mn-lt"/>
                  </a:rPr>
                  <a:t>  ,  0.8</a:t>
                </a:r>
                <a:r>
                  <a:rPr lang="en-US" i="1" dirty="0">
                    <a:latin typeface="+mn-lt"/>
                  </a:rPr>
                  <a:t>a</a:t>
                </a:r>
              </a:p>
              <a:p>
                <a:endParaRPr lang="en-US" dirty="0">
                  <a:latin typeface="+mn-lt"/>
                </a:endParaRPr>
              </a:p>
              <a:p>
                <a:pPr algn="ctr"/>
                <a:r>
                  <a:rPr lang="en-US" dirty="0">
                    <a:latin typeface="+mn-lt"/>
                  </a:rPr>
                  <a:t>or</a:t>
                </a:r>
              </a:p>
              <a:p>
                <a:pPr algn="ctr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– 5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baseline="30000" dirty="0">
                    <a:latin typeface="+mn-lt"/>
                  </a:rPr>
                  <a:t>2</a:t>
                </a:r>
                <a:r>
                  <a:rPr lang="en-US" dirty="0">
                    <a:latin typeface="+mn-lt"/>
                  </a:rPr>
                  <a:t>  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  , 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baseline="30000" dirty="0">
                    <a:latin typeface="+mn-lt"/>
                  </a:rPr>
                  <a:t>2</a:t>
                </a:r>
                <a:r>
                  <a:rPr lang="en-US" dirty="0">
                    <a:latin typeface="+mn-lt"/>
                  </a:rPr>
                  <a:t>  ,  – 3.1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baseline="30000" dirty="0">
                    <a:latin typeface="+mn-lt"/>
                  </a:rPr>
                  <a:t>2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algn="ctr"/>
                <a:endParaRPr lang="en-US" dirty="0">
                  <a:latin typeface="+mn-lt"/>
                </a:endParaRPr>
              </a:p>
              <a:p>
                <a:pPr algn="ctr"/>
                <a:r>
                  <a:rPr lang="en-US" dirty="0">
                    <a:latin typeface="+mn-lt"/>
                  </a:rPr>
                  <a:t>or</a:t>
                </a:r>
              </a:p>
              <a:p>
                <a:pPr algn="ctr"/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 ,  – 8   ,  17  ,  1.4  ,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72420"/>
                <a:ext cx="2743200" cy="3523978"/>
              </a:xfrm>
              <a:prstGeom prst="rect">
                <a:avLst/>
              </a:prstGeom>
              <a:blipFill rotWithShape="0">
                <a:blip r:embed="rId2"/>
                <a:stretch>
                  <a:fillRect l="-1778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0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(or Collect) Like Terms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" y="1066800"/>
            <a:ext cx="857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+mn-lt"/>
              </a:rPr>
              <a:t>To </a:t>
            </a:r>
            <a:r>
              <a:rPr lang="en-US" sz="3000" b="1" dirty="0">
                <a:latin typeface="+mn-lt"/>
              </a:rPr>
              <a:t>combine (or collect) like terms</a:t>
            </a:r>
            <a:r>
              <a:rPr lang="en-US" sz="3000" dirty="0">
                <a:latin typeface="+mn-lt"/>
              </a:rPr>
              <a:t> means to add up the coefficients of those like terms, and keep the same type of variable(s) in the answer.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9656"/>
            <a:ext cx="7391400" cy="1382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3137095"/>
            <a:ext cx="1676400" cy="825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" y="4077804"/>
            <a:ext cx="8851752" cy="1027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519839"/>
            <a:ext cx="3546703" cy="11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1828800"/>
            <a:ext cx="6629400" cy="3371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To add polynomials, simply </a:t>
            </a:r>
            <a:r>
              <a:rPr lang="en-US" sz="2100" b="1" u="sng" dirty="0"/>
              <a:t>combine like terms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To subtract polynomials, convert it to </a:t>
            </a:r>
            <a:r>
              <a:rPr lang="en-US" sz="2100" b="1" u="sng" dirty="0"/>
              <a:t>“add the opposite”</a:t>
            </a:r>
            <a:r>
              <a:rPr lang="en-US" sz="2100" dirty="0"/>
              <a:t> and then combine like terms.</a:t>
            </a:r>
            <a:endParaRPr lang="en-US" sz="21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With subtract, remember:  </a:t>
            </a:r>
            <a:r>
              <a:rPr lang="en-US" sz="2100" b="1" dirty="0"/>
              <a:t>“keep it, change it switch it.”</a:t>
            </a: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To multiply polynomials, go term-by-term and first multiply coefficients together and then with the variables, add the exponents together (only if variable is same). Finish by combining like terms, if necessary.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Add, Subtract, Multiply Polynomials</a:t>
            </a:r>
          </a:p>
        </p:txBody>
      </p:sp>
    </p:spTree>
    <p:extLst>
      <p:ext uri="{BB962C8B-B14F-4D97-AF65-F5344CB8AC3E}">
        <p14:creationId xmlns:p14="http://schemas.microsoft.com/office/powerpoint/2010/main" val="63215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" y="935320"/>
            <a:ext cx="7350919" cy="3069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03" y="3643316"/>
            <a:ext cx="6017834" cy="196356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07600" y="152400"/>
            <a:ext cx="5393531" cy="6286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150" dirty="0"/>
              <a:t>Subtract Polynomials - Example</a:t>
            </a:r>
          </a:p>
        </p:txBody>
      </p:sp>
    </p:spTree>
    <p:extLst>
      <p:ext uri="{BB962C8B-B14F-4D97-AF65-F5344CB8AC3E}">
        <p14:creationId xmlns:p14="http://schemas.microsoft.com/office/powerpoint/2010/main" val="186274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308"/>
            <a:ext cx="9130421" cy="2618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5493"/>
            <a:ext cx="2875360" cy="1649104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38400" y="237126"/>
            <a:ext cx="6705600" cy="50005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150" dirty="0"/>
              <a:t>Multiply Polynomials -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65" y="3200395"/>
            <a:ext cx="3750911" cy="33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466" y="3525440"/>
            <a:ext cx="4172419" cy="291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965" y="3816539"/>
            <a:ext cx="3889418" cy="10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Distributive Property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5025" y="1447800"/>
            <a:ext cx="7473950" cy="1481137"/>
            <a:chOff x="755650" y="1824038"/>
            <a:chExt cx="7473950" cy="1481137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55650" y="1824038"/>
              <a:ext cx="4724400" cy="146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 b="1" dirty="0">
                  <a:latin typeface="Times New Roman" panose="02020603050405020304" pitchFamily="18" charset="0"/>
                </a:rPr>
                <a:t>Distributive Property </a:t>
              </a:r>
            </a:p>
            <a:p>
              <a:r>
                <a:rPr lang="en-US" altLang="en-US" sz="3000" b="1" dirty="0">
                  <a:latin typeface="Times New Roman" panose="02020603050405020304" pitchFamily="18" charset="0"/>
                </a:rPr>
                <a:t>of Multiplication with </a:t>
              </a:r>
            </a:p>
            <a:p>
              <a:r>
                <a:rPr lang="en-US" altLang="en-US" sz="3000" b="1" dirty="0">
                  <a:latin typeface="Times New Roman" panose="02020603050405020304" pitchFamily="18" charset="0"/>
                </a:rPr>
                <a:t>Respect to Addition</a:t>
              </a:r>
              <a:endParaRPr lang="en-US" altLang="en-US" sz="3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181600" y="1827213"/>
              <a:ext cx="3048000" cy="1477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b + c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) =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ab + ac</a:t>
              </a:r>
            </a:p>
            <a:p>
              <a:r>
                <a:rPr lang="en-US" altLang="en-US" sz="3000" dirty="0">
                  <a:latin typeface="Times New Roman" panose="02020603050405020304" pitchFamily="18" charset="0"/>
                </a:rPr>
                <a:t> </a:t>
              </a:r>
            </a:p>
            <a:p>
              <a:r>
                <a:rPr lang="en-US" altLang="en-US" sz="30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b + c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)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= </a:t>
              </a:r>
              <a:r>
                <a:rPr lang="en-US" altLang="en-US" sz="3000" i="1" dirty="0" err="1">
                  <a:latin typeface="Times New Roman" panose="02020603050405020304" pitchFamily="18" charset="0"/>
                </a:rPr>
                <a:t>ba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 + ca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0"/>
            <a:ext cx="8964228" cy="1161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76676"/>
            <a:ext cx="1298575" cy="6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171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12750</TotalTime>
  <Words>2266</Words>
  <Application>Microsoft Office PowerPoint</Application>
  <PresentationFormat>On-screen Show (4:3)</PresentationFormat>
  <Paragraphs>264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Bookman Old Style</vt:lpstr>
      <vt:lpstr>Calibri</vt:lpstr>
      <vt:lpstr>Cambria Math</vt:lpstr>
      <vt:lpstr>Times New Roman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Greatest Common Factor</vt:lpstr>
      <vt:lpstr>Finding the Greatest Common Factor  (Prime Factors Method)</vt:lpstr>
      <vt:lpstr>Example: Greatest Common Factor by Prime Factors Method (Factor Tree)</vt:lpstr>
      <vt:lpstr>Greatest Common Factor – Calculator Method Using the gcd command (greatest common divisor)</vt:lpstr>
      <vt:lpstr>Greatest Common Factor – Calculator Method Using the gcd command (greatest common divisor)</vt:lpstr>
      <vt:lpstr>Greatest Common Factor – Calculator Method Using the gcd command (greatest common divisor)</vt:lpstr>
      <vt:lpstr>Greatest Common Factor – Calculator Method Using the gcd command (greatest common divisor)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5.1</dc:title>
  <dc:subject>Inverse Functions</dc:subject>
  <dc:creator>Jay Lehmann</dc:creator>
  <cp:lastModifiedBy>Pamela D. Elliott</cp:lastModifiedBy>
  <cp:revision>259</cp:revision>
  <dcterms:created xsi:type="dcterms:W3CDTF">2008-10-16T03:05:42Z</dcterms:created>
  <dcterms:modified xsi:type="dcterms:W3CDTF">2022-07-28T15:11:53Z</dcterms:modified>
</cp:coreProperties>
</file>