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0"/>
  </p:notesMasterIdLst>
  <p:sldIdLst>
    <p:sldId id="258" r:id="rId3"/>
    <p:sldId id="260" r:id="rId4"/>
    <p:sldId id="262" r:id="rId5"/>
    <p:sldId id="263" r:id="rId6"/>
    <p:sldId id="266" r:id="rId7"/>
    <p:sldId id="269" r:id="rId8"/>
    <p:sldId id="268" r:id="rId9"/>
    <p:sldId id="267" r:id="rId10"/>
    <p:sldId id="264" r:id="rId11"/>
    <p:sldId id="271" r:id="rId12"/>
    <p:sldId id="272" r:id="rId13"/>
    <p:sldId id="265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05" r:id="rId23"/>
    <p:sldId id="308" r:id="rId24"/>
    <p:sldId id="310" r:id="rId25"/>
    <p:sldId id="303" r:id="rId26"/>
    <p:sldId id="304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8FA2F-EB5A-4352-89F5-D9BE844CE0C0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59DDB-F189-40F2-BB8B-482289F9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4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E08C-F44B-4C4E-BFCC-FA60829033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E08C-F44B-4C4E-BFCC-FA60829033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E08C-F44B-4C4E-BFCC-FA60829033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E08C-F44B-4C4E-BFCC-FA60829033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E08C-F44B-4C4E-BFCC-FA60829033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E08C-F44B-4C4E-BFCC-FA60829033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DAA90FD-C490-4A60-9FE9-75684FACC10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609600" y="6305550"/>
            <a:ext cx="8432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42400" y="6307138"/>
            <a:ext cx="2305051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1-1-</a:t>
            </a:r>
            <a:fld id="{3702AB20-D2F1-4ACC-9BB1-A250B2427256}" type="slidenum">
              <a:rPr lang="en-US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337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1C259D-071C-4600-BB67-F45B59BCC132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609600" y="6305550"/>
            <a:ext cx="8432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42400" y="6307138"/>
            <a:ext cx="2305051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1-1-</a:t>
            </a:r>
            <a:fld id="{210BDAC2-FE44-409D-9EB5-32F6EB72D614}" type="slidenum">
              <a:rPr lang="en-US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711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7" y="895350"/>
            <a:ext cx="4861984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4005DC8-9A33-4172-AE5C-B1F1CDB89845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118" y="263526"/>
            <a:ext cx="11167533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0117" y="1452564"/>
            <a:ext cx="607060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209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8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1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08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429001"/>
            <a:ext cx="109728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D2C6327-B70D-4E90-95AE-1F9B328990C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4" y="1303338"/>
            <a:ext cx="11698816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651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12194117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1" y="6356351"/>
            <a:ext cx="20383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1"/>
            <a:ext cx="2349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3481917" y="6526213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10847918" y="6303963"/>
            <a:ext cx="11239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47638CF-70F9-4ED5-B153-00AF80A00B8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5324"/>
            <a:ext cx="10972800" cy="612775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0720" y="1536702"/>
            <a:ext cx="11389360" cy="4782818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Determine ordered pairs and graph a linear equation in two variables.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Find the </a:t>
            </a:r>
            <a:r>
              <a:rPr lang="en-US" altLang="en-US" sz="2600" i="1" dirty="0"/>
              <a:t>x</a:t>
            </a:r>
            <a:r>
              <a:rPr lang="en-US" altLang="en-US" sz="2600" dirty="0"/>
              <a:t>-and </a:t>
            </a:r>
            <a:r>
              <a:rPr lang="en-US" altLang="en-US" sz="2600" i="1" dirty="0"/>
              <a:t>y</a:t>
            </a:r>
            <a:r>
              <a:rPr lang="en-US" altLang="en-US" sz="2600" dirty="0"/>
              <a:t>-intercepts of the graph of a linear equation.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Find the slope of a non-vertical line given two points on the line. 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Graph a line given its slope and a point on the line.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Interpret slope as average rate of change.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Determine the graph of an equation of a line in slope-intercept form.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Graph a line if given an equation of a line in slope-intercept form.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Find an equation of a line in slope-intercept form, if given: (a) the slope and one point; or (b) two points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600" dirty="0"/>
              <a:t>Use the slope-intercept form to graph the line from the equation.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302000" y="190496"/>
            <a:ext cx="7802880" cy="111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1010K Notes – Section 8.2 </a:t>
            </a:r>
          </a:p>
          <a:p>
            <a:pPr eaLnBrk="1" hangingPunct="1"/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Linear Equations with Points</a:t>
            </a:r>
          </a:p>
        </p:txBody>
      </p:sp>
    </p:spTree>
    <p:extLst>
      <p:ext uri="{BB962C8B-B14F-4D97-AF65-F5344CB8AC3E}">
        <p14:creationId xmlns:p14="http://schemas.microsoft.com/office/powerpoint/2010/main" val="15308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3374" y="1447799"/>
            <a:ext cx="5876925" cy="3743325"/>
            <a:chOff x="333375" y="1447800"/>
            <a:chExt cx="4591050" cy="2838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" y="1447800"/>
              <a:ext cx="3771900" cy="1047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375" y="2590800"/>
              <a:ext cx="3810000" cy="4381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375" y="3257550"/>
              <a:ext cx="4591050" cy="10287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1447800"/>
            <a:ext cx="6800850" cy="49815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297375" y="1388449"/>
            <a:ext cx="50482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970"/>
            <a:ext cx="5543549" cy="1237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49" y="1675788"/>
            <a:ext cx="6267451" cy="45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296400" y="2171701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62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40095"/>
              </p:ext>
            </p:extLst>
          </p:nvPr>
        </p:nvGraphicFramePr>
        <p:xfrm>
          <a:off x="7543800" y="2628900"/>
          <a:ext cx="3352800" cy="31702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51" name="Line 87"/>
          <p:cNvSpPr>
            <a:spLocks noChangeShapeType="1"/>
          </p:cNvSpPr>
          <p:nvPr/>
        </p:nvSpPr>
        <p:spPr bwMode="auto">
          <a:xfrm>
            <a:off x="9220200" y="24003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552" name="Line 88"/>
          <p:cNvSpPr>
            <a:spLocks noChangeShapeType="1"/>
          </p:cNvSpPr>
          <p:nvPr/>
        </p:nvSpPr>
        <p:spPr bwMode="auto">
          <a:xfrm flipH="1">
            <a:off x="6934200" y="42291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553" name="Text Box 89"/>
          <p:cNvSpPr txBox="1">
            <a:spLocks noChangeArrowheads="1"/>
          </p:cNvSpPr>
          <p:nvPr/>
        </p:nvSpPr>
        <p:spPr bwMode="auto">
          <a:xfrm>
            <a:off x="8915400" y="4152901"/>
            <a:ext cx="457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554" name="Text Box 90"/>
          <p:cNvSpPr txBox="1">
            <a:spLocks noChangeArrowheads="1"/>
          </p:cNvSpPr>
          <p:nvPr/>
        </p:nvSpPr>
        <p:spPr bwMode="auto">
          <a:xfrm>
            <a:off x="11277600" y="4000501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570" name="Text Box 91"/>
          <p:cNvSpPr txBox="1">
            <a:spLocks noChangeArrowheads="1"/>
          </p:cNvSpPr>
          <p:nvPr/>
        </p:nvSpPr>
        <p:spPr bwMode="auto">
          <a:xfrm>
            <a:off x="1979613" y="1598614"/>
            <a:ext cx="2743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=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–2.</a:t>
            </a:r>
          </a:p>
        </p:txBody>
      </p:sp>
      <p:sp>
        <p:nvSpPr>
          <p:cNvPr id="62557" name="Line 93"/>
          <p:cNvSpPr>
            <a:spLocks noChangeShapeType="1"/>
          </p:cNvSpPr>
          <p:nvPr/>
        </p:nvSpPr>
        <p:spPr bwMode="auto">
          <a:xfrm>
            <a:off x="8382000" y="2095500"/>
            <a:ext cx="0" cy="403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558" name="Text Box 94"/>
          <p:cNvSpPr txBox="1">
            <a:spLocks noChangeArrowheads="1"/>
          </p:cNvSpPr>
          <p:nvPr/>
        </p:nvSpPr>
        <p:spPr bwMode="auto">
          <a:xfrm>
            <a:off x="7848600" y="1638301"/>
            <a:ext cx="1371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=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–2 </a:t>
            </a:r>
          </a:p>
        </p:txBody>
      </p:sp>
      <p:sp>
        <p:nvSpPr>
          <p:cNvPr id="20574" name="Rectangle 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Graphing with a Single Intercept</a:t>
            </a:r>
          </a:p>
        </p:txBody>
      </p:sp>
      <p:sp>
        <p:nvSpPr>
          <p:cNvPr id="13" name="Text Box 92"/>
          <p:cNvSpPr txBox="1">
            <a:spLocks noChangeArrowheads="1"/>
          </p:cNvSpPr>
          <p:nvPr/>
        </p:nvSpPr>
        <p:spPr bwMode="auto">
          <a:xfrm>
            <a:off x="609600" y="2209800"/>
            <a:ext cx="518001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 u="sng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0070C0"/>
                </a:solidFill>
                <a:latin typeface="Times New Roman" panose="02020603050405020304" pitchFamily="18" charset="0"/>
              </a:rPr>
              <a:t>You simply graph a line through (perpendicular to) the </a:t>
            </a:r>
            <a:r>
              <a:rPr lang="en-US" altLang="en-US" sz="3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400" dirty="0">
                <a:solidFill>
                  <a:srgbClr val="0070C0"/>
                </a:solidFill>
                <a:latin typeface="Times New Roman" panose="02020603050405020304" pitchFamily="18" charset="0"/>
              </a:rPr>
              <a:t>-axis at the point –2. That’s it.</a:t>
            </a:r>
          </a:p>
        </p:txBody>
      </p:sp>
    </p:spTree>
    <p:extLst>
      <p:ext uri="{BB962C8B-B14F-4D97-AF65-F5344CB8AC3E}">
        <p14:creationId xmlns:p14="http://schemas.microsoft.com/office/powerpoint/2010/main" val="808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551" grpId="0" animBg="1"/>
      <p:bldP spid="62552" grpId="0" animBg="1"/>
      <p:bldP spid="62553" grpId="0"/>
      <p:bldP spid="62554" grpId="0"/>
      <p:bldP spid="62557" grpId="0" animBg="1"/>
      <p:bldP spid="6255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799" y="828675"/>
            <a:ext cx="5495926" cy="3686175"/>
            <a:chOff x="304799" y="828675"/>
            <a:chExt cx="5990126" cy="39400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799" y="828675"/>
              <a:ext cx="5818909" cy="1600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799" y="2676524"/>
              <a:ext cx="5990126" cy="790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799" y="3467099"/>
              <a:ext cx="5990126" cy="130165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725" y="1595972"/>
            <a:ext cx="6381750" cy="470564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332098" y="1623516"/>
            <a:ext cx="50482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485900"/>
            <a:ext cx="6600825" cy="4787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09774"/>
            <a:ext cx="5407422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5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215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753393" y="1427164"/>
            <a:ext cx="86852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measure of the steepness of a line is called the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slope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line. One way to get a measure of the steepness of a line is to compare the vertical change in the line (the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rise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) to the horizontal change (the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run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) while moving from one fixed point to another.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228599" y="4229458"/>
                <a:ext cx="11734800" cy="15400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If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≠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, the slope of the line through the distinct points (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and (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is </a:t>
                </a:r>
              </a:p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4229458"/>
                <a:ext cx="11734800" cy="1540037"/>
              </a:xfrm>
              <a:prstGeom prst="rect">
                <a:avLst/>
              </a:prstGeom>
              <a:blipFill rotWithShape="0">
                <a:blip r:embed="rId6"/>
                <a:stretch>
                  <a:fillRect l="-986" t="-3937" b="-3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53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235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3400" y="1340626"/>
            <a:ext cx="1143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slope of the line that passes through the points (3, 5) and (–2, 1).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1" name="Text Box 5"/>
              <p:cNvSpPr txBox="1">
                <a:spLocks noChangeArrowheads="1"/>
              </p:cNvSpPr>
              <p:nvPr/>
            </p:nvSpPr>
            <p:spPr bwMode="auto">
              <a:xfrm>
                <a:off x="332581" y="1828801"/>
                <a:ext cx="8402637" cy="952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3400" u="sng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Solution</a:t>
                </a:r>
                <a14:m>
                  <m:oMath xmlns:m="http://schemas.openxmlformats.org/officeDocument/2006/math">
                    <m:r>
                      <a:rPr lang="en-US" altLang="en-US" sz="3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3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sz="3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en-US" sz="34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5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581" y="1828801"/>
                <a:ext cx="8402637" cy="952440"/>
              </a:xfrm>
              <a:prstGeom prst="rect">
                <a:avLst/>
              </a:prstGeom>
              <a:blipFill rotWithShape="0">
                <a:blip r:embed="rId6"/>
                <a:stretch>
                  <a:fillRect l="-2032" b="-6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Slope Formula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8825" y="3746500"/>
            <a:ext cx="90805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vertical line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has an equation of the form </a:t>
            </a:r>
            <a:b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where </a:t>
            </a:r>
            <a:r>
              <a:rPr lang="en-US" altLang="en-US" sz="3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real number, and its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slope is undefined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horizontal line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has an equation of the form </a:t>
            </a:r>
            <a:b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 = b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where </a:t>
            </a:r>
            <a:r>
              <a:rPr lang="en-US" altLang="en-US" sz="3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real number, and its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slope is 0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09600" y="3105150"/>
            <a:ext cx="612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/>
              <a:t>Vertical and Horizontal Lines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071095" y="3122458"/>
            <a:ext cx="19050" cy="1390650"/>
          </a:xfrm>
          <a:prstGeom prst="straightConnector1">
            <a:avLst/>
          </a:prstGeom>
          <a:ln w="508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735218" y="5279716"/>
            <a:ext cx="1624797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91750" y="3494617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Up-and-down</a:t>
            </a:r>
            <a:r>
              <a:rPr lang="en-US" dirty="0">
                <a:solidFill>
                  <a:srgbClr val="0070C0"/>
                </a:solidFill>
              </a:rPr>
              <a:t> line is </a:t>
            </a:r>
            <a:r>
              <a:rPr lang="en-US" b="1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10825" y="5180542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Hori</a:t>
            </a:r>
            <a:r>
              <a:rPr lang="en-US" b="1" dirty="0">
                <a:solidFill>
                  <a:srgbClr val="0070C0"/>
                </a:solidFill>
              </a:rPr>
              <a:t>Z</a:t>
            </a:r>
            <a:r>
              <a:rPr lang="en-US" dirty="0">
                <a:solidFill>
                  <a:srgbClr val="0070C0"/>
                </a:solidFill>
              </a:rPr>
              <a:t>ontal line makes </a:t>
            </a:r>
            <a:r>
              <a:rPr lang="en-US" b="1" dirty="0">
                <a:solidFill>
                  <a:srgbClr val="0070C0"/>
                </a:solidFill>
              </a:rPr>
              <a:t>Z</a:t>
            </a:r>
            <a:r>
              <a:rPr lang="en-US" dirty="0">
                <a:solidFill>
                  <a:srgbClr val="0070C0"/>
                </a:solidFill>
              </a:rPr>
              <a:t>ero.</a:t>
            </a:r>
          </a:p>
        </p:txBody>
      </p:sp>
    </p:spTree>
    <p:extLst>
      <p:ext uri="{BB962C8B-B14F-4D97-AF65-F5344CB8AC3E}">
        <p14:creationId xmlns:p14="http://schemas.microsoft.com/office/powerpoint/2010/main" val="11751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979613" y="1598614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Graph the line that has slope      and passes through (–1, 1). 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6502400" y="1379538"/>
          <a:ext cx="382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393529" progId="Equation.DSMT4">
                  <p:embed/>
                </p:oleObj>
              </mc:Choice>
              <mc:Fallback>
                <p:oleObj name="Equation" r:id="rId5" imgW="152334" imgH="393529" progId="Equation.DSMT4">
                  <p:embed/>
                  <p:pic>
                    <p:nvPicPr>
                      <p:cNvPr id="256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379538"/>
                        <a:ext cx="382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705600" y="55626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67591" name="Group 7"/>
          <p:cNvGraphicFramePr>
            <a:graphicFrameLocks noGrp="1"/>
          </p:cNvGraphicFramePr>
          <p:nvPr/>
        </p:nvGraphicFramePr>
        <p:xfrm>
          <a:off x="4953000" y="3459164"/>
          <a:ext cx="3352800" cy="2378076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656" name="Line 72"/>
          <p:cNvSpPr>
            <a:spLocks noChangeShapeType="1"/>
          </p:cNvSpPr>
          <p:nvPr/>
        </p:nvSpPr>
        <p:spPr bwMode="auto">
          <a:xfrm>
            <a:off x="6629400" y="3230564"/>
            <a:ext cx="0" cy="271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 flipH="1">
            <a:off x="4343400" y="5059363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58" name="Text Box 74"/>
          <p:cNvSpPr txBox="1">
            <a:spLocks noChangeArrowheads="1"/>
          </p:cNvSpPr>
          <p:nvPr/>
        </p:nvSpPr>
        <p:spPr bwMode="auto">
          <a:xfrm>
            <a:off x="6324600" y="498316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659" name="Oval 75"/>
          <p:cNvSpPr>
            <a:spLocks noChangeArrowheads="1"/>
          </p:cNvSpPr>
          <p:nvPr/>
        </p:nvSpPr>
        <p:spPr bwMode="auto">
          <a:xfrm>
            <a:off x="6096000" y="4525963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7660" name="Oval 76"/>
          <p:cNvSpPr>
            <a:spLocks noChangeArrowheads="1"/>
          </p:cNvSpPr>
          <p:nvPr/>
        </p:nvSpPr>
        <p:spPr bwMode="auto">
          <a:xfrm>
            <a:off x="7391400" y="3763963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 flipV="1">
            <a:off x="4953000" y="3230563"/>
            <a:ext cx="342900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62" name="Text Box 78"/>
          <p:cNvSpPr txBox="1">
            <a:spLocks noChangeArrowheads="1"/>
          </p:cNvSpPr>
          <p:nvPr/>
        </p:nvSpPr>
        <p:spPr bwMode="auto">
          <a:xfrm>
            <a:off x="1979613" y="2830513"/>
            <a:ext cx="381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7663" name="Text Box 79"/>
          <p:cNvSpPr txBox="1">
            <a:spLocks noChangeArrowheads="1"/>
          </p:cNvSpPr>
          <p:nvPr/>
        </p:nvSpPr>
        <p:spPr bwMode="auto">
          <a:xfrm>
            <a:off x="8382000" y="5059364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7664" name="Line 80"/>
          <p:cNvSpPr>
            <a:spLocks noChangeShapeType="1"/>
          </p:cNvSpPr>
          <p:nvPr/>
        </p:nvSpPr>
        <p:spPr bwMode="auto">
          <a:xfrm flipV="1">
            <a:off x="6172200" y="3840163"/>
            <a:ext cx="0" cy="685800"/>
          </a:xfrm>
          <a:prstGeom prst="line">
            <a:avLst/>
          </a:prstGeom>
          <a:noFill/>
          <a:ln w="25400">
            <a:solidFill>
              <a:srgbClr val="BC2C3A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65" name="Line 81"/>
          <p:cNvSpPr>
            <a:spLocks noChangeShapeType="1"/>
          </p:cNvSpPr>
          <p:nvPr/>
        </p:nvSpPr>
        <p:spPr bwMode="auto">
          <a:xfrm>
            <a:off x="6172200" y="3840163"/>
            <a:ext cx="1295400" cy="0"/>
          </a:xfrm>
          <a:prstGeom prst="line">
            <a:avLst/>
          </a:prstGeom>
          <a:noFill/>
          <a:ln w="25400">
            <a:solidFill>
              <a:srgbClr val="BC2C3A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66" name="Text Box 82"/>
          <p:cNvSpPr txBox="1">
            <a:spLocks noChangeArrowheads="1"/>
          </p:cNvSpPr>
          <p:nvPr/>
        </p:nvSpPr>
        <p:spPr bwMode="auto">
          <a:xfrm>
            <a:off x="5181600" y="3886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Up 2</a:t>
            </a:r>
          </a:p>
        </p:txBody>
      </p:sp>
      <p:sp>
        <p:nvSpPr>
          <p:cNvPr id="67667" name="Text Box 83"/>
          <p:cNvSpPr txBox="1">
            <a:spLocks noChangeArrowheads="1"/>
          </p:cNvSpPr>
          <p:nvPr/>
        </p:nvSpPr>
        <p:spPr bwMode="auto">
          <a:xfrm>
            <a:off x="6172200" y="3230563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Right 3</a:t>
            </a:r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029200" y="4373563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(–1, 1)</a:t>
            </a:r>
          </a:p>
        </p:txBody>
      </p:sp>
      <p:sp>
        <p:nvSpPr>
          <p:cNvPr id="25684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Graph a Line Using Slope and a Point</a:t>
            </a:r>
          </a:p>
        </p:txBody>
      </p:sp>
    </p:spTree>
    <p:extLst>
      <p:ext uri="{BB962C8B-B14F-4D97-AF65-F5344CB8AC3E}">
        <p14:creationId xmlns:p14="http://schemas.microsoft.com/office/powerpoint/2010/main" val="27560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656" grpId="0" animBg="1"/>
      <p:bldP spid="67657" grpId="0" animBg="1"/>
      <p:bldP spid="67658" grpId="0"/>
      <p:bldP spid="67659" grpId="0" animBg="1"/>
      <p:bldP spid="67660" grpId="0" animBg="1"/>
      <p:bldP spid="67661" grpId="0" animBg="1"/>
      <p:bldP spid="67662" grpId="0"/>
      <p:bldP spid="67663" grpId="0"/>
      <p:bldP spid="67664" grpId="0" animBg="1"/>
      <p:bldP spid="67665" grpId="0" animBg="1"/>
      <p:bldP spid="67666" grpId="0" animBg="1"/>
      <p:bldP spid="67667" grpId="0" animBg="1"/>
      <p:bldP spid="676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266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979614" y="1600200"/>
            <a:ext cx="8288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A line with a positive slope rises from left to right, while a line with a negative slope falls from left to right.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943600" y="2590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4191000" y="3124200"/>
          <a:ext cx="3352800" cy="31702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712" name="Line 89"/>
          <p:cNvSpPr>
            <a:spLocks noChangeShapeType="1"/>
          </p:cNvSpPr>
          <p:nvPr/>
        </p:nvSpPr>
        <p:spPr bwMode="auto">
          <a:xfrm>
            <a:off x="5867400" y="2895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13" name="Line 90"/>
          <p:cNvSpPr>
            <a:spLocks noChangeShapeType="1"/>
          </p:cNvSpPr>
          <p:nvPr/>
        </p:nvSpPr>
        <p:spPr bwMode="auto">
          <a:xfrm flipH="1">
            <a:off x="3581400" y="47244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14" name="Text Box 91"/>
          <p:cNvSpPr txBox="1">
            <a:spLocks noChangeArrowheads="1"/>
          </p:cNvSpPr>
          <p:nvPr/>
        </p:nvSpPr>
        <p:spPr bwMode="auto">
          <a:xfrm>
            <a:off x="5562600" y="46482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715" name="Text Box 92"/>
          <p:cNvSpPr txBox="1">
            <a:spLocks noChangeArrowheads="1"/>
          </p:cNvSpPr>
          <p:nvPr/>
        </p:nvSpPr>
        <p:spPr bwMode="auto">
          <a:xfrm>
            <a:off x="7924800" y="4495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6716" name="Line 93"/>
          <p:cNvSpPr>
            <a:spLocks noChangeShapeType="1"/>
          </p:cNvSpPr>
          <p:nvPr/>
        </p:nvSpPr>
        <p:spPr bwMode="auto">
          <a:xfrm flipV="1">
            <a:off x="4495800" y="3200400"/>
            <a:ext cx="3200400" cy="2667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17" name="Line 94"/>
          <p:cNvSpPr>
            <a:spLocks noChangeShapeType="1"/>
          </p:cNvSpPr>
          <p:nvPr/>
        </p:nvSpPr>
        <p:spPr bwMode="auto">
          <a:xfrm flipH="1" flipV="1">
            <a:off x="5257800" y="3124200"/>
            <a:ext cx="2286000" cy="2590800"/>
          </a:xfrm>
          <a:prstGeom prst="line">
            <a:avLst/>
          </a:prstGeom>
          <a:noFill/>
          <a:ln w="28575">
            <a:solidFill>
              <a:srgbClr val="BC2C3A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18" name="Line 95"/>
          <p:cNvSpPr>
            <a:spLocks noChangeShapeType="1"/>
          </p:cNvSpPr>
          <p:nvPr/>
        </p:nvSpPr>
        <p:spPr bwMode="auto">
          <a:xfrm flipV="1">
            <a:off x="6324600" y="3200400"/>
            <a:ext cx="0" cy="243840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19" name="Line 96"/>
          <p:cNvSpPr>
            <a:spLocks noChangeShapeType="1"/>
          </p:cNvSpPr>
          <p:nvPr/>
        </p:nvSpPr>
        <p:spPr bwMode="auto">
          <a:xfrm flipV="1">
            <a:off x="4495800" y="4343400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720" name="Text Box 97"/>
          <p:cNvSpPr txBox="1">
            <a:spLocks noChangeArrowheads="1"/>
          </p:cNvSpPr>
          <p:nvPr/>
        </p:nvSpPr>
        <p:spPr bwMode="auto">
          <a:xfrm>
            <a:off x="4191000" y="2590801"/>
            <a:ext cx="1447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BC2C3A"/>
                </a:solidFill>
                <a:latin typeface="Times New Roman" panose="02020603050405020304" pitchFamily="18" charset="0"/>
              </a:rPr>
              <a:t>Negative slope</a:t>
            </a:r>
          </a:p>
        </p:txBody>
      </p:sp>
      <p:sp>
        <p:nvSpPr>
          <p:cNvPr id="26721" name="Text Box 98"/>
          <p:cNvSpPr txBox="1">
            <a:spLocks noChangeArrowheads="1"/>
          </p:cNvSpPr>
          <p:nvPr/>
        </p:nvSpPr>
        <p:spPr bwMode="auto">
          <a:xfrm>
            <a:off x="7543800" y="2819401"/>
            <a:ext cx="1447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99"/>
                </a:solidFill>
                <a:latin typeface="Times New Roman" panose="02020603050405020304" pitchFamily="18" charset="0"/>
              </a:rPr>
              <a:t>Positive slope</a:t>
            </a:r>
          </a:p>
        </p:txBody>
      </p:sp>
      <p:sp>
        <p:nvSpPr>
          <p:cNvPr id="26722" name="Text Box 99"/>
          <p:cNvSpPr txBox="1">
            <a:spLocks noChangeArrowheads="1"/>
          </p:cNvSpPr>
          <p:nvPr/>
        </p:nvSpPr>
        <p:spPr bwMode="auto">
          <a:xfrm>
            <a:off x="7696200" y="3886201"/>
            <a:ext cx="99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8000"/>
                </a:solidFill>
                <a:latin typeface="Times New Roman" panose="02020603050405020304" pitchFamily="18" charset="0"/>
              </a:rPr>
              <a:t>Zero slope</a:t>
            </a:r>
          </a:p>
        </p:txBody>
      </p:sp>
      <p:sp>
        <p:nvSpPr>
          <p:cNvPr id="26723" name="Text Box 100"/>
          <p:cNvSpPr txBox="1">
            <a:spLocks noChangeArrowheads="1"/>
          </p:cNvSpPr>
          <p:nvPr/>
        </p:nvSpPr>
        <p:spPr bwMode="auto">
          <a:xfrm>
            <a:off x="5638800" y="5562601"/>
            <a:ext cx="1600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AC0484"/>
                </a:solidFill>
                <a:latin typeface="Times New Roman" panose="02020603050405020304" pitchFamily="18" charset="0"/>
              </a:rPr>
              <a:t>Undefined slope</a:t>
            </a:r>
          </a:p>
        </p:txBody>
      </p:sp>
      <p:sp>
        <p:nvSpPr>
          <p:cNvPr id="26724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Positive and Negative Slopes</a:t>
            </a:r>
          </a:p>
        </p:txBody>
      </p:sp>
    </p:spTree>
    <p:extLst>
      <p:ext uri="{BB962C8B-B14F-4D97-AF65-F5344CB8AC3E}">
        <p14:creationId xmlns:p14="http://schemas.microsoft.com/office/powerpoint/2010/main" val="58662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296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00100" y="1866902"/>
            <a:ext cx="104108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slope of a line is the ratio of the change in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(vertical change) to the change in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(horizontal change).  This idea can be extended to real-life situations as follows: the slope gives an average rate of change of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unit change in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where the value of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is dependent on the value of x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Rate of Change</a:t>
            </a:r>
          </a:p>
        </p:txBody>
      </p:sp>
    </p:spTree>
    <p:extLst>
      <p:ext uri="{BB962C8B-B14F-4D97-AF65-F5344CB8AC3E}">
        <p14:creationId xmlns:p14="http://schemas.microsoft.com/office/powerpoint/2010/main" val="42631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90525" y="1598614"/>
            <a:ext cx="11658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An equation that can be written in the form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3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 + By = C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(where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not both 0)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is a </a:t>
            </a:r>
            <a:r>
              <a:rPr lang="en-US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linear equation in two variables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form is called </a:t>
            </a:r>
            <a:r>
              <a:rPr lang="en-US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form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Equation in Two Variables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767793"/>
            <a:ext cx="11734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900" dirty="0">
                <a:solidFill>
                  <a:srgbClr val="000000"/>
                </a:solidFill>
                <a:latin typeface="Times New Roman" panose="02020603050405020304" pitchFamily="18" charset="0"/>
              </a:rPr>
              <a:t>A linear equation in two variables will have </a:t>
            </a:r>
            <a:r>
              <a:rPr lang="en-US" altLang="en-US" sz="29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solutions written as ordered pairs</a:t>
            </a:r>
            <a:r>
              <a:rPr lang="en-US" altLang="en-US" sz="2900" dirty="0">
                <a:solidFill>
                  <a:srgbClr val="000000"/>
                </a:solidFill>
                <a:latin typeface="Times New Roman" panose="02020603050405020304" pitchFamily="18" charset="0"/>
              </a:rPr>
              <a:t>. In general, these equations will have an infinite number of solutions.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0525" y="4982865"/>
            <a:ext cx="11106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All first-degree equations with two variables (both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have an exponent of 1) have straight-line graphs.</a:t>
            </a:r>
          </a:p>
        </p:txBody>
      </p:sp>
    </p:spTree>
    <p:extLst>
      <p:ext uri="{BB962C8B-B14F-4D97-AF65-F5344CB8AC3E}">
        <p14:creationId xmlns:p14="http://schemas.microsoft.com/office/powerpoint/2010/main" val="177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979613" y="1600201"/>
            <a:ext cx="8458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If a computer was worth $2000 in the year 2004 and only $800 in 2007, find the average rate of change in the value of the computer over the 3 years.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979613" y="3086101"/>
            <a:ext cx="82851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Determine the slope of the line segment between the points (2004, 2000) and (2007, 800).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286000" y="4752976"/>
          <a:ext cx="4572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52976"/>
                        <a:ext cx="4572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79613" y="5819776"/>
            <a:ext cx="685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The value 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dropped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 by about $400 per year.</a:t>
            </a:r>
          </a:p>
        </p:txBody>
      </p:sp>
      <p:sp>
        <p:nvSpPr>
          <p:cNvPr id="3072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Finding the Average Rate of Change</a:t>
            </a:r>
          </a:p>
        </p:txBody>
      </p:sp>
    </p:spTree>
    <p:extLst>
      <p:ext uri="{BB962C8B-B14F-4D97-AF65-F5344CB8AC3E}">
        <p14:creationId xmlns:p14="http://schemas.microsoft.com/office/powerpoint/2010/main" val="196776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184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848984" y="2200276"/>
            <a:ext cx="86883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equation of the line with slope </a:t>
            </a:r>
            <a:r>
              <a:rPr lang="en-US" altLang="en-US" sz="3000" i="1" dirty="0">
                <a:latin typeface="Times New Roman" panose="02020603050405020304" pitchFamily="18" charset="0"/>
              </a:rPr>
              <a:t>m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br>
              <a:rPr lang="en-US" altLang="en-US" sz="3000" dirty="0">
                <a:latin typeface="Times New Roman" panose="02020603050405020304" pitchFamily="18" charset="0"/>
              </a:rPr>
            </a:br>
            <a:r>
              <a:rPr lang="en-US" altLang="en-US" sz="3000" i="1" dirty="0"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latin typeface="Times New Roman" panose="02020603050405020304" pitchFamily="18" charset="0"/>
              </a:rPr>
              <a:t>-intercept (0,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) is written in </a:t>
            </a:r>
            <a:r>
              <a:rPr lang="en-US" altLang="en-US" sz="3000" b="1" dirty="0">
                <a:latin typeface="Times New Roman" panose="02020603050405020304" pitchFamily="18" charset="0"/>
              </a:rPr>
              <a:t>slope-intercept form</a:t>
            </a:r>
            <a:r>
              <a:rPr lang="en-US" altLang="en-US" sz="3000" dirty="0">
                <a:latin typeface="Times New Roman" panose="02020603050405020304" pitchFamily="18" charset="0"/>
              </a:rPr>
              <a:t> as 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4859339" y="3468689"/>
          <a:ext cx="21669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197" imgH="203112" progId="Equation.DSMT4">
                  <p:embed/>
                </p:oleObj>
              </mc:Choice>
              <mc:Fallback>
                <p:oleObj name="Equation" r:id="rId4" imgW="698197" imgH="203112" progId="Equation.DSMT4">
                  <p:embed/>
                  <p:pic>
                    <p:nvPicPr>
                      <p:cNvPr id="184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9" y="3468689"/>
                        <a:ext cx="21669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257800" y="4495801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Slope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V="1">
            <a:off x="5791200" y="4038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6553201" y="4495801"/>
            <a:ext cx="24622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>
                <a:latin typeface="Times New Roman" panose="02020603050405020304" pitchFamily="18" charset="0"/>
              </a:rPr>
              <a:t>y</a:t>
            </a:r>
            <a:r>
              <a:rPr lang="en-US" altLang="en-US" sz="3000">
                <a:latin typeface="Times New Roman" panose="02020603050405020304" pitchFamily="18" charset="0"/>
              </a:rPr>
              <a:t>-intercept</a:t>
            </a:r>
            <a:endParaRPr lang="en-US" altLang="en-US" sz="3000" i="1">
              <a:latin typeface="Times New Roman" panose="02020603050405020304" pitchFamily="18" charset="0"/>
            </a:endParaRP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6781800" y="4038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Rectangle 10"/>
          <p:cNvSpPr>
            <a:spLocks noGrp="1" noChangeArrowheads="1"/>
          </p:cNvSpPr>
          <p:nvPr>
            <p:ph type="title"/>
          </p:nvPr>
        </p:nvSpPr>
        <p:spPr>
          <a:xfrm>
            <a:off x="4005946" y="165101"/>
            <a:ext cx="4254759" cy="648037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Slope-Intercept Form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45" y="1523903"/>
            <a:ext cx="8904221" cy="3579943"/>
          </a:xfrm>
          <a:prstGeom prst="rect">
            <a:avLst/>
          </a:prstGeom>
        </p:spPr>
      </p:pic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>
          <a:xfrm>
            <a:off x="3114918" y="305060"/>
            <a:ext cx="6018245" cy="648037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An Example from MyMathLab</a:t>
            </a:r>
          </a:p>
        </p:txBody>
      </p:sp>
    </p:spTree>
    <p:extLst>
      <p:ext uri="{BB962C8B-B14F-4D97-AF65-F5344CB8AC3E}">
        <p14:creationId xmlns:p14="http://schemas.microsoft.com/office/powerpoint/2010/main" val="362230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20" y="953097"/>
            <a:ext cx="9120581" cy="1085329"/>
          </a:xfrm>
          <a:prstGeom prst="rect">
            <a:avLst/>
          </a:prstGeom>
        </p:spPr>
      </p:pic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>
          <a:xfrm>
            <a:off x="3114918" y="305060"/>
            <a:ext cx="6018245" cy="648037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An Example from MyMathLab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12" y="2015412"/>
            <a:ext cx="4450826" cy="4375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19" y="2227970"/>
            <a:ext cx="4753854" cy="8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981199" y="1337338"/>
            <a:ext cx="84255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Find the slope-intercept form of an equation of the line with slope 1/3, passing through the point (–3, 2).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58316" y="2429069"/>
            <a:ext cx="167176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355" name="Text Box 11"/>
              <p:cNvSpPr txBox="1">
                <a:spLocks noChangeArrowheads="1"/>
              </p:cNvSpPr>
              <p:nvPr/>
            </p:nvSpPr>
            <p:spPr bwMode="auto">
              <a:xfrm>
                <a:off x="3652966" y="2517776"/>
                <a:ext cx="7144948" cy="4498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The given point (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 is (–3, 2) and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Use the slope-intercept formula,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=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+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                                                  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(–3) +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					   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 = –1 +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					    </a:t>
                </a:r>
                <a:r>
                  <a:rPr lang="en-US" altLang="en-US" sz="3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3 = </a:t>
                </a:r>
                <a:r>
                  <a:rPr lang="en-US" alt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 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sz="3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35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2966" y="2517776"/>
                <a:ext cx="7144948" cy="4498026"/>
              </a:xfrm>
              <a:prstGeom prst="rect">
                <a:avLst/>
              </a:prstGeom>
              <a:blipFill>
                <a:blip r:embed="rId4"/>
                <a:stretch>
                  <a:fillRect l="-1962" r="-17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5" name="Rectangle 12"/>
          <p:cNvSpPr>
            <a:spLocks noGrp="1" noChangeArrowheads="1"/>
          </p:cNvSpPr>
          <p:nvPr>
            <p:ph type="title"/>
          </p:nvPr>
        </p:nvSpPr>
        <p:spPr>
          <a:xfrm>
            <a:off x="1775931" y="163206"/>
            <a:ext cx="8686800" cy="504810"/>
          </a:xfrm>
        </p:spPr>
        <p:txBody>
          <a:bodyPr/>
          <a:lstStyle/>
          <a:p>
            <a:r>
              <a:rPr lang="en-US" altLang="en-US" sz="2600" dirty="0">
                <a:latin typeface="+mn-lt"/>
              </a:rPr>
              <a:t>Example: Finding an Equation Given the Slope and a Point</a:t>
            </a:r>
          </a:p>
        </p:txBody>
      </p:sp>
      <p:sp>
        <p:nvSpPr>
          <p:cNvPr id="2" name="Oval 1"/>
          <p:cNvSpPr/>
          <p:nvPr/>
        </p:nvSpPr>
        <p:spPr>
          <a:xfrm>
            <a:off x="9178273" y="2517777"/>
            <a:ext cx="1408922" cy="850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41628" y="5581328"/>
            <a:ext cx="1408922" cy="850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00468" y="3956439"/>
                <a:ext cx="3993503" cy="240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Once you know your </a:t>
                </a:r>
                <a:r>
                  <a:rPr lang="en-US" sz="2400" i="1" dirty="0"/>
                  <a:t>m</a:t>
                </a:r>
                <a:r>
                  <a:rPr lang="en-US" sz="2400" dirty="0"/>
                  <a:t> and your </a:t>
                </a:r>
                <a:r>
                  <a:rPr lang="en-US" sz="2400" i="1" dirty="0"/>
                  <a:t>b</a:t>
                </a:r>
                <a:r>
                  <a:rPr lang="en-US" sz="2400" dirty="0"/>
                  <a:t>, you make the equation, based on </a:t>
                </a:r>
                <a:r>
                  <a:rPr lang="en-US" sz="2400" i="1" dirty="0"/>
                  <a:t>y</a:t>
                </a:r>
                <a:r>
                  <a:rPr lang="en-US" sz="2400" dirty="0"/>
                  <a:t> = </a:t>
                </a:r>
                <a:r>
                  <a:rPr lang="en-US" sz="2400" i="1" dirty="0"/>
                  <a:t>m x + b</a:t>
                </a:r>
              </a:p>
              <a:p>
                <a:endParaRPr lang="en-US" sz="2400" i="1" dirty="0"/>
              </a:p>
              <a:p>
                <a:pPr algn="ctr"/>
                <a:r>
                  <a:rPr lang="en-US" sz="36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6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+ 3</a:t>
                </a:r>
                <a:endParaRPr lang="en-US" sz="3600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8" y="3956439"/>
                <a:ext cx="3993503" cy="2402132"/>
              </a:xfrm>
              <a:prstGeom prst="rect">
                <a:avLst/>
              </a:prstGeom>
              <a:blipFill>
                <a:blip r:embed="rId5"/>
                <a:stretch>
                  <a:fillRect l="-2443" t="-2030" r="-3511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17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174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987420" y="840868"/>
            <a:ext cx="8343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Find the slope-intercept form of an equation of the line passing through the points (2, 1) and (–1, 3).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79006" y="1828801"/>
            <a:ext cx="17370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79" name="Text Box 11"/>
              <p:cNvSpPr txBox="1">
                <a:spLocks noChangeArrowheads="1"/>
              </p:cNvSpPr>
              <p:nvPr/>
            </p:nvSpPr>
            <p:spPr bwMode="auto">
              <a:xfrm>
                <a:off x="1886308" y="2324510"/>
                <a:ext cx="8167025" cy="802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000" dirty="0">
                    <a:latin typeface="Times New Roman" panose="02020603050405020304" pitchFamily="18" charset="0"/>
                  </a:rPr>
                  <a:t>First, find the slope,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3−1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−1−2</m:t>
                        </m:r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en-US" sz="3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37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308" y="2324510"/>
                <a:ext cx="8167025" cy="802592"/>
              </a:xfrm>
              <a:prstGeom prst="rect">
                <a:avLst/>
              </a:prstGeom>
              <a:blipFill>
                <a:blip r:embed="rId5"/>
                <a:stretch>
                  <a:fillRect l="-1716" b="-30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598645" y="3065588"/>
            <a:ext cx="4152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Use either point (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</a:rPr>
              <a:t>) with slope-intercept form </a:t>
            </a:r>
            <a:r>
              <a:rPr lang="en-US" altLang="en-US" sz="2400" i="1" dirty="0">
                <a:latin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</a:rPr>
              <a:t>m x + b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20" name="Rectangle 13"/>
          <p:cNvSpPr>
            <a:spLocks noGrp="1" noChangeArrowheads="1"/>
          </p:cNvSpPr>
          <p:nvPr>
            <p:ph type="title"/>
          </p:nvPr>
        </p:nvSpPr>
        <p:spPr>
          <a:xfrm>
            <a:off x="1979613" y="66281"/>
            <a:ext cx="8229600" cy="527227"/>
          </a:xfrm>
        </p:spPr>
        <p:txBody>
          <a:bodyPr/>
          <a:lstStyle/>
          <a:p>
            <a:r>
              <a:rPr lang="en-US" altLang="en-US" sz="3000" dirty="0">
                <a:latin typeface="+mn-lt"/>
              </a:rPr>
              <a:t>Example: Finding an Equation Given Two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5750767" y="3251337"/>
                <a:ext cx="4654452" cy="3460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000" dirty="0">
                    <a:latin typeface="Times New Roman" panose="02020603050405020304" pitchFamily="18" charset="0"/>
                  </a:rPr>
                  <a:t>Using (2, 1) :  1 =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en-US" sz="3000" dirty="0">
                    <a:latin typeface="Times New Roman" panose="02020603050405020304" pitchFamily="18" charset="0"/>
                  </a:rPr>
                  <a:t> (2) + 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>b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dirty="0">
                    <a:latin typeface="Times New Roman" panose="02020603050405020304" pitchFamily="18" charset="0"/>
                  </a:rPr>
                  <a:t>                       1 =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3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3000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dirty="0">
                    <a:latin typeface="Times New Roman" panose="02020603050405020304" pitchFamily="18" charset="0"/>
                  </a:rPr>
                  <a:t>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en-US" sz="3000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3000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sz="3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0767" y="3251337"/>
                <a:ext cx="4654452" cy="3460756"/>
              </a:xfrm>
              <a:prstGeom prst="rect">
                <a:avLst/>
              </a:prstGeom>
              <a:blipFill>
                <a:blip r:embed="rId6"/>
                <a:stretch>
                  <a:fillRect l="-3010" r="-28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8077993" y="5170781"/>
            <a:ext cx="1408922" cy="850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59078" y="2294219"/>
            <a:ext cx="1408922" cy="850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98646" y="3969714"/>
                <a:ext cx="3993503" cy="240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Once you know your </a:t>
                </a:r>
                <a:r>
                  <a:rPr lang="en-US" sz="2400" i="1" dirty="0"/>
                  <a:t>m</a:t>
                </a:r>
                <a:r>
                  <a:rPr lang="en-US" sz="2400" dirty="0"/>
                  <a:t> and your </a:t>
                </a:r>
                <a:r>
                  <a:rPr lang="en-US" sz="2400" i="1" dirty="0"/>
                  <a:t>b</a:t>
                </a:r>
                <a:r>
                  <a:rPr lang="en-US" sz="2400" dirty="0"/>
                  <a:t>, you make the equation, based on </a:t>
                </a:r>
                <a:r>
                  <a:rPr lang="en-US" sz="2400" i="1" dirty="0"/>
                  <a:t>y</a:t>
                </a:r>
                <a:r>
                  <a:rPr lang="en-US" sz="2400" dirty="0"/>
                  <a:t> = </a:t>
                </a:r>
                <a:r>
                  <a:rPr lang="en-US" sz="2400" i="1" dirty="0"/>
                  <a:t>m x + b</a:t>
                </a:r>
              </a:p>
              <a:p>
                <a:endParaRPr lang="en-US" sz="2400" i="1" dirty="0"/>
              </a:p>
              <a:p>
                <a:pPr algn="ctr"/>
                <a:r>
                  <a:rPr lang="en-US" sz="36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3600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46" y="3969714"/>
                <a:ext cx="3993503" cy="2402132"/>
              </a:xfrm>
              <a:prstGeom prst="rect">
                <a:avLst/>
              </a:prstGeom>
              <a:blipFill>
                <a:blip r:embed="rId7"/>
                <a:stretch>
                  <a:fillRect l="-2290" t="-2030" r="-3664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9" grpId="0"/>
      <p:bldP spid="5838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286625" y="2438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60420" name="Group 4"/>
          <p:cNvGraphicFramePr>
            <a:graphicFrameLocks noGrp="1"/>
          </p:cNvGraphicFramePr>
          <p:nvPr/>
        </p:nvGraphicFramePr>
        <p:xfrm>
          <a:off x="5534025" y="2895600"/>
          <a:ext cx="3352800" cy="31702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503" name="Line 87"/>
          <p:cNvSpPr>
            <a:spLocks noChangeShapeType="1"/>
          </p:cNvSpPr>
          <p:nvPr/>
        </p:nvSpPr>
        <p:spPr bwMode="auto">
          <a:xfrm>
            <a:off x="7210425" y="26670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04" name="Line 88"/>
          <p:cNvSpPr>
            <a:spLocks noChangeShapeType="1"/>
          </p:cNvSpPr>
          <p:nvPr/>
        </p:nvSpPr>
        <p:spPr bwMode="auto">
          <a:xfrm flipH="1">
            <a:off x="4924425" y="4495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05" name="Text Box 89"/>
          <p:cNvSpPr txBox="1">
            <a:spLocks noChangeArrowheads="1"/>
          </p:cNvSpPr>
          <p:nvPr/>
        </p:nvSpPr>
        <p:spPr bwMode="auto">
          <a:xfrm>
            <a:off x="9267825" y="4267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545" name="Text Box 90"/>
          <p:cNvSpPr txBox="1">
            <a:spLocks noChangeArrowheads="1"/>
          </p:cNvSpPr>
          <p:nvPr/>
        </p:nvSpPr>
        <p:spPr bwMode="auto">
          <a:xfrm>
            <a:off x="1979613" y="1598614"/>
            <a:ext cx="7543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Graph the line with equation</a:t>
            </a:r>
          </a:p>
        </p:txBody>
      </p:sp>
      <p:sp>
        <p:nvSpPr>
          <p:cNvPr id="60508" name="Oval 92"/>
          <p:cNvSpPr>
            <a:spLocks noChangeArrowheads="1"/>
          </p:cNvSpPr>
          <p:nvPr/>
        </p:nvSpPr>
        <p:spPr bwMode="auto">
          <a:xfrm>
            <a:off x="7134225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509" name="Oval 93"/>
          <p:cNvSpPr>
            <a:spLocks noChangeArrowheads="1"/>
          </p:cNvSpPr>
          <p:nvPr/>
        </p:nvSpPr>
        <p:spPr bwMode="auto">
          <a:xfrm>
            <a:off x="7972425" y="4038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510" name="Line 94"/>
          <p:cNvSpPr>
            <a:spLocks noChangeShapeType="1"/>
          </p:cNvSpPr>
          <p:nvPr/>
        </p:nvSpPr>
        <p:spPr bwMode="auto">
          <a:xfrm flipV="1">
            <a:off x="6677025" y="2895600"/>
            <a:ext cx="2209800" cy="3124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549" name="Object 95"/>
          <p:cNvGraphicFramePr>
            <a:graphicFrameLocks noChangeAspect="1"/>
          </p:cNvGraphicFramePr>
          <p:nvPr/>
        </p:nvGraphicFramePr>
        <p:xfrm>
          <a:off x="6619875" y="1400175"/>
          <a:ext cx="1828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393529" progId="Equation.DSMT4">
                  <p:embed/>
                </p:oleObj>
              </mc:Choice>
              <mc:Fallback>
                <p:oleObj name="Equation" r:id="rId2" imgW="723586" imgH="393529" progId="Equation.DSMT4">
                  <p:embed/>
                  <p:pic>
                    <p:nvPicPr>
                      <p:cNvPr id="1954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1400175"/>
                        <a:ext cx="18288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1738605" y="3200401"/>
            <a:ext cx="318105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>
              <a:spcBef>
                <a:spcPct val="2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Plot the </a:t>
            </a:r>
            <a:r>
              <a:rPr lang="en-US" altLang="en-US" sz="3000" i="1" dirty="0"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latin typeface="Times New Roman" panose="02020603050405020304" pitchFamily="18" charset="0"/>
              </a:rPr>
              <a:t>-intercept (0, –2) and use the slope: </a:t>
            </a:r>
            <a:r>
              <a:rPr lang="en-US" altLang="en-US" sz="3000" i="1" dirty="0">
                <a:latin typeface="Times New Roman" panose="02020603050405020304" pitchFamily="18" charset="0"/>
              </a:rPr>
              <a:t>rise</a:t>
            </a:r>
            <a:r>
              <a:rPr lang="en-US" altLang="en-US" sz="3000" dirty="0">
                <a:latin typeface="Times New Roman" panose="02020603050405020304" pitchFamily="18" charset="0"/>
              </a:rPr>
              <a:t> 3, </a:t>
            </a:r>
            <a:r>
              <a:rPr lang="en-US" altLang="en-US" sz="3000" i="1" dirty="0">
                <a:latin typeface="Times New Roman" panose="02020603050405020304" pitchFamily="18" charset="0"/>
              </a:rPr>
              <a:t>run</a:t>
            </a:r>
            <a:r>
              <a:rPr lang="en-US" altLang="en-US" sz="3000" dirty="0">
                <a:latin typeface="Times New Roman" panose="02020603050405020304" pitchFamily="18" charset="0"/>
              </a:rPr>
              <a:t> 2.</a:t>
            </a:r>
          </a:p>
        </p:txBody>
      </p:sp>
      <p:sp>
        <p:nvSpPr>
          <p:cNvPr id="60513" name="Line 97"/>
          <p:cNvSpPr>
            <a:spLocks noChangeShapeType="1"/>
          </p:cNvSpPr>
          <p:nvPr/>
        </p:nvSpPr>
        <p:spPr bwMode="auto">
          <a:xfrm flipV="1">
            <a:off x="7210425" y="4114800"/>
            <a:ext cx="0" cy="990600"/>
          </a:xfrm>
          <a:prstGeom prst="line">
            <a:avLst/>
          </a:prstGeom>
          <a:noFill/>
          <a:ln w="25400">
            <a:solidFill>
              <a:srgbClr val="BC2C3A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4" name="Line 98"/>
          <p:cNvSpPr>
            <a:spLocks noChangeShapeType="1"/>
          </p:cNvSpPr>
          <p:nvPr/>
        </p:nvSpPr>
        <p:spPr bwMode="auto">
          <a:xfrm>
            <a:off x="7210425" y="4114800"/>
            <a:ext cx="838200" cy="0"/>
          </a:xfrm>
          <a:prstGeom prst="line">
            <a:avLst/>
          </a:prstGeom>
          <a:noFill/>
          <a:ln w="25400">
            <a:solidFill>
              <a:srgbClr val="BC2C3A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5" name="Rectangle 99"/>
          <p:cNvSpPr>
            <a:spLocks noChangeArrowheads="1"/>
          </p:cNvSpPr>
          <p:nvPr/>
        </p:nvSpPr>
        <p:spPr bwMode="auto">
          <a:xfrm>
            <a:off x="6143626" y="4419601"/>
            <a:ext cx="98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rise</a:t>
            </a:r>
            <a:r>
              <a:rPr lang="en-US" altLang="en-US" sz="2800"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60516" name="Rectangle 100"/>
          <p:cNvSpPr>
            <a:spLocks noChangeArrowheads="1"/>
          </p:cNvSpPr>
          <p:nvPr/>
        </p:nvSpPr>
        <p:spPr bwMode="auto">
          <a:xfrm>
            <a:off x="7210426" y="3581401"/>
            <a:ext cx="94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60517" name="Rectangle 101"/>
          <p:cNvSpPr>
            <a:spLocks noChangeArrowheads="1"/>
          </p:cNvSpPr>
          <p:nvPr/>
        </p:nvSpPr>
        <p:spPr bwMode="auto">
          <a:xfrm>
            <a:off x="7286626" y="4953001"/>
            <a:ext cx="113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(0, –2)</a:t>
            </a:r>
          </a:p>
        </p:txBody>
      </p:sp>
      <p:sp>
        <p:nvSpPr>
          <p:cNvPr id="19556" name="Rectangle 102"/>
          <p:cNvSpPr>
            <a:spLocks noGrp="1" noChangeArrowheads="1"/>
          </p:cNvSpPr>
          <p:nvPr>
            <p:ph type="title"/>
          </p:nvPr>
        </p:nvSpPr>
        <p:spPr>
          <a:xfrm>
            <a:off x="1663960" y="165101"/>
            <a:ext cx="8845421" cy="487363"/>
          </a:xfrm>
        </p:spPr>
        <p:txBody>
          <a:bodyPr/>
          <a:lstStyle/>
          <a:p>
            <a:r>
              <a:rPr lang="en-US" altLang="en-US" sz="2700" dirty="0">
                <a:latin typeface="+mn-lt"/>
              </a:rPr>
              <a:t>Example: Graphing a Line Using Slope and the </a:t>
            </a:r>
            <a:r>
              <a:rPr lang="en-US" altLang="en-US" sz="2700" i="1" dirty="0">
                <a:latin typeface="+mn-lt"/>
              </a:rPr>
              <a:t>y</a:t>
            </a:r>
            <a:r>
              <a:rPr lang="en-US" altLang="en-US" sz="2700" dirty="0">
                <a:latin typeface="+mn-lt"/>
              </a:rPr>
              <a:t>-Intercept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503" grpId="0" animBg="1"/>
      <p:bldP spid="60504" grpId="0" animBg="1"/>
      <p:bldP spid="60505" grpId="0"/>
      <p:bldP spid="60508" grpId="0" animBg="1"/>
      <p:bldP spid="60509" grpId="0" animBg="1"/>
      <p:bldP spid="60510" grpId="0" animBg="1"/>
      <p:bldP spid="60512" grpId="0"/>
      <p:bldP spid="60513" grpId="0" animBg="1"/>
      <p:bldP spid="60514" grpId="0" animBg="1"/>
      <p:bldP spid="60515" grpId="0"/>
      <p:bldP spid="60516" grpId="0"/>
      <p:bldP spid="605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23800" y="111967"/>
            <a:ext cx="7725747" cy="533659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Summary of Forms of Linear Equations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62539" y="1840832"/>
            <a:ext cx="8416212" cy="3323987"/>
            <a:chOff x="438539" y="1840831"/>
            <a:chExt cx="8416212" cy="3323987"/>
          </a:xfrm>
        </p:grpSpPr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>
              <a:off x="625151" y="1840831"/>
              <a:ext cx="8229600" cy="3323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000" i="1" dirty="0">
                  <a:latin typeface="Times New Roman" panose="02020603050405020304" pitchFamily="18" charset="0"/>
                </a:rPr>
                <a:t>Ax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+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By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C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			</a:t>
              </a:r>
              <a:r>
                <a:rPr lang="en-US" altLang="en-US" sz="3000" b="1" dirty="0">
                  <a:latin typeface="Times New Roman" panose="02020603050405020304" pitchFamily="18" charset="0"/>
                </a:rPr>
                <a:t>Standard form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3000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x = a</a:t>
              </a:r>
              <a:r>
                <a: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					</a:t>
              </a:r>
              <a:r>
                <a:rPr lang="en-US" altLang="en-US" sz="3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Vertical line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3000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					</a:t>
              </a:r>
              <a:r>
                <a:rPr lang="en-US" altLang="en-US" sz="3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Horizontal line</a:t>
              </a:r>
              <a:endParaRPr lang="en-US" altLang="en-US" sz="30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3000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mx</a:t>
              </a:r>
              <a:r>
                <a: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en-US" sz="3000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30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				</a:t>
              </a:r>
              <a:r>
                <a:rPr lang="en-US" altLang="en-US" sz="3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Slope-intercept form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3000" i="1" dirty="0">
                  <a:latin typeface="Times New Roman" panose="02020603050405020304" pitchFamily="18" charset="0"/>
                </a:rPr>
                <a:t>y – y</a:t>
              </a:r>
              <a:r>
                <a:rPr lang="en-US" altLang="en-US" sz="30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m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x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–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x</a:t>
              </a:r>
              <a:r>
                <a:rPr lang="en-US" altLang="en-US" sz="30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)			</a:t>
              </a:r>
              <a:r>
                <a:rPr lang="en-US" altLang="en-US" sz="3000" b="1" dirty="0">
                  <a:latin typeface="Times New Roman" panose="02020603050405020304" pitchFamily="18" charset="0"/>
                </a:rPr>
                <a:t>Point-Slope form</a:t>
              </a:r>
              <a:endParaRPr lang="en-US" altLang="en-US" sz="3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38539" y="2547257"/>
              <a:ext cx="8416212" cy="193143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533900" y="18288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8288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23876" y="1598614"/>
            <a:ext cx="11296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-intercept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point (if any) where the line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crosses the </a:t>
            </a:r>
            <a:r>
              <a:rPr lang="en-US" altLang="en-US" sz="3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-axis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the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-intercept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point (if any) where the line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crosses the </a:t>
            </a:r>
            <a:r>
              <a:rPr lang="en-US" altLang="en-US" sz="3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y-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23851" y="3048001"/>
            <a:ext cx="11696700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find the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-intercept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graph of a linear equation,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set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= 0 and solve for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find the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-intercept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set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= 0 and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solve for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Intercepts</a:t>
            </a:r>
          </a:p>
        </p:txBody>
      </p:sp>
    </p:spTree>
    <p:extLst>
      <p:ext uri="{BB962C8B-B14F-4D97-AF65-F5344CB8AC3E}">
        <p14:creationId xmlns:p14="http://schemas.microsoft.com/office/powerpoint/2010/main" val="39257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819775" y="2190751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60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39964"/>
              </p:ext>
            </p:extLst>
          </p:nvPr>
        </p:nvGraphicFramePr>
        <p:xfrm>
          <a:off x="4067175" y="2647950"/>
          <a:ext cx="3352800" cy="31702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503" name="Line 87"/>
          <p:cNvSpPr>
            <a:spLocks noChangeShapeType="1"/>
          </p:cNvSpPr>
          <p:nvPr/>
        </p:nvSpPr>
        <p:spPr bwMode="auto">
          <a:xfrm>
            <a:off x="5743575" y="241935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504" name="Line 88"/>
          <p:cNvSpPr>
            <a:spLocks noChangeShapeType="1"/>
          </p:cNvSpPr>
          <p:nvPr/>
        </p:nvSpPr>
        <p:spPr bwMode="auto">
          <a:xfrm flipH="1">
            <a:off x="3457575" y="424815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505" name="Text Box 89"/>
          <p:cNvSpPr txBox="1">
            <a:spLocks noChangeArrowheads="1"/>
          </p:cNvSpPr>
          <p:nvPr/>
        </p:nvSpPr>
        <p:spPr bwMode="auto">
          <a:xfrm>
            <a:off x="5438775" y="4171951"/>
            <a:ext cx="457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0506" name="Text Box 90"/>
          <p:cNvSpPr txBox="1">
            <a:spLocks noChangeArrowheads="1"/>
          </p:cNvSpPr>
          <p:nvPr/>
        </p:nvSpPr>
        <p:spPr bwMode="auto">
          <a:xfrm>
            <a:off x="7800975" y="4019551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522" name="Text Box 91"/>
          <p:cNvSpPr txBox="1">
            <a:spLocks noChangeArrowheads="1"/>
          </p:cNvSpPr>
          <p:nvPr/>
        </p:nvSpPr>
        <p:spPr bwMode="auto">
          <a:xfrm>
            <a:off x="736600" y="1501042"/>
            <a:ext cx="101060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- and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-intercepts of 4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en-US" sz="3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= 2 and graph the equation.  </a:t>
            </a:r>
          </a:p>
        </p:txBody>
      </p:sp>
      <p:sp>
        <p:nvSpPr>
          <p:cNvPr id="60508" name="Text Box 92"/>
          <p:cNvSpPr txBox="1">
            <a:spLocks noChangeArrowheads="1"/>
          </p:cNvSpPr>
          <p:nvPr/>
        </p:nvSpPr>
        <p:spPr bwMode="auto">
          <a:xfrm>
            <a:off x="76200" y="2012846"/>
            <a:ext cx="3810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u="sng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endParaRPr lang="en-US" altLang="en-US" sz="2800" dirty="0">
              <a:solidFill>
                <a:srgbClr val="BC2C3A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Although you can inspect the graph to determine the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- and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-intercepts, if you have the actual equation, it is BEST to substitute zero into the equation.</a:t>
            </a:r>
          </a:p>
        </p:txBody>
      </p:sp>
      <p:sp>
        <p:nvSpPr>
          <p:cNvPr id="60509" name="Rectangle 93"/>
          <p:cNvSpPr>
            <a:spLocks noChangeArrowheads="1"/>
          </p:cNvSpPr>
          <p:nvPr/>
        </p:nvSpPr>
        <p:spPr bwMode="auto">
          <a:xfrm>
            <a:off x="4333875" y="4735512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(0, –2) </a:t>
            </a:r>
          </a:p>
        </p:txBody>
      </p:sp>
      <p:sp>
        <p:nvSpPr>
          <p:cNvPr id="60510" name="Oval 94"/>
          <p:cNvSpPr>
            <a:spLocks noChangeArrowheads="1"/>
          </p:cNvSpPr>
          <p:nvPr/>
        </p:nvSpPr>
        <p:spPr bwMode="auto">
          <a:xfrm>
            <a:off x="5667375" y="493395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6051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88501"/>
              </p:ext>
            </p:extLst>
          </p:nvPr>
        </p:nvGraphicFramePr>
        <p:xfrm>
          <a:off x="6124576" y="3580586"/>
          <a:ext cx="1114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431613" progId="Equation.DSMT4">
                  <p:embed/>
                </p:oleObj>
              </mc:Choice>
              <mc:Fallback>
                <p:oleObj name="Equation" r:id="rId2" imgW="44430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6" y="3580586"/>
                        <a:ext cx="11144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2" name="Oval 96"/>
          <p:cNvSpPr>
            <a:spLocks noChangeArrowheads="1"/>
          </p:cNvSpPr>
          <p:nvPr/>
        </p:nvSpPr>
        <p:spPr bwMode="auto">
          <a:xfrm>
            <a:off x="5895975" y="417195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0513" name="Line 97"/>
          <p:cNvSpPr>
            <a:spLocks noChangeShapeType="1"/>
          </p:cNvSpPr>
          <p:nvPr/>
        </p:nvSpPr>
        <p:spPr bwMode="auto">
          <a:xfrm flipV="1">
            <a:off x="5438775" y="2343150"/>
            <a:ext cx="1143000" cy="3657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529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Graphing an Equation Using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91"/>
              <p:cNvSpPr txBox="1">
                <a:spLocks noChangeArrowheads="1"/>
              </p:cNvSpPr>
              <p:nvPr/>
            </p:nvSpPr>
            <p:spPr bwMode="auto">
              <a:xfrm>
                <a:off x="8067675" y="2228933"/>
                <a:ext cx="4095749" cy="37350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–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i="1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400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-intercept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</a:t>
                </a:r>
                <a:r>
                  <a:rPr lang="en-US" altLang="en-US" sz="2400" i="1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-intercept</a:t>
                </a:r>
                <a:endParaRPr lang="en-US" altLang="en-US" sz="2400" i="1" u="sng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4(0) –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2            4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– (0) = 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–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= 2                       4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–2                       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(0, –2)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7675" y="2228933"/>
                <a:ext cx="4095749" cy="3735061"/>
              </a:xfrm>
              <a:prstGeom prst="rect">
                <a:avLst/>
              </a:prstGeom>
              <a:blipFill rotWithShape="0">
                <a:blip r:embed="rId5"/>
                <a:stretch>
                  <a:fillRect l="-2232" t="-1307" r="-1935" b="-4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503" grpId="0" animBg="1"/>
      <p:bldP spid="60504" grpId="0" animBg="1"/>
      <p:bldP spid="60505" grpId="0"/>
      <p:bldP spid="60506" grpId="0"/>
      <p:bldP spid="60508" grpId="0"/>
      <p:bldP spid="60509" grpId="0"/>
      <p:bldP spid="60510" grpId="0" animBg="1"/>
      <p:bldP spid="60512" grpId="0" animBg="1"/>
      <p:bldP spid="605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" y="82418"/>
            <a:ext cx="4738689" cy="6127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317" y="2043113"/>
            <a:ext cx="4150683" cy="4167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2910"/>
          <a:stretch/>
        </p:blipFill>
        <p:spPr>
          <a:xfrm>
            <a:off x="3569337" y="1581149"/>
            <a:ext cx="4471980" cy="1752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89" y="3456118"/>
            <a:ext cx="2828925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5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3825" y="294836"/>
            <a:ext cx="12068175" cy="6134539"/>
            <a:chOff x="123825" y="294836"/>
            <a:chExt cx="12068175" cy="61345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" y="294836"/>
              <a:ext cx="5452590" cy="21418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" y="2517254"/>
              <a:ext cx="5476876" cy="13975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5216" y="1095375"/>
              <a:ext cx="6596784" cy="533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5" y="3998523"/>
              <a:ext cx="5547840" cy="1433581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11239500" y="1099078"/>
            <a:ext cx="50482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Line Using Points other than Intercepts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you have an equation of a line, you can generate points for that line.</a:t>
            </a:r>
          </a:p>
          <a:p>
            <a:r>
              <a:rPr lang="en-US" sz="2800" dirty="0"/>
              <a:t>As long as you know one of the coordinates, then you can find the other.</a:t>
            </a:r>
          </a:p>
          <a:p>
            <a:r>
              <a:rPr lang="en-US" sz="2800" dirty="0"/>
              <a:t>This can be done using a table.</a:t>
            </a:r>
          </a:p>
          <a:p>
            <a:r>
              <a:rPr lang="en-US" sz="2800" dirty="0"/>
              <a:t>You can pick your own </a:t>
            </a:r>
            <a:r>
              <a:rPr lang="en-US" sz="2800" i="1" dirty="0"/>
              <a:t>x</a:t>
            </a:r>
            <a:r>
              <a:rPr lang="en-US" sz="2800" dirty="0"/>
              <a:t>-coordinate and then find the </a:t>
            </a:r>
            <a:r>
              <a:rPr lang="en-US" sz="2800" i="1" dirty="0"/>
              <a:t>y</a:t>
            </a:r>
            <a:r>
              <a:rPr lang="en-US" sz="2800" dirty="0"/>
              <a:t>-coordinate that goes with it.</a:t>
            </a:r>
          </a:p>
          <a:p>
            <a:r>
              <a:rPr lang="en-US" sz="2800" dirty="0"/>
              <a:t>Or…you can go in reverse – you can pick the </a:t>
            </a:r>
            <a:r>
              <a:rPr lang="en-US" sz="2800" i="1" dirty="0"/>
              <a:t>y</a:t>
            </a:r>
            <a:r>
              <a:rPr lang="en-US" sz="2800" dirty="0"/>
              <a:t>-coordinate and find the </a:t>
            </a:r>
            <a:r>
              <a:rPr lang="en-US" sz="2800" i="1" dirty="0"/>
              <a:t>x</a:t>
            </a:r>
            <a:r>
              <a:rPr lang="en-US" sz="2800" dirty="0"/>
              <a:t>-coordinate that goes with it.</a:t>
            </a:r>
          </a:p>
          <a:p>
            <a:r>
              <a:rPr lang="en-US" sz="2800" dirty="0"/>
              <a:t>The next example from MyMathLab demonstrates this idea..</a:t>
            </a:r>
          </a:p>
        </p:txBody>
      </p:sp>
    </p:spTree>
    <p:extLst>
      <p:ext uri="{BB962C8B-B14F-4D97-AF65-F5344CB8AC3E}">
        <p14:creationId xmlns:p14="http://schemas.microsoft.com/office/powerpoint/2010/main" val="37287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6638925" y="-15986"/>
            <a:ext cx="5553075" cy="621645"/>
          </a:xfrm>
        </p:spPr>
        <p:txBody>
          <a:bodyPr/>
          <a:lstStyle/>
          <a:p>
            <a:r>
              <a:rPr lang="en-US" altLang="en-US" dirty="0"/>
              <a:t>Example from MyMathLab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5659"/>
            <a:ext cx="8241095" cy="3414713"/>
            <a:chOff x="0" y="1395412"/>
            <a:chExt cx="8241095" cy="34147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95412"/>
              <a:ext cx="8241095" cy="341471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457450" y="2476500"/>
              <a:ext cx="466725" cy="371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19150" y="2924175"/>
              <a:ext cx="285750" cy="371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800" y="3362325"/>
              <a:ext cx="333375" cy="352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850" y="3829050"/>
              <a:ext cx="504825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30" y="1064482"/>
            <a:ext cx="5378670" cy="53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991600" y="2438401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3012"/>
              </p:ext>
            </p:extLst>
          </p:nvPr>
        </p:nvGraphicFramePr>
        <p:xfrm>
          <a:off x="7239000" y="2895600"/>
          <a:ext cx="3352800" cy="31702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527" name="Line 87"/>
          <p:cNvSpPr>
            <a:spLocks noChangeShapeType="1"/>
          </p:cNvSpPr>
          <p:nvPr/>
        </p:nvSpPr>
        <p:spPr bwMode="auto">
          <a:xfrm>
            <a:off x="8915400" y="26670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528" name="Line 88"/>
          <p:cNvSpPr>
            <a:spLocks noChangeShapeType="1"/>
          </p:cNvSpPr>
          <p:nvPr/>
        </p:nvSpPr>
        <p:spPr bwMode="auto">
          <a:xfrm flipH="1">
            <a:off x="6629400" y="4495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529" name="Text Box 89"/>
          <p:cNvSpPr txBox="1">
            <a:spLocks noChangeArrowheads="1"/>
          </p:cNvSpPr>
          <p:nvPr/>
        </p:nvSpPr>
        <p:spPr bwMode="auto">
          <a:xfrm>
            <a:off x="8610600" y="44196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530" name="Text Box 90"/>
          <p:cNvSpPr txBox="1">
            <a:spLocks noChangeArrowheads="1"/>
          </p:cNvSpPr>
          <p:nvPr/>
        </p:nvSpPr>
        <p:spPr bwMode="auto">
          <a:xfrm>
            <a:off x="10972800" y="4267201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546" name="Text Box 91"/>
          <p:cNvSpPr txBox="1">
            <a:spLocks noChangeArrowheads="1"/>
          </p:cNvSpPr>
          <p:nvPr/>
        </p:nvSpPr>
        <p:spPr bwMode="auto">
          <a:xfrm>
            <a:off x="1979613" y="1598614"/>
            <a:ext cx="2286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y =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</a:p>
        </p:txBody>
      </p:sp>
      <p:sp>
        <p:nvSpPr>
          <p:cNvPr id="61532" name="Text Box 92"/>
          <p:cNvSpPr txBox="1">
            <a:spLocks noChangeArrowheads="1"/>
          </p:cNvSpPr>
          <p:nvPr/>
        </p:nvSpPr>
        <p:spPr bwMode="auto">
          <a:xfrm>
            <a:off x="609600" y="2209800"/>
            <a:ext cx="518001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 u="sng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0070C0"/>
                </a:solidFill>
                <a:latin typeface="Times New Roman" panose="02020603050405020304" pitchFamily="18" charset="0"/>
              </a:rPr>
              <a:t>You simply graph a line through (perpendicular to) the </a:t>
            </a:r>
            <a:r>
              <a:rPr lang="en-US" altLang="en-US" sz="34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3400" dirty="0">
                <a:solidFill>
                  <a:srgbClr val="0070C0"/>
                </a:solidFill>
                <a:latin typeface="Times New Roman" panose="02020603050405020304" pitchFamily="18" charset="0"/>
              </a:rPr>
              <a:t>-axis at the point 3. That’s it.</a:t>
            </a:r>
          </a:p>
        </p:txBody>
      </p:sp>
      <p:sp>
        <p:nvSpPr>
          <p:cNvPr id="61533" name="Line 93"/>
          <p:cNvSpPr>
            <a:spLocks noChangeShapeType="1"/>
          </p:cNvSpPr>
          <p:nvPr/>
        </p:nvSpPr>
        <p:spPr bwMode="auto">
          <a:xfrm>
            <a:off x="7162800" y="32766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534" name="Text Box 94"/>
          <p:cNvSpPr txBox="1">
            <a:spLocks noChangeArrowheads="1"/>
          </p:cNvSpPr>
          <p:nvPr/>
        </p:nvSpPr>
        <p:spPr bwMode="auto">
          <a:xfrm>
            <a:off x="10744200" y="2971801"/>
            <a:ext cx="1143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y =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50" name="Rectangle 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Graphing with a Single Intercept</a:t>
            </a:r>
          </a:p>
        </p:txBody>
      </p:sp>
    </p:spTree>
    <p:extLst>
      <p:ext uri="{BB962C8B-B14F-4D97-AF65-F5344CB8AC3E}">
        <p14:creationId xmlns:p14="http://schemas.microsoft.com/office/powerpoint/2010/main" val="35890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527" grpId="0" animBg="1"/>
      <p:bldP spid="61528" grpId="0" animBg="1"/>
      <p:bldP spid="61529" grpId="0"/>
      <p:bldP spid="61530" grpId="0"/>
      <p:bldP spid="61532" grpId="0"/>
      <p:bldP spid="61533" grpId="0" animBg="1"/>
      <p:bldP spid="61534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1427</Words>
  <Application>Microsoft Office PowerPoint</Application>
  <PresentationFormat>Widescreen</PresentationFormat>
  <Paragraphs>152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Custom Design</vt:lpstr>
      <vt:lpstr>Default Design</vt:lpstr>
      <vt:lpstr>Equation</vt:lpstr>
      <vt:lpstr>Objectives</vt:lpstr>
      <vt:lpstr>Linear Equation in Two Variables</vt:lpstr>
      <vt:lpstr>Intercepts</vt:lpstr>
      <vt:lpstr>Example: Graphing an Equation Using Intercepts</vt:lpstr>
      <vt:lpstr>Example from MyMathLab</vt:lpstr>
      <vt:lpstr>Example from MyMathLab</vt:lpstr>
      <vt:lpstr>Graphing a Line Using Points other than Intercepts</vt:lpstr>
      <vt:lpstr>Example from MyMathLab</vt:lpstr>
      <vt:lpstr>Example: Graphing with a Single Intercept</vt:lpstr>
      <vt:lpstr>Example from MyMathLab</vt:lpstr>
      <vt:lpstr>Example from MyMathLab</vt:lpstr>
      <vt:lpstr>Example: Graphing with a Single Intercept</vt:lpstr>
      <vt:lpstr>Example from MyMathLab</vt:lpstr>
      <vt:lpstr>Example from MyMathLab</vt:lpstr>
      <vt:lpstr>Slope</vt:lpstr>
      <vt:lpstr>Example: Using the Slope Formula</vt:lpstr>
      <vt:lpstr>Example: Graph a Line Using Slope and a Point</vt:lpstr>
      <vt:lpstr>Positive and Negative Slopes</vt:lpstr>
      <vt:lpstr>Average Rate of Change</vt:lpstr>
      <vt:lpstr>Example: Finding the Average Rate of Change</vt:lpstr>
      <vt:lpstr>Slope-Intercept Form</vt:lpstr>
      <vt:lpstr>An Example from MyMathLab</vt:lpstr>
      <vt:lpstr>An Example from MyMathLab</vt:lpstr>
      <vt:lpstr>Example: Finding an Equation Given the Slope and a Point</vt:lpstr>
      <vt:lpstr>Example: Finding an Equation Given Two Points</vt:lpstr>
      <vt:lpstr>Example: Graphing a Line Using Slope and the y-Intercept</vt:lpstr>
      <vt:lpstr>Summary of Forms of Linear Equations</vt:lpstr>
    </vt:vector>
  </TitlesOfParts>
  <Company>Middle Tennessee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D. Elliott</dc:creator>
  <cp:lastModifiedBy>Pamela D. Elliott</cp:lastModifiedBy>
  <cp:revision>12</cp:revision>
  <dcterms:created xsi:type="dcterms:W3CDTF">2015-10-05T18:59:25Z</dcterms:created>
  <dcterms:modified xsi:type="dcterms:W3CDTF">2022-07-28T15:24:32Z</dcterms:modified>
</cp:coreProperties>
</file>