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2"/>
  </p:notesMasterIdLst>
  <p:handoutMasterIdLst>
    <p:handoutMasterId r:id="rId13"/>
  </p:handoutMasterIdLst>
  <p:sldIdLst>
    <p:sldId id="384" r:id="rId2"/>
    <p:sldId id="293" r:id="rId3"/>
    <p:sldId id="353" r:id="rId4"/>
    <p:sldId id="359" r:id="rId5"/>
    <p:sldId id="373" r:id="rId6"/>
    <p:sldId id="374" r:id="rId7"/>
    <p:sldId id="375" r:id="rId8"/>
    <p:sldId id="360" r:id="rId9"/>
    <p:sldId id="361" r:id="rId10"/>
    <p:sldId id="38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D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162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13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14480-51B8-4C53-8827-E97DB604D0E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78E70-1CD6-4C2A-A39F-33BD32B6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7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BA97B3-E743-422A-9505-F3A54536DFB9}" type="datetimeFigureOut">
              <a:rPr lang="en-US" altLang="en-US"/>
              <a:pPr/>
              <a:t>7/28/2022</a:t>
            </a:fld>
            <a:endParaRPr lang="en-US" alt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0"/>
            <a:r>
              <a:rPr lang="en-US" altLang="en-US"/>
              <a:t>Second level</a:t>
            </a:r>
          </a:p>
          <a:p>
            <a:pPr lvl="0"/>
            <a:r>
              <a:rPr lang="en-US" altLang="en-US"/>
              <a:t>Third level</a:t>
            </a:r>
          </a:p>
          <a:p>
            <a:pPr lvl="0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5F86AF-3C50-4B8C-A4F9-4E63281980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55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66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56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64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19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33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79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049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8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77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 descr="Blue tissue paper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A3BD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6EB8"/>
              </a:solidFill>
              <a:latin typeface="+mn-lt"/>
              <a:cs typeface="+mn-cs"/>
            </a:endParaRPr>
          </a:p>
        </p:txBody>
      </p:sp>
      <p:sp>
        <p:nvSpPr>
          <p:cNvPr id="8" name="Rectangle 4" descr="Blue tissue paper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A3BD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Bookman Old Style" pitchFamily="18" charset="0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38200"/>
            <a:ext cx="9144000" cy="304800"/>
          </a:xfrm>
          <a:prstGeom prst="rect">
            <a:avLst/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7C12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24600"/>
            <a:ext cx="9144000" cy="152400"/>
          </a:xfrm>
          <a:prstGeom prst="rect">
            <a:avLst/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752600" y="6488113"/>
            <a:ext cx="5672138" cy="366712"/>
          </a:xfrm>
          <a:prstGeom prst="rect">
            <a:avLst/>
          </a:prstGeom>
          <a:solidFill>
            <a:srgbClr val="A3BDFF"/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alibri" panose="020F0502020204030204" pitchFamily="34" charset="0"/>
              </a:rPr>
              <a:t>Lehmann, Elementary and Intermediate Algebra, 1ed</a:t>
            </a: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8120063" y="6491288"/>
            <a:ext cx="947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Slide </a:t>
            </a:r>
            <a:fld id="{521EDBAD-C417-4DCC-B509-0B5D46958CC9}" type="slidenum">
              <a:rPr lang="en-US" altLang="en-US">
                <a:latin typeface="Calibri" panose="020F0502020204030204" pitchFamily="34" charset="0"/>
              </a:rPr>
              <a:pPr/>
              <a:t>‹#›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0" y="5676900"/>
            <a:ext cx="2743200" cy="381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7315200" cy="40386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1200"/>
              </a:spcBef>
              <a:spcAft>
                <a:spcPts val="1200"/>
              </a:spcAft>
              <a:buNone/>
              <a:defRPr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400800" y="6477000"/>
            <a:ext cx="2743200" cy="3810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4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304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2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01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371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4294967295"/>
          </p:nvPr>
        </p:nvSpPr>
        <p:spPr>
          <a:xfrm>
            <a:off x="685800" y="2286000"/>
            <a:ext cx="7772400" cy="3276600"/>
          </a:xfrm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141413"/>
                </a:solidFill>
              </a:rPr>
              <a:t>The dependent variable of a function 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can be represented by the expression formed by writing the independent variable name within the parentheses of 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( 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141413"/>
                </a:solidFill>
              </a:rPr>
              <a:t>   dependent variable = 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(independent variable)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141413"/>
                </a:solidFill>
              </a:rPr>
              <a:t>We call this representation </a:t>
            </a:r>
            <a:r>
              <a:rPr lang="en-US" altLang="en-US" b="1" dirty="0">
                <a:solidFill>
                  <a:srgbClr val="141413"/>
                </a:solidFill>
              </a:rPr>
              <a:t>function notation.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1737360"/>
            <a:ext cx="35052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15240"/>
            <a:ext cx="8991600" cy="12192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8.4 Function Notation </a:t>
            </a:r>
          </a:p>
        </p:txBody>
      </p:sp>
    </p:spTree>
    <p:extLst>
      <p:ext uri="{BB962C8B-B14F-4D97-AF65-F5344CB8AC3E}">
        <p14:creationId xmlns:p14="http://schemas.microsoft.com/office/powerpoint/2010/main" val="2419585152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152400" y="0"/>
            <a:ext cx="9296400" cy="838200"/>
          </a:xfrm>
        </p:spPr>
        <p:txBody>
          <a:bodyPr/>
          <a:lstStyle/>
          <a:p>
            <a:r>
              <a:rPr lang="en-US" sz="4200" dirty="0"/>
              <a:t>Using a Table to Find Values of </a:t>
            </a:r>
            <a:r>
              <a:rPr lang="en-US" sz="4200" i="1" dirty="0"/>
              <a:t>x</a:t>
            </a:r>
            <a:r>
              <a:rPr lang="en-US" sz="4200" dirty="0"/>
              <a:t> or </a:t>
            </a:r>
            <a:r>
              <a:rPr lang="en-US" sz="4200" i="1" dirty="0"/>
              <a:t>f</a:t>
            </a:r>
            <a:r>
              <a:rPr lang="en-US" sz="4200" dirty="0"/>
              <a:t> (</a:t>
            </a:r>
            <a:r>
              <a:rPr lang="en-US" sz="4200" i="1" dirty="0"/>
              <a:t>x</a:t>
            </a:r>
            <a:r>
              <a:rPr lang="en-US" sz="420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" y="1333500"/>
            <a:ext cx="24384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6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15240" y="2057400"/>
            <a:ext cx="5623560" cy="3733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141413"/>
                </a:solidFill>
              </a:rPr>
              <a:t>A table of a function 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is shown.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rgbClr val="141413"/>
                </a:solidFill>
              </a:rPr>
              <a:t>1. </a:t>
            </a:r>
            <a:r>
              <a:rPr lang="en-US" altLang="en-US" dirty="0">
                <a:solidFill>
                  <a:srgbClr val="141413"/>
                </a:solidFill>
              </a:rPr>
              <a:t>Find 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(–6) .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141413"/>
                </a:solidFill>
              </a:rPr>
              <a:t>2. </a:t>
            </a:r>
            <a:r>
              <a:rPr lang="en-US" altLang="en-US" dirty="0">
                <a:solidFill>
                  <a:srgbClr val="141413"/>
                </a:solidFill>
              </a:rPr>
              <a:t>Find 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(–3)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rgbClr val="141413"/>
                </a:solidFill>
              </a:rPr>
              <a:t>3. </a:t>
            </a:r>
            <a:r>
              <a:rPr lang="en-US" altLang="en-US" dirty="0">
                <a:solidFill>
                  <a:srgbClr val="141413"/>
                </a:solidFill>
              </a:rPr>
              <a:t>Find </a:t>
            </a:r>
            <a:r>
              <a:rPr lang="en-US" altLang="en-US" i="1" dirty="0">
                <a:solidFill>
                  <a:srgbClr val="141413"/>
                </a:solidFill>
              </a:rPr>
              <a:t>x </a:t>
            </a:r>
            <a:r>
              <a:rPr lang="en-US" altLang="en-US" dirty="0">
                <a:solidFill>
                  <a:srgbClr val="141413"/>
                </a:solidFill>
              </a:rPr>
              <a:t>when 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(</a:t>
            </a:r>
            <a:r>
              <a:rPr lang="en-US" altLang="en-US" i="1" dirty="0">
                <a:solidFill>
                  <a:srgbClr val="141413"/>
                </a:solidFill>
              </a:rPr>
              <a:t>x</a:t>
            </a:r>
            <a:r>
              <a:rPr lang="en-US" altLang="en-US" dirty="0">
                <a:solidFill>
                  <a:srgbClr val="141413"/>
                </a:solidFill>
              </a:rPr>
              <a:t>) = −6 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000"/>
            <a:ext cx="2895600" cy="312911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209800" y="2362200"/>
            <a:ext cx="40386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34200" y="2362200"/>
            <a:ext cx="9144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01000" y="2057400"/>
            <a:ext cx="990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09800" y="3390900"/>
            <a:ext cx="4069080" cy="502920"/>
          </a:xfrm>
          <a:prstGeom prst="straightConnector1">
            <a:avLst/>
          </a:prstGeom>
          <a:ln w="25400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3893820"/>
            <a:ext cx="91440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848600" y="3604260"/>
            <a:ext cx="9906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916680" y="3002280"/>
            <a:ext cx="4427220" cy="968845"/>
          </a:xfrm>
          <a:prstGeom prst="straightConnector1">
            <a:avLst/>
          </a:prstGeom>
          <a:ln w="2540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094220" y="2875045"/>
            <a:ext cx="906780" cy="6820"/>
          </a:xfrm>
          <a:prstGeom prst="straightConnector1">
            <a:avLst/>
          </a:prstGeom>
          <a:ln w="2540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000750" y="2609850"/>
            <a:ext cx="990600" cy="5334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3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9144000" cy="838200"/>
          </a:xfrm>
        </p:spPr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4200" dirty="0">
                <a:cs typeface="Times New Roman" panose="02020603050405020304" pitchFamily="18" charset="0"/>
              </a:rPr>
              <a:t>Function Notation – Example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4294967295"/>
          </p:nvPr>
        </p:nvSpPr>
        <p:spPr>
          <a:xfrm>
            <a:off x="76200" y="1219200"/>
            <a:ext cx="9144000" cy="4419600"/>
          </a:xfrm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141413"/>
                </a:solidFill>
              </a:rPr>
              <a:t>To use “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” as the name of the linear function </a:t>
            </a:r>
            <a:r>
              <a:rPr lang="en-US" altLang="en-US" i="1" dirty="0">
                <a:solidFill>
                  <a:srgbClr val="141413"/>
                </a:solidFill>
              </a:rPr>
              <a:t>y </a:t>
            </a:r>
            <a:r>
              <a:rPr lang="en-US" altLang="en-US" dirty="0">
                <a:solidFill>
                  <a:srgbClr val="141413"/>
                </a:solidFill>
              </a:rPr>
              <a:t>= </a:t>
            </a:r>
            <a:r>
              <a:rPr lang="en-US" altLang="en-US" dirty="0" err="1">
                <a:solidFill>
                  <a:srgbClr val="141413"/>
                </a:solidFill>
              </a:rPr>
              <a:t>2</a:t>
            </a:r>
            <a:r>
              <a:rPr lang="en-US" altLang="en-US" i="1" dirty="0" err="1">
                <a:solidFill>
                  <a:srgbClr val="141413"/>
                </a:solidFill>
              </a:rPr>
              <a:t>x</a:t>
            </a:r>
            <a:r>
              <a:rPr lang="en-US" altLang="en-US" i="1" dirty="0">
                <a:solidFill>
                  <a:srgbClr val="141413"/>
                </a:solidFill>
              </a:rPr>
              <a:t> </a:t>
            </a:r>
            <a:r>
              <a:rPr lang="en-US" altLang="en-US" dirty="0">
                <a:solidFill>
                  <a:srgbClr val="141413"/>
                </a:solidFill>
              </a:rPr>
              <a:t>+ 1 , we use “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(</a:t>
            </a:r>
            <a:r>
              <a:rPr lang="en-US" altLang="en-US" i="1" dirty="0">
                <a:solidFill>
                  <a:srgbClr val="141413"/>
                </a:solidFill>
              </a:rPr>
              <a:t>x</a:t>
            </a:r>
            <a:r>
              <a:rPr lang="en-US" altLang="en-US" dirty="0">
                <a:solidFill>
                  <a:srgbClr val="141413"/>
                </a:solidFill>
              </a:rPr>
              <a:t>)” (read “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of </a:t>
            </a:r>
            <a:r>
              <a:rPr lang="en-US" altLang="en-US" i="1" dirty="0">
                <a:solidFill>
                  <a:srgbClr val="141413"/>
                </a:solidFill>
              </a:rPr>
              <a:t>x</a:t>
            </a:r>
            <a:r>
              <a:rPr lang="en-US" altLang="en-US" dirty="0">
                <a:solidFill>
                  <a:srgbClr val="141413"/>
                </a:solidFill>
              </a:rPr>
              <a:t>”) to represent </a:t>
            </a:r>
            <a:r>
              <a:rPr lang="en-US" altLang="en-US" i="1" dirty="0">
                <a:solidFill>
                  <a:srgbClr val="141413"/>
                </a:solidFill>
              </a:rPr>
              <a:t>y</a:t>
            </a:r>
            <a:r>
              <a:rPr lang="en-US" altLang="en-US" dirty="0">
                <a:solidFill>
                  <a:srgbClr val="141413"/>
                </a:solidFill>
              </a:rPr>
              <a:t>: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solidFill>
                <a:srgbClr val="14141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solidFill>
                <a:srgbClr val="14141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solidFill>
                <a:srgbClr val="14141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141413"/>
                </a:solidFill>
              </a:rPr>
              <a:t>We refer to “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(</a:t>
            </a:r>
            <a:r>
              <a:rPr lang="en-US" altLang="en-US" i="1" dirty="0">
                <a:solidFill>
                  <a:srgbClr val="141413"/>
                </a:solidFill>
              </a:rPr>
              <a:t>x</a:t>
            </a:r>
            <a:r>
              <a:rPr lang="en-US" altLang="en-US" dirty="0">
                <a:solidFill>
                  <a:srgbClr val="141413"/>
                </a:solidFill>
              </a:rPr>
              <a:t>)” as </a:t>
            </a:r>
            <a:r>
              <a:rPr lang="en-US" altLang="en-US" i="1" dirty="0">
                <a:solidFill>
                  <a:srgbClr val="141413"/>
                </a:solidFill>
              </a:rPr>
              <a:t>function notation</a:t>
            </a:r>
            <a:r>
              <a:rPr lang="en-US" altLang="en-US" dirty="0">
                <a:solidFill>
                  <a:srgbClr val="141413"/>
                </a:solidFill>
              </a:rPr>
              <a:t>. To use function notation to write the equation of this function, we substitute 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(</a:t>
            </a:r>
            <a:r>
              <a:rPr lang="en-US" altLang="en-US" i="1" dirty="0">
                <a:solidFill>
                  <a:srgbClr val="141413"/>
                </a:solidFill>
              </a:rPr>
              <a:t>x</a:t>
            </a:r>
            <a:r>
              <a:rPr lang="en-US" altLang="en-US" dirty="0">
                <a:solidFill>
                  <a:srgbClr val="141413"/>
                </a:solidFill>
              </a:rPr>
              <a:t>) for </a:t>
            </a:r>
            <a:r>
              <a:rPr lang="en-US" altLang="en-US" i="1" dirty="0">
                <a:solidFill>
                  <a:srgbClr val="141413"/>
                </a:solidFill>
              </a:rPr>
              <a:t>y </a:t>
            </a:r>
            <a:r>
              <a:rPr lang="en-US" altLang="en-US" dirty="0">
                <a:solidFill>
                  <a:srgbClr val="141413"/>
                </a:solidFill>
              </a:rPr>
              <a:t>in the equation</a:t>
            </a:r>
            <a:br>
              <a:rPr lang="en-US" altLang="en-US" dirty="0">
                <a:solidFill>
                  <a:srgbClr val="141413"/>
                </a:solidFill>
              </a:rPr>
            </a:br>
            <a:r>
              <a:rPr lang="en-US" altLang="en-US" i="1" dirty="0">
                <a:solidFill>
                  <a:srgbClr val="141413"/>
                </a:solidFill>
              </a:rPr>
              <a:t>y </a:t>
            </a:r>
            <a:r>
              <a:rPr lang="en-US" altLang="en-US" dirty="0">
                <a:solidFill>
                  <a:srgbClr val="141413"/>
                </a:solidFill>
              </a:rPr>
              <a:t>= </a:t>
            </a:r>
            <a:r>
              <a:rPr lang="en-US" altLang="en-US" dirty="0" err="1">
                <a:solidFill>
                  <a:srgbClr val="141413"/>
                </a:solidFill>
              </a:rPr>
              <a:t>2</a:t>
            </a:r>
            <a:r>
              <a:rPr lang="en-US" altLang="en-US" i="1" dirty="0" err="1">
                <a:solidFill>
                  <a:srgbClr val="141413"/>
                </a:solidFill>
              </a:rPr>
              <a:t>x</a:t>
            </a:r>
            <a:r>
              <a:rPr lang="en-US" altLang="en-US" i="1" dirty="0">
                <a:solidFill>
                  <a:srgbClr val="141413"/>
                </a:solidFill>
              </a:rPr>
              <a:t> </a:t>
            </a:r>
            <a:r>
              <a:rPr lang="en-US" altLang="en-US" dirty="0">
                <a:solidFill>
                  <a:srgbClr val="141413"/>
                </a:solidFill>
              </a:rPr>
              <a:t>+ 1:</a:t>
            </a:r>
            <a:br>
              <a:rPr lang="en-US" altLang="en-US" dirty="0">
                <a:solidFill>
                  <a:srgbClr val="141413"/>
                </a:solidFill>
              </a:rPr>
            </a:br>
            <a:r>
              <a:rPr lang="en-US" altLang="en-US" dirty="0">
                <a:solidFill>
                  <a:srgbClr val="141413"/>
                </a:solidFill>
              </a:rPr>
              <a:t>			 </a:t>
            </a:r>
            <a:r>
              <a:rPr lang="en-US" altLang="en-US" i="1" dirty="0">
                <a:solidFill>
                  <a:srgbClr val="0092D1"/>
                </a:solidFill>
              </a:rPr>
              <a:t>f </a:t>
            </a:r>
            <a:r>
              <a:rPr lang="en-US" altLang="en-US" dirty="0">
                <a:solidFill>
                  <a:srgbClr val="0092D1"/>
                </a:solidFill>
              </a:rPr>
              <a:t>(</a:t>
            </a:r>
            <a:r>
              <a:rPr lang="en-US" altLang="en-US" i="1" dirty="0">
                <a:solidFill>
                  <a:srgbClr val="0092D1"/>
                </a:solidFill>
              </a:rPr>
              <a:t>x</a:t>
            </a:r>
            <a:r>
              <a:rPr lang="en-US" altLang="en-US" dirty="0">
                <a:solidFill>
                  <a:srgbClr val="0092D1"/>
                </a:solidFill>
              </a:rPr>
              <a:t>) </a:t>
            </a:r>
            <a:r>
              <a:rPr lang="en-US" altLang="en-US" dirty="0">
                <a:solidFill>
                  <a:srgbClr val="141413"/>
                </a:solidFill>
              </a:rPr>
              <a:t>= </a:t>
            </a:r>
            <a:r>
              <a:rPr lang="en-US" altLang="en-US" dirty="0" err="1">
                <a:solidFill>
                  <a:srgbClr val="141413"/>
                </a:solidFill>
              </a:rPr>
              <a:t>2</a:t>
            </a:r>
            <a:r>
              <a:rPr lang="en-US" altLang="en-US" i="1" dirty="0" err="1">
                <a:solidFill>
                  <a:srgbClr val="141413"/>
                </a:solidFill>
              </a:rPr>
              <a:t>x</a:t>
            </a:r>
            <a:r>
              <a:rPr lang="en-US" altLang="en-US" i="1" dirty="0">
                <a:solidFill>
                  <a:srgbClr val="141413"/>
                </a:solidFill>
              </a:rPr>
              <a:t> </a:t>
            </a:r>
            <a:r>
              <a:rPr lang="en-US" altLang="en-US" dirty="0">
                <a:solidFill>
                  <a:srgbClr val="141413"/>
                </a:solidFill>
              </a:rPr>
              <a:t>+ 1</a:t>
            </a:r>
          </a:p>
        </p:txBody>
      </p:sp>
      <p:sp>
        <p:nvSpPr>
          <p:cNvPr id="2" name="Subtitle 2"/>
          <p:cNvSpPr>
            <a:spLocks/>
          </p:cNvSpPr>
          <p:nvPr/>
        </p:nvSpPr>
        <p:spPr bwMode="auto">
          <a:xfrm>
            <a:off x="457200" y="42672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algn="ctr" eaLnBrk="0" hangingPunct="0">
              <a:spcBef>
                <a:spcPct val="20000"/>
              </a:spcBef>
              <a:buFont typeface="Arial" panose="020B0604020202020204" pitchFamily="34" charset="0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 algn="ctr" eaLnBrk="0" hangingPunct="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ctr" eaLnBrk="0" hangingPunct="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 algn="ctr" eaLnBrk="0" hangingPunct="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 algn="ctr" eaLnBrk="0" hangingPunct="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altLang="en-US">
              <a:solidFill>
                <a:srgbClr val="141413"/>
              </a:solidFill>
            </a:endParaRPr>
          </a:p>
        </p:txBody>
      </p:sp>
      <p:pic>
        <p:nvPicPr>
          <p:cNvPr id="8" name="Picture 10" descr="Screen shot 2010-07-04 at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2291839"/>
            <a:ext cx="6884987" cy="170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9144000" cy="838200"/>
          </a:xfrm>
          <a:solidFill>
            <a:srgbClr val="A3BDFF"/>
          </a:solidFill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4200" dirty="0">
                <a:cs typeface="Times New Roman" panose="02020603050405020304" pitchFamily="18" charset="0"/>
              </a:rPr>
              <a:t>Evaluating a Function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4294967295"/>
          </p:nvPr>
        </p:nvSpPr>
        <p:spPr>
          <a:xfrm>
            <a:off x="2438400" y="1219200"/>
            <a:ext cx="4998720" cy="515034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141413"/>
                </a:solidFill>
              </a:rPr>
              <a:t>Evaluate  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(</a:t>
            </a:r>
            <a:r>
              <a:rPr lang="en-US" altLang="en-US" i="1" dirty="0">
                <a:solidFill>
                  <a:srgbClr val="141413"/>
                </a:solidFill>
              </a:rPr>
              <a:t>x</a:t>
            </a:r>
            <a:r>
              <a:rPr lang="en-US" altLang="en-US" dirty="0">
                <a:solidFill>
                  <a:srgbClr val="141413"/>
                </a:solidFill>
              </a:rPr>
              <a:t>) = −</a:t>
            </a:r>
            <a:r>
              <a:rPr lang="en-US" altLang="en-US" dirty="0" err="1">
                <a:solidFill>
                  <a:srgbClr val="141413"/>
                </a:solidFill>
              </a:rPr>
              <a:t>4</a:t>
            </a:r>
            <a:r>
              <a:rPr lang="en-US" altLang="en-US" i="1" dirty="0" err="1">
                <a:solidFill>
                  <a:srgbClr val="141413"/>
                </a:solidFill>
              </a:rPr>
              <a:t>x</a:t>
            </a:r>
            <a:r>
              <a:rPr lang="en-US" altLang="en-US" i="1" dirty="0">
                <a:solidFill>
                  <a:srgbClr val="141413"/>
                </a:solidFill>
              </a:rPr>
              <a:t> </a:t>
            </a:r>
            <a:r>
              <a:rPr lang="en-US" altLang="en-US" dirty="0">
                <a:solidFill>
                  <a:srgbClr val="141413"/>
                </a:solidFill>
              </a:rPr>
              <a:t>+ 2 at 5.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200834"/>
            <a:ext cx="22860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sp>
        <p:nvSpPr>
          <p:cNvPr id="3" name="Rectangle 7"/>
          <p:cNvSpPr/>
          <p:nvPr/>
        </p:nvSpPr>
        <p:spPr>
          <a:xfrm>
            <a:off x="0" y="1891078"/>
            <a:ext cx="22860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pic>
        <p:nvPicPr>
          <p:cNvPr id="220170" name="Picture 10" descr="Screen shot 2010-07-04 at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2564150"/>
            <a:ext cx="6565900" cy="174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62200" y="1998355"/>
            <a:ext cx="6781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300" dirty="0">
                <a:solidFill>
                  <a:srgbClr val="14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means to use </a:t>
            </a:r>
            <a:r>
              <a:rPr lang="en-US" altLang="en-US" sz="2300" i="1" dirty="0">
                <a:solidFill>
                  <a:srgbClr val="14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300" dirty="0">
                <a:solidFill>
                  <a:srgbClr val="14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 and substitute into the function.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395" y="4133671"/>
            <a:ext cx="3697605" cy="20313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side of the equals sign is only a “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 It is telling you that you are plugging 5 into the function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does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mean 5 times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 if you were solving for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10055" y="3584633"/>
            <a:ext cx="944245" cy="54903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7200" y="4085124"/>
            <a:ext cx="4648200" cy="230832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side of the equals sign is where the </a:t>
            </a: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takes place. </a:t>
            </a:r>
          </a:p>
          <a:p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5 is the 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–coordinate, and the    –18 is the 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the 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–coordinate.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means the ordered pair, or the point    (5, –18) lies on the graph of this 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9144000" cy="838200"/>
          </a:xfrm>
          <a:solidFill>
            <a:srgbClr val="A3BDFF"/>
          </a:solidFill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4200">
                <a:cs typeface="Times New Roman" panose="02020603050405020304" pitchFamily="18" charset="0"/>
              </a:rPr>
              <a:t>Evaluating a </a:t>
            </a:r>
            <a:r>
              <a:rPr lang="en-US" altLang="en-US" sz="3800">
                <a:cs typeface="Times New Roman" panose="02020603050405020304" pitchFamily="18" charset="0"/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304800" y="1935480"/>
                <a:ext cx="8534400" cy="2895600"/>
              </a:xfrm>
            </p:spPr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en-US" dirty="0">
                    <a:solidFill>
                      <a:srgbClr val="141413"/>
                    </a:solidFill>
                  </a:rPr>
                  <a:t>For 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f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 (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x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) = </a:t>
                </a:r>
                <a:r>
                  <a:rPr lang="en-US" altLang="en-US" dirty="0" err="1">
                    <a:solidFill>
                      <a:srgbClr val="141413"/>
                    </a:solidFill>
                  </a:rPr>
                  <a:t>2</a:t>
                </a:r>
                <a:r>
                  <a:rPr lang="en-US" altLang="en-US" i="1" dirty="0" err="1">
                    <a:solidFill>
                      <a:srgbClr val="141413"/>
                    </a:solidFill>
                  </a:rPr>
                  <a:t>x</a:t>
                </a:r>
                <a:r>
                  <a:rPr lang="en-US" altLang="en-US" baseline="30000" dirty="0" err="1">
                    <a:solidFill>
                      <a:srgbClr val="141413"/>
                    </a:solidFill>
                  </a:rPr>
                  <a:t>2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 – </a:t>
                </a:r>
                <a:r>
                  <a:rPr lang="en-US" altLang="en-US" dirty="0" err="1">
                    <a:solidFill>
                      <a:srgbClr val="141413"/>
                    </a:solidFill>
                  </a:rPr>
                  <a:t>3</a:t>
                </a:r>
                <a:r>
                  <a:rPr lang="en-US" altLang="en-US" i="1" dirty="0" err="1">
                    <a:solidFill>
                      <a:srgbClr val="141413"/>
                    </a:solidFill>
                  </a:rPr>
                  <a:t>x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 ,   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g 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(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x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solidFill>
                              <a:srgbClr val="14141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solidFill>
                              <a:srgbClr val="141413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en-US" b="0" i="1" smtClean="0">
                            <a:solidFill>
                              <a:srgbClr val="1414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solidFill>
                              <a:srgbClr val="141413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altLang="en-US" b="0" i="1" smtClean="0">
                            <a:solidFill>
                              <a:srgbClr val="141413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en-US" b="0" i="1" smtClean="0">
                            <a:solidFill>
                              <a:srgbClr val="1414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solidFill>
                              <a:srgbClr val="14141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en-US" dirty="0">
                    <a:solidFill>
                      <a:srgbClr val="141413"/>
                    </a:solidFill>
                  </a:rPr>
                  <a:t> ,   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h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 (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x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) = </a:t>
                </a:r>
                <a:r>
                  <a:rPr lang="en-US" altLang="en-US" dirty="0" err="1">
                    <a:solidFill>
                      <a:srgbClr val="141413"/>
                    </a:solidFill>
                  </a:rPr>
                  <a:t>3</a:t>
                </a:r>
                <a:r>
                  <a:rPr lang="en-US" altLang="en-US" i="1" dirty="0" err="1">
                    <a:solidFill>
                      <a:srgbClr val="141413"/>
                    </a:solidFill>
                  </a:rPr>
                  <a:t>x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 – 5 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sz="1400" dirty="0">
                  <a:solidFill>
                    <a:srgbClr val="141413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en-US" dirty="0">
                    <a:solidFill>
                      <a:srgbClr val="141413"/>
                    </a:solidFill>
                  </a:rPr>
                  <a:t>find the following: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solidFill>
                    <a:srgbClr val="141413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en-US" dirty="0">
                    <a:solidFill>
                      <a:srgbClr val="141413"/>
                    </a:solidFill>
                  </a:rPr>
                  <a:t>1.   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f 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(–2)     2.   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g 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(3)     3.   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h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(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a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)     4.   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h 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(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a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 + 2)</a:t>
                </a:r>
              </a:p>
            </p:txBody>
          </p:sp>
        </mc:Choice>
        <mc:Fallback xmlns="">
          <p:sp>
            <p:nvSpPr>
              <p:cNvPr id="7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304800" y="1935480"/>
                <a:ext cx="8534400" cy="2895600"/>
              </a:xfrm>
              <a:blipFill rotWithShape="0">
                <a:blip r:embed="rId3"/>
                <a:stretch>
                  <a:fillRect l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-30480" y="1219200"/>
            <a:ext cx="24384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2" name="Subtitle 2"/>
          <p:cNvSpPr>
            <a:spLocks/>
          </p:cNvSpPr>
          <p:nvPr/>
        </p:nvSpPr>
        <p:spPr bwMode="auto">
          <a:xfrm>
            <a:off x="457200" y="42672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algn="ctr" eaLnBrk="0" hangingPunct="0">
              <a:spcBef>
                <a:spcPct val="20000"/>
              </a:spcBef>
              <a:buFont typeface="Arial" panose="020B0604020202020204" pitchFamily="34" charset="0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 algn="ctr" eaLnBrk="0" hangingPunct="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ctr" eaLnBrk="0" hangingPunct="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 algn="ctr" eaLnBrk="0" hangingPunct="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 algn="ctr" eaLnBrk="0" hangingPunct="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altLang="en-US">
              <a:solidFill>
                <a:srgbClr val="141413"/>
              </a:solidFill>
            </a:endParaRP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9144000" cy="838200"/>
          </a:xfrm>
          <a:solidFill>
            <a:srgbClr val="A3BDFF"/>
          </a:solidFill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4200">
                <a:cs typeface="Times New Roman" panose="02020603050405020304" pitchFamily="18" charset="0"/>
              </a:rPr>
              <a:t>Evaluating a </a:t>
            </a:r>
            <a:r>
              <a:rPr lang="en-US" altLang="en-US" sz="3800"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4294967295"/>
          </p:nvPr>
        </p:nvSpPr>
        <p:spPr>
          <a:xfrm>
            <a:off x="0" y="1828800"/>
            <a:ext cx="9144000" cy="220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141413"/>
                </a:solidFill>
              </a:rPr>
              <a:t>1.   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(–2)            </a:t>
            </a:r>
          </a:p>
          <a:p>
            <a:pPr marL="0" indent="0">
              <a:buNone/>
            </a:pPr>
            <a:endParaRPr lang="en-US" altLang="en-US" dirty="0">
              <a:solidFill>
                <a:srgbClr val="141413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141413"/>
                </a:solidFill>
              </a:rPr>
              <a:t>We plug in </a:t>
            </a:r>
            <a:r>
              <a:rPr lang="en-US" altLang="en-US" i="1" dirty="0">
                <a:solidFill>
                  <a:srgbClr val="141413"/>
                </a:solidFill>
              </a:rPr>
              <a:t>x</a:t>
            </a:r>
            <a:r>
              <a:rPr lang="en-US" altLang="en-US" dirty="0">
                <a:solidFill>
                  <a:srgbClr val="141413"/>
                </a:solidFill>
              </a:rPr>
              <a:t> = –2 into </a:t>
            </a:r>
            <a:r>
              <a:rPr lang="en-US" altLang="en-US" i="1" dirty="0">
                <a:solidFill>
                  <a:srgbClr val="141413"/>
                </a:solidFill>
              </a:rPr>
              <a:t>f</a:t>
            </a:r>
            <a:r>
              <a:rPr lang="en-US" altLang="en-US" dirty="0">
                <a:solidFill>
                  <a:srgbClr val="141413"/>
                </a:solidFill>
              </a:rPr>
              <a:t> (</a:t>
            </a:r>
            <a:r>
              <a:rPr lang="en-US" altLang="en-US" i="1" dirty="0">
                <a:solidFill>
                  <a:srgbClr val="141413"/>
                </a:solidFill>
              </a:rPr>
              <a:t>x</a:t>
            </a:r>
            <a:r>
              <a:rPr lang="en-US" altLang="en-US" dirty="0">
                <a:solidFill>
                  <a:srgbClr val="141413"/>
                </a:solidFill>
              </a:rPr>
              <a:t>) = </a:t>
            </a:r>
            <a:r>
              <a:rPr lang="en-US" altLang="en-US" dirty="0" err="1">
                <a:solidFill>
                  <a:srgbClr val="141413"/>
                </a:solidFill>
              </a:rPr>
              <a:t>2</a:t>
            </a:r>
            <a:r>
              <a:rPr lang="en-US" altLang="en-US" i="1" dirty="0" err="1">
                <a:solidFill>
                  <a:srgbClr val="141413"/>
                </a:solidFill>
              </a:rPr>
              <a:t>x</a:t>
            </a:r>
            <a:r>
              <a:rPr lang="en-US" altLang="en-US" baseline="30000" dirty="0" err="1">
                <a:solidFill>
                  <a:srgbClr val="141413"/>
                </a:solidFill>
              </a:rPr>
              <a:t>2</a:t>
            </a:r>
            <a:r>
              <a:rPr lang="en-US" altLang="en-US" dirty="0">
                <a:solidFill>
                  <a:srgbClr val="141413"/>
                </a:solidFill>
              </a:rPr>
              <a:t> – </a:t>
            </a:r>
            <a:r>
              <a:rPr lang="en-US" altLang="en-US" dirty="0" err="1">
                <a:solidFill>
                  <a:srgbClr val="141413"/>
                </a:solidFill>
              </a:rPr>
              <a:t>3</a:t>
            </a:r>
            <a:r>
              <a:rPr lang="en-US" altLang="en-US" i="1" dirty="0" err="1">
                <a:solidFill>
                  <a:srgbClr val="141413"/>
                </a:solidFill>
              </a:rPr>
              <a:t>x</a:t>
            </a:r>
            <a:r>
              <a:rPr lang="en-US" altLang="en-US" dirty="0">
                <a:solidFill>
                  <a:srgbClr val="141413"/>
                </a:solidFill>
              </a:rPr>
              <a:t> , and then simplify:</a:t>
            </a:r>
            <a:endParaRPr lang="en-US" altLang="en-US" i="1" dirty="0">
              <a:solidFill>
                <a:srgbClr val="14141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58240"/>
            <a:ext cx="24384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pic>
        <p:nvPicPr>
          <p:cNvPr id="261128" name="Picture 8" descr="Screen shot 2010-07-04 at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3581400"/>
            <a:ext cx="44323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9144000" cy="838200"/>
          </a:xfrm>
          <a:solidFill>
            <a:srgbClr val="A3BDFF"/>
          </a:solidFill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4200">
                <a:cs typeface="Times New Roman" panose="02020603050405020304" pitchFamily="18" charset="0"/>
              </a:rPr>
              <a:t>Evaluating a </a:t>
            </a:r>
            <a:r>
              <a:rPr lang="en-US" altLang="en-US" sz="3800">
                <a:cs typeface="Times New Roman" panose="02020603050405020304" pitchFamily="18" charset="0"/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609600" y="2133600"/>
                <a:ext cx="3048000" cy="2743200"/>
              </a:xfrm>
            </p:spPr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en-US" dirty="0">
                    <a:solidFill>
                      <a:srgbClr val="141413"/>
                    </a:solidFill>
                  </a:rPr>
                  <a:t>2.   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g 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(3)</a:t>
                </a:r>
              </a:p>
              <a:p>
                <a:pPr marL="0" indent="0">
                  <a:buNone/>
                </a:pPr>
                <a:endParaRPr lang="en-US" altLang="en-US" dirty="0">
                  <a:solidFill>
                    <a:srgbClr val="141413"/>
                  </a:solidFill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solidFill>
                      <a:srgbClr val="141413"/>
                    </a:solidFill>
                  </a:rPr>
                  <a:t>We plug in 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x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 = 3 into 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g 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(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x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solidFill>
                              <a:srgbClr val="14141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solidFill>
                              <a:srgbClr val="141413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en-US" b="0" i="1" smtClean="0">
                            <a:solidFill>
                              <a:srgbClr val="1414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solidFill>
                              <a:srgbClr val="141413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altLang="en-US" b="0" i="1" smtClean="0">
                            <a:solidFill>
                              <a:srgbClr val="141413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en-US" b="0" i="1" smtClean="0">
                            <a:solidFill>
                              <a:srgbClr val="1414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solidFill>
                              <a:srgbClr val="14141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en-US" dirty="0">
                    <a:solidFill>
                      <a:srgbClr val="141413"/>
                    </a:solidFill>
                  </a:rPr>
                  <a:t> , and then simplify.</a:t>
                </a:r>
              </a:p>
            </p:txBody>
          </p:sp>
        </mc:Choice>
        <mc:Fallback xmlns="">
          <p:sp>
            <p:nvSpPr>
              <p:cNvPr id="7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609600" y="2133600"/>
                <a:ext cx="3048000" cy="2743200"/>
              </a:xfrm>
              <a:blipFill rotWithShape="0">
                <a:blip r:embed="rId3"/>
                <a:stretch>
                  <a:fillRect l="-4600" t="-2889" r="-2000" b="-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1219200"/>
            <a:ext cx="36576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Solution continued</a:t>
            </a:r>
          </a:p>
        </p:txBody>
      </p:sp>
      <p:pic>
        <p:nvPicPr>
          <p:cNvPr id="263174" name="Picture 6" descr="Screen shot 2010-07-04 at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46860"/>
            <a:ext cx="2997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9144000" cy="838200"/>
          </a:xfrm>
          <a:solidFill>
            <a:srgbClr val="A3BDFF"/>
          </a:solidFill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4200">
                <a:cs typeface="Times New Roman" panose="02020603050405020304" pitchFamily="18" charset="0"/>
              </a:rPr>
              <a:t>Evaluating a </a:t>
            </a:r>
            <a:r>
              <a:rPr lang="en-US" altLang="en-US" sz="3800"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4294967295"/>
          </p:nvPr>
        </p:nvSpPr>
        <p:spPr>
          <a:xfrm>
            <a:off x="15240" y="1775460"/>
            <a:ext cx="8610600" cy="119634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141413"/>
                </a:solidFill>
              </a:rPr>
              <a:t>3.   </a:t>
            </a:r>
            <a:r>
              <a:rPr lang="en-US" altLang="en-US" i="1" dirty="0">
                <a:solidFill>
                  <a:srgbClr val="141413"/>
                </a:solidFill>
              </a:rPr>
              <a:t>h</a:t>
            </a:r>
            <a:r>
              <a:rPr lang="en-US" altLang="en-US" dirty="0">
                <a:solidFill>
                  <a:srgbClr val="141413"/>
                </a:solidFill>
              </a:rPr>
              <a:t>(</a:t>
            </a:r>
            <a:r>
              <a:rPr lang="en-US" altLang="en-US" i="1" dirty="0">
                <a:solidFill>
                  <a:srgbClr val="141413"/>
                </a:solidFill>
              </a:rPr>
              <a:t>a</a:t>
            </a:r>
            <a:r>
              <a:rPr lang="en-US" altLang="en-US" dirty="0">
                <a:solidFill>
                  <a:srgbClr val="141413"/>
                </a:solidFill>
              </a:rPr>
              <a:t>)    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141413"/>
                </a:solidFill>
              </a:rPr>
              <a:t>We plug in </a:t>
            </a:r>
            <a:r>
              <a:rPr lang="en-US" altLang="en-US" i="1" dirty="0">
                <a:solidFill>
                  <a:srgbClr val="141413"/>
                </a:solidFill>
              </a:rPr>
              <a:t>x</a:t>
            </a:r>
            <a:r>
              <a:rPr lang="en-US" altLang="en-US" dirty="0">
                <a:solidFill>
                  <a:srgbClr val="141413"/>
                </a:solidFill>
              </a:rPr>
              <a:t> = </a:t>
            </a:r>
            <a:r>
              <a:rPr lang="en-US" altLang="en-US" i="1" dirty="0">
                <a:solidFill>
                  <a:srgbClr val="0070C0"/>
                </a:solidFill>
              </a:rPr>
              <a:t>a</a:t>
            </a:r>
            <a:r>
              <a:rPr lang="en-US" altLang="en-US" dirty="0">
                <a:solidFill>
                  <a:srgbClr val="141413"/>
                </a:solidFill>
              </a:rPr>
              <a:t> into </a:t>
            </a:r>
            <a:r>
              <a:rPr lang="en-US" altLang="en-US" i="1" dirty="0">
                <a:solidFill>
                  <a:srgbClr val="141413"/>
                </a:solidFill>
              </a:rPr>
              <a:t>h</a:t>
            </a:r>
            <a:r>
              <a:rPr lang="en-US" altLang="en-US" dirty="0">
                <a:solidFill>
                  <a:srgbClr val="141413"/>
                </a:solidFill>
              </a:rPr>
              <a:t> (</a:t>
            </a:r>
            <a:r>
              <a:rPr lang="en-US" altLang="en-US" i="1" dirty="0">
                <a:solidFill>
                  <a:srgbClr val="141413"/>
                </a:solidFill>
              </a:rPr>
              <a:t>x</a:t>
            </a:r>
            <a:r>
              <a:rPr lang="en-US" altLang="en-US" dirty="0">
                <a:solidFill>
                  <a:srgbClr val="141413"/>
                </a:solidFill>
              </a:rPr>
              <a:t>) = </a:t>
            </a:r>
            <a:r>
              <a:rPr lang="en-US" altLang="en-US" dirty="0" err="1">
                <a:solidFill>
                  <a:srgbClr val="141413"/>
                </a:solidFill>
              </a:rPr>
              <a:t>3</a:t>
            </a:r>
            <a:r>
              <a:rPr lang="en-US" altLang="en-US" i="1" dirty="0" err="1">
                <a:solidFill>
                  <a:srgbClr val="141413"/>
                </a:solidFill>
              </a:rPr>
              <a:t>x</a:t>
            </a:r>
            <a:r>
              <a:rPr lang="en-US" altLang="en-US" dirty="0">
                <a:solidFill>
                  <a:srgbClr val="141413"/>
                </a:solidFill>
              </a:rPr>
              <a:t> – 5 and simplify: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solidFill>
                <a:srgbClr val="14141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141413"/>
                </a:solidFill>
              </a:rPr>
              <a:t>4.   </a:t>
            </a:r>
            <a:r>
              <a:rPr lang="en-US" altLang="en-US" i="1" dirty="0">
                <a:solidFill>
                  <a:srgbClr val="141413"/>
                </a:solidFill>
              </a:rPr>
              <a:t>h </a:t>
            </a:r>
            <a:r>
              <a:rPr lang="en-US" altLang="en-US" dirty="0">
                <a:solidFill>
                  <a:srgbClr val="141413"/>
                </a:solidFill>
              </a:rPr>
              <a:t>(</a:t>
            </a:r>
            <a:r>
              <a:rPr lang="en-US" altLang="en-US" i="1" dirty="0">
                <a:solidFill>
                  <a:srgbClr val="141413"/>
                </a:solidFill>
              </a:rPr>
              <a:t>a</a:t>
            </a:r>
            <a:r>
              <a:rPr lang="en-US" altLang="en-US" dirty="0">
                <a:solidFill>
                  <a:srgbClr val="141413"/>
                </a:solidFill>
              </a:rPr>
              <a:t> + 2)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141413"/>
                </a:solidFill>
              </a:rPr>
              <a:t>We plug in </a:t>
            </a:r>
            <a:r>
              <a:rPr lang="en-US" altLang="en-US" i="1" dirty="0">
                <a:solidFill>
                  <a:srgbClr val="141413"/>
                </a:solidFill>
              </a:rPr>
              <a:t>x</a:t>
            </a:r>
            <a:r>
              <a:rPr lang="en-US" altLang="en-US" dirty="0">
                <a:solidFill>
                  <a:srgbClr val="141413"/>
                </a:solidFill>
              </a:rPr>
              <a:t> = </a:t>
            </a:r>
            <a:r>
              <a:rPr lang="en-US" altLang="en-US" i="1" dirty="0">
                <a:solidFill>
                  <a:srgbClr val="0070C0"/>
                </a:solidFill>
              </a:rPr>
              <a:t>a </a:t>
            </a:r>
            <a:r>
              <a:rPr lang="en-US" altLang="en-US" dirty="0">
                <a:solidFill>
                  <a:srgbClr val="0070C0"/>
                </a:solidFill>
              </a:rPr>
              <a:t>– 2 </a:t>
            </a:r>
            <a:r>
              <a:rPr lang="en-US" altLang="en-US" dirty="0">
                <a:solidFill>
                  <a:srgbClr val="141413"/>
                </a:solidFill>
              </a:rPr>
              <a:t> into </a:t>
            </a:r>
            <a:r>
              <a:rPr lang="en-US" altLang="en-US" i="1" dirty="0">
                <a:solidFill>
                  <a:srgbClr val="141413"/>
                </a:solidFill>
              </a:rPr>
              <a:t>h</a:t>
            </a:r>
            <a:r>
              <a:rPr lang="en-US" altLang="en-US" dirty="0">
                <a:solidFill>
                  <a:srgbClr val="141413"/>
                </a:solidFill>
              </a:rPr>
              <a:t> (</a:t>
            </a:r>
            <a:r>
              <a:rPr lang="en-US" altLang="en-US" i="1" dirty="0">
                <a:solidFill>
                  <a:srgbClr val="141413"/>
                </a:solidFill>
              </a:rPr>
              <a:t>x</a:t>
            </a:r>
            <a:r>
              <a:rPr lang="en-US" altLang="en-US" dirty="0">
                <a:solidFill>
                  <a:srgbClr val="141413"/>
                </a:solidFill>
              </a:rPr>
              <a:t>) = </a:t>
            </a:r>
            <a:r>
              <a:rPr lang="en-US" altLang="en-US" dirty="0" err="1">
                <a:solidFill>
                  <a:srgbClr val="141413"/>
                </a:solidFill>
              </a:rPr>
              <a:t>3</a:t>
            </a:r>
            <a:r>
              <a:rPr lang="en-US" altLang="en-US" i="1" dirty="0" err="1">
                <a:solidFill>
                  <a:srgbClr val="141413"/>
                </a:solidFill>
              </a:rPr>
              <a:t>x</a:t>
            </a:r>
            <a:r>
              <a:rPr lang="en-US" altLang="en-US" dirty="0">
                <a:solidFill>
                  <a:srgbClr val="141413"/>
                </a:solidFill>
              </a:rPr>
              <a:t> – 5 and simplify: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solidFill>
                <a:srgbClr val="14141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03960"/>
            <a:ext cx="36576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Solution continued</a:t>
            </a:r>
          </a:p>
        </p:txBody>
      </p:sp>
      <p:pic>
        <p:nvPicPr>
          <p:cNvPr id="265222" name="Picture 6" descr="Screen shot 2010-07-04 at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290" y="2827020"/>
            <a:ext cx="27305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223" name="Picture 7" descr="Screen shot 2010-07-04 at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495800"/>
            <a:ext cx="4381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9144000" cy="1143000"/>
          </a:xfrm>
          <a:solidFill>
            <a:srgbClr val="A3BDFF"/>
          </a:solidFill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800">
                <a:cs typeface="Times New Roman" panose="02020603050405020304" pitchFamily="18" charset="0"/>
              </a:rPr>
              <a:t>Using an Equation</a:t>
            </a:r>
            <a:br>
              <a:rPr lang="en-US" altLang="en-US" sz="3800">
                <a:cs typeface="Times New Roman" panose="02020603050405020304" pitchFamily="18" charset="0"/>
              </a:rPr>
            </a:br>
            <a:r>
              <a:rPr lang="en-US" altLang="en-US" sz="3800">
                <a:cs typeface="Times New Roman" panose="02020603050405020304" pitchFamily="18" charset="0"/>
              </a:rPr>
              <a:t>to Find an Output and an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3733800" y="1310640"/>
                <a:ext cx="3124200" cy="899160"/>
              </a:xfrm>
            </p:spPr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en-US" dirty="0">
                    <a:solidFill>
                      <a:srgbClr val="141413"/>
                    </a:solidFill>
                  </a:rPr>
                  <a:t>Let 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f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 (</a:t>
                </a:r>
                <a:r>
                  <a:rPr lang="en-US" altLang="en-US" i="1" dirty="0">
                    <a:solidFill>
                      <a:srgbClr val="141413"/>
                    </a:solidFill>
                  </a:rPr>
                  <a:t>x</a:t>
                </a:r>
                <a:r>
                  <a:rPr lang="en-US" altLang="en-US" dirty="0">
                    <a:solidFill>
                      <a:srgbClr val="141413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solidFill>
                              <a:srgbClr val="14141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solidFill>
                              <a:srgbClr val="14141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en-US" b="0" i="1" smtClean="0">
                            <a:solidFill>
                              <a:srgbClr val="14141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b="0" i="1" smtClean="0">
                        <a:solidFill>
                          <a:srgbClr val="14141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solidFill>
                          <a:srgbClr val="141413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>
                    <a:solidFill>
                      <a:srgbClr val="141413"/>
                    </a:solidFill>
                  </a:rPr>
                  <a:t> . </a:t>
                </a:r>
              </a:p>
            </p:txBody>
          </p:sp>
        </mc:Choice>
        <mc:Fallback xmlns="">
          <p:sp>
            <p:nvSpPr>
              <p:cNvPr id="7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3733800" y="1310640"/>
                <a:ext cx="3124200" cy="899160"/>
              </a:xfrm>
              <a:blipFill rotWithShape="0">
                <a:blip r:embed="rId3"/>
                <a:stretch>
                  <a:fillRect l="-4688" r="-7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-15240" y="1285101"/>
            <a:ext cx="24384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</a:p>
        </p:txBody>
      </p:sp>
      <p:sp>
        <p:nvSpPr>
          <p:cNvPr id="2" name="Subtitle 2"/>
          <p:cNvSpPr>
            <a:spLocks/>
          </p:cNvSpPr>
          <p:nvPr/>
        </p:nvSpPr>
        <p:spPr bwMode="auto">
          <a:xfrm>
            <a:off x="457200" y="42672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algn="ctr" eaLnBrk="0" hangingPunct="0">
              <a:spcBef>
                <a:spcPct val="20000"/>
              </a:spcBef>
              <a:buFont typeface="Arial" panose="020B0604020202020204" pitchFamily="34" charset="0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 algn="ctr" eaLnBrk="0" hangingPunct="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ctr" eaLnBrk="0" hangingPunct="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 algn="ctr" eaLnBrk="0" hangingPunct="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 algn="ctr" eaLnBrk="0" hangingPunct="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altLang="en-US">
              <a:solidFill>
                <a:srgbClr val="14141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5240" y="2336661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Find  </a:t>
            </a:r>
            <a:r>
              <a:rPr lang="en-US" altLang="en-US" sz="3000" i="1" dirty="0">
                <a:solidFill>
                  <a:srgbClr val="14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 .                            2.  Find </a:t>
            </a:r>
            <a:r>
              <a:rPr lang="en-US" altLang="en-US" sz="3000" i="1" dirty="0">
                <a:solidFill>
                  <a:srgbClr val="14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 </a:t>
            </a:r>
            <a:r>
              <a:rPr lang="en-US" altLang="en-US" sz="3000" i="1" dirty="0">
                <a:solidFill>
                  <a:srgbClr val="14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000" i="1" dirty="0">
                <a:solidFill>
                  <a:srgbClr val="14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–4.</a:t>
            </a:r>
          </a:p>
        </p:txBody>
      </p:sp>
      <p:pic>
        <p:nvPicPr>
          <p:cNvPr id="9" name="Picture 8" descr="Screen shot 2010-07-04 at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4020"/>
            <a:ext cx="29210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creen shot 2010-07-04 at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380" y="2846388"/>
            <a:ext cx="3632200" cy="345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9144000" cy="838200"/>
          </a:xfrm>
          <a:solidFill>
            <a:srgbClr val="A3BDFF"/>
          </a:solidFill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800">
                <a:cs typeface="Times New Roman" panose="02020603050405020304" pitchFamily="18" charset="0"/>
              </a:rPr>
              <a:t>Using a Graph to Find Values of </a:t>
            </a:r>
            <a:r>
              <a:rPr lang="en-US" altLang="en-US" sz="3800" i="1">
                <a:cs typeface="Times New Roman" panose="02020603050405020304" pitchFamily="18" charset="0"/>
              </a:rPr>
              <a:t>x</a:t>
            </a:r>
            <a:r>
              <a:rPr lang="en-US" altLang="en-US" sz="3800">
                <a:cs typeface="Times New Roman" panose="02020603050405020304" pitchFamily="18" charset="0"/>
              </a:rPr>
              <a:t> or </a:t>
            </a:r>
            <a:r>
              <a:rPr lang="en-US" altLang="en-US" sz="3800" i="1">
                <a:cs typeface="Times New Roman" panose="02020603050405020304" pitchFamily="18" charset="0"/>
              </a:rPr>
              <a:t>f</a:t>
            </a:r>
            <a:r>
              <a:rPr lang="en-US" altLang="en-US" sz="3800">
                <a:cs typeface="Times New Roman" panose="02020603050405020304" pitchFamily="18" charset="0"/>
              </a:rPr>
              <a:t>(</a:t>
            </a:r>
            <a:r>
              <a:rPr lang="en-US" altLang="en-US" sz="3800" i="1">
                <a:cs typeface="Times New Roman" panose="02020603050405020304" pitchFamily="18" charset="0"/>
              </a:rPr>
              <a:t>x</a:t>
            </a:r>
            <a:r>
              <a:rPr lang="en-US" altLang="en-US" sz="380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" y="1333500"/>
            <a:ext cx="24384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5</a:t>
            </a:r>
          </a:p>
        </p:txBody>
      </p:sp>
      <p:sp>
        <p:nvSpPr>
          <p:cNvPr id="2" name="Subtitle 2"/>
          <p:cNvSpPr>
            <a:spLocks/>
          </p:cNvSpPr>
          <p:nvPr/>
        </p:nvSpPr>
        <p:spPr bwMode="auto">
          <a:xfrm>
            <a:off x="457200" y="42672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algn="ctr" eaLnBrk="0" hangingPunct="0">
              <a:spcBef>
                <a:spcPct val="20000"/>
              </a:spcBef>
              <a:buFont typeface="Arial" panose="020B0604020202020204" pitchFamily="34" charset="0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 algn="ctr" eaLnBrk="0" hangingPunct="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ctr" eaLnBrk="0" hangingPunct="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 algn="ctr" eaLnBrk="0" hangingPunct="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 algn="ctr" eaLnBrk="0" hangingPunct="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altLang="en-US">
              <a:solidFill>
                <a:srgbClr val="141413"/>
              </a:solidFill>
            </a:endParaRPr>
          </a:p>
        </p:txBody>
      </p:sp>
      <p:pic>
        <p:nvPicPr>
          <p:cNvPr id="236556" name="Picture 12" descr="Screen shot 2010-07-04 at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140" y="2133600"/>
            <a:ext cx="39751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4294967295"/>
          </p:nvPr>
        </p:nvSpPr>
        <p:spPr>
          <a:xfrm>
            <a:off x="15240" y="2164080"/>
            <a:ext cx="5623560" cy="3733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141413"/>
                </a:solidFill>
              </a:rPr>
              <a:t>A graph of a function 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is sketched.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rgbClr val="141413"/>
                </a:solidFill>
              </a:rPr>
              <a:t>1. </a:t>
            </a:r>
            <a:r>
              <a:rPr lang="en-US" altLang="en-US" dirty="0">
                <a:solidFill>
                  <a:srgbClr val="141413"/>
                </a:solidFill>
              </a:rPr>
              <a:t>Find 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(4).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rgbClr val="141413"/>
                </a:solidFill>
              </a:rPr>
              <a:t>2. </a:t>
            </a:r>
            <a:r>
              <a:rPr lang="en-US" altLang="en-US" dirty="0">
                <a:solidFill>
                  <a:srgbClr val="141413"/>
                </a:solidFill>
              </a:rPr>
              <a:t>Find 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(0).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rgbClr val="141413"/>
                </a:solidFill>
              </a:rPr>
              <a:t>3. </a:t>
            </a:r>
            <a:r>
              <a:rPr lang="en-US" altLang="en-US" dirty="0">
                <a:solidFill>
                  <a:srgbClr val="141413"/>
                </a:solidFill>
              </a:rPr>
              <a:t>Find </a:t>
            </a:r>
            <a:r>
              <a:rPr lang="en-US" altLang="en-US" i="1" dirty="0">
                <a:solidFill>
                  <a:srgbClr val="141413"/>
                </a:solidFill>
              </a:rPr>
              <a:t>x </a:t>
            </a:r>
            <a:r>
              <a:rPr lang="en-US" altLang="en-US" dirty="0">
                <a:solidFill>
                  <a:srgbClr val="141413"/>
                </a:solidFill>
              </a:rPr>
              <a:t>when 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(</a:t>
            </a:r>
            <a:r>
              <a:rPr lang="en-US" altLang="en-US" i="1" dirty="0">
                <a:solidFill>
                  <a:srgbClr val="141413"/>
                </a:solidFill>
              </a:rPr>
              <a:t>x</a:t>
            </a:r>
            <a:r>
              <a:rPr lang="en-US" altLang="en-US" dirty="0">
                <a:solidFill>
                  <a:srgbClr val="141413"/>
                </a:solidFill>
              </a:rPr>
              <a:t>) = −2.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rgbClr val="141413"/>
                </a:solidFill>
              </a:rPr>
              <a:t>4. </a:t>
            </a:r>
            <a:r>
              <a:rPr lang="en-US" altLang="en-US" dirty="0">
                <a:solidFill>
                  <a:srgbClr val="141413"/>
                </a:solidFill>
              </a:rPr>
              <a:t>Find </a:t>
            </a:r>
            <a:r>
              <a:rPr lang="en-US" altLang="en-US" i="1" dirty="0">
                <a:solidFill>
                  <a:srgbClr val="141413"/>
                </a:solidFill>
              </a:rPr>
              <a:t>x </a:t>
            </a:r>
            <a:r>
              <a:rPr lang="en-US" altLang="en-US" dirty="0">
                <a:solidFill>
                  <a:srgbClr val="141413"/>
                </a:solidFill>
              </a:rPr>
              <a:t>when </a:t>
            </a:r>
            <a:r>
              <a:rPr lang="en-US" altLang="en-US" i="1" dirty="0">
                <a:solidFill>
                  <a:srgbClr val="141413"/>
                </a:solidFill>
              </a:rPr>
              <a:t>f </a:t>
            </a:r>
            <a:r>
              <a:rPr lang="en-US" altLang="en-US" dirty="0">
                <a:solidFill>
                  <a:srgbClr val="141413"/>
                </a:solidFill>
              </a:rPr>
              <a:t>(</a:t>
            </a:r>
            <a:r>
              <a:rPr lang="en-US" altLang="en-US" i="1" dirty="0">
                <a:solidFill>
                  <a:srgbClr val="141413"/>
                </a:solidFill>
              </a:rPr>
              <a:t>x</a:t>
            </a:r>
            <a:r>
              <a:rPr lang="en-US" altLang="en-US" dirty="0">
                <a:solidFill>
                  <a:srgbClr val="141413"/>
                </a:solidFill>
              </a:rPr>
              <a:t>) = 0.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13251</TotalTime>
  <Words>626</Words>
  <Application>Microsoft Office PowerPoint</Application>
  <PresentationFormat>On-screen Show (4:3)</PresentationFormat>
  <Paragraphs>65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Cambria Math</vt:lpstr>
      <vt:lpstr>Times New Roman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5.1</dc:title>
  <dc:subject>Inverse Functions</dc:subject>
  <dc:creator>Jay Lehmann</dc:creator>
  <cp:lastModifiedBy>Pamela D. Elliott</cp:lastModifiedBy>
  <cp:revision>218</cp:revision>
  <dcterms:created xsi:type="dcterms:W3CDTF">2008-10-16T03:05:42Z</dcterms:created>
  <dcterms:modified xsi:type="dcterms:W3CDTF">2022-07-28T14:17:21Z</dcterms:modified>
</cp:coreProperties>
</file>