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10" d="100"/>
          <a:sy n="110" d="100"/>
        </p:scale>
        <p:origin x="10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A0B5-EFAC-4990-920E-A6A98E362CE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2BC4-6F0B-4E63-9BF7-85B0FE65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08" y="1828800"/>
            <a:ext cx="7081082" cy="38843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8562" y="46549"/>
                <a:ext cx="2184381" cy="1935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Standard</m:t>
                      </m:r>
                      <m:r>
                        <m:rPr>
                          <m:nor/>
                        </m:rP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Form</m:t>
                      </m:r>
                    </m:oMath>
                  </m:oMathPara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+mj-lt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+mj-lt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+mj-lt"/>
                        </a:rPr>
                        <m:t>=</m:t>
                      </m:r>
                      <m:r>
                        <a:rPr lang="en-US" b="0" i="1" smtClean="0">
                          <a:latin typeface="+mj-lt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+mj-lt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+mj-lt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+mj-lt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+mj-lt"/>
                        </a:rPr>
                        <m:t>+</m:t>
                      </m:r>
                      <m:r>
                        <a:rPr lang="en-US" b="0" i="1" smtClean="0">
                          <a:latin typeface="+mj-lt"/>
                        </a:rPr>
                        <m:t>𝑏𝑥</m:t>
                      </m:r>
                      <m:r>
                        <a:rPr lang="en-US" b="0" i="1" smtClean="0">
                          <a:latin typeface="+mj-lt"/>
                        </a:rPr>
                        <m:t>+</m:t>
                      </m:r>
                      <m:r>
                        <a:rPr lang="en-US" b="0" i="1" smtClean="0">
                          <a:latin typeface="+mj-lt"/>
                        </a:rPr>
                        <m:t>𝑐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Formula: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+mj-lt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+mj-lt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+mj-lt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+mj-lt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+mj-lt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600" b="0" i="1" smtClean="0">
                              <a:latin typeface="+mj-lt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+mj-lt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+mj-lt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+mj-lt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+mj-lt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+mj-lt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+mj-lt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lug in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get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2" y="46549"/>
                <a:ext cx="2184381" cy="1935273"/>
              </a:xfrm>
              <a:prstGeom prst="rect">
                <a:avLst/>
              </a:prstGeom>
              <a:blipFill>
                <a:blip r:embed="rId3"/>
                <a:stretch>
                  <a:fillRect l="-5587" b="-5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594863" y="46549"/>
                <a:ext cx="2062937" cy="1329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Vertex</m:t>
                      </m:r>
                      <m:r>
                        <m:rPr>
                          <m:nor/>
                        </m:rP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Form</m:t>
                      </m:r>
                    </m:oMath>
                  </m:oMathPara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+mj-lt"/>
                      </a:rPr>
                      <m:t>=</m:t>
                    </m:r>
                    <m:r>
                      <a:rPr lang="en-US" b="0" i="1" smtClean="0">
                        <a:latin typeface="+mj-lt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+mj-lt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+mj-lt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+mj-lt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+mj-lt"/>
                      </a:rPr>
                      <m:t>+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algn="ctr"/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is: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+mj-lt"/>
                      </a:rPr>
                      <m:t>  </m:t>
                    </m:r>
                    <m:r>
                      <a:rPr lang="en-US" b="0" i="1" smtClean="0">
                        <a:latin typeface="+mj-lt"/>
                      </a:rPr>
                      <m:t>(</m:t>
                    </m:r>
                    <m:r>
                      <a:rPr lang="en-US" b="0" i="1" smtClean="0">
                        <a:latin typeface="+mj-lt"/>
                      </a:rPr>
                      <m:t>h</m:t>
                    </m:r>
                    <m:r>
                      <a:rPr lang="en-US" b="0" i="1" smtClean="0">
                        <a:latin typeface="+mj-lt"/>
                      </a:rPr>
                      <m:t>,</m:t>
                    </m:r>
                    <m:r>
                      <a:rPr lang="en-US" b="0" i="1" smtClean="0">
                        <a:latin typeface="+mj-lt"/>
                      </a:rPr>
                      <m:t>𝑘</m:t>
                    </m:r>
                    <m:r>
                      <a:rPr lang="en-US" b="0" i="1" smtClean="0">
                        <a:latin typeface="+mj-lt"/>
                      </a:rPr>
                      <m:t>)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sure to switch sign for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63" y="46549"/>
                <a:ext cx="2062937" cy="1329659"/>
              </a:xfrm>
              <a:prstGeom prst="rect">
                <a:avLst/>
              </a:prstGeom>
              <a:blipFill>
                <a:blip r:embed="rId4"/>
                <a:stretch>
                  <a:fillRect l="-5325" r="-5917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110452" y="559439"/>
            <a:ext cx="3651661" cy="1446126"/>
            <a:chOff x="4145975" y="580547"/>
            <a:chExt cx="3651661" cy="1446126"/>
          </a:xfrm>
        </p:grpSpPr>
        <p:sp>
          <p:nvSpPr>
            <p:cNvPr id="18" name="TextBox 17"/>
            <p:cNvSpPr txBox="1"/>
            <p:nvPr/>
          </p:nvSpPr>
          <p:spPr>
            <a:xfrm>
              <a:off x="4756086" y="580547"/>
              <a:ext cx="2579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Leading Coefficient 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602381" y="925434"/>
              <a:ext cx="1297858" cy="52324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27296" y="925433"/>
              <a:ext cx="1370801" cy="5232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0226889">
              <a:off x="4589605" y="948331"/>
              <a:ext cx="1269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&lt;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(negative)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131090">
              <a:off x="6097829" y="972410"/>
              <a:ext cx="11094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&gt;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(positive)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654" y="1440972"/>
              <a:ext cx="634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opens</a:t>
              </a:r>
            </a:p>
            <a:p>
              <a:pPr algn="ctr"/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5975" y="1503453"/>
              <a:ext cx="8538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opens</a:t>
              </a:r>
            </a:p>
            <a:p>
              <a:pPr algn="ctr"/>
              <a:r>
                <a: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42098" y="1210393"/>
            <a:ext cx="1413516" cy="618407"/>
            <a:chOff x="2942098" y="1210393"/>
            <a:chExt cx="1413516" cy="618407"/>
          </a:xfrm>
        </p:grpSpPr>
        <p:sp>
          <p:nvSpPr>
            <p:cNvPr id="32" name="TextBox 31"/>
            <p:cNvSpPr txBox="1"/>
            <p:nvPr/>
          </p:nvSpPr>
          <p:spPr>
            <a:xfrm>
              <a:off x="2942098" y="1210393"/>
              <a:ext cx="1413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value is (</a:t>
              </a:r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-vertex)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227420" y="1665084"/>
              <a:ext cx="312624" cy="16371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348974" y="5189967"/>
            <a:ext cx="1821426" cy="523220"/>
            <a:chOff x="7470058" y="5313131"/>
            <a:chExt cx="1821426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7909414" y="5313131"/>
              <a:ext cx="1382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value is (</a:t>
              </a:r>
              <a:r>
                <a:rPr lang="en-US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-vertex)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470058" y="5697436"/>
              <a:ext cx="501446" cy="9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489287" y="2175063"/>
            <a:ext cx="1737276" cy="1421841"/>
            <a:chOff x="5673954" y="2585750"/>
            <a:chExt cx="1737276" cy="1421841"/>
          </a:xfrm>
        </p:grpSpPr>
        <p:sp>
          <p:nvSpPr>
            <p:cNvPr id="50" name="Right Arrow 49"/>
            <p:cNvSpPr/>
            <p:nvPr/>
          </p:nvSpPr>
          <p:spPr>
            <a:xfrm rot="4798618">
              <a:off x="6613806" y="3210166"/>
              <a:ext cx="1363988" cy="2308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673954" y="2585750"/>
                  <a:ext cx="159282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Decreasing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  <m:r>
                          <a:rPr lang="en-US" sz="1400" b="0" i="1" smtClean="0">
                            <a:latin typeface="+mj-lt"/>
                          </a:rPr>
                          <m:t>&lt;(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(−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∞,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954" y="2585750"/>
                  <a:ext cx="1592825" cy="738664"/>
                </a:xfrm>
                <a:prstGeom prst="rect">
                  <a:avLst/>
                </a:prstGeom>
                <a:blipFill>
                  <a:blip r:embed="rId5"/>
                  <a:stretch>
                    <a:fillRect t="-1653" b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74151" y="4210284"/>
            <a:ext cx="1778383" cy="1363988"/>
            <a:chOff x="753210" y="4328512"/>
            <a:chExt cx="1778383" cy="1363988"/>
          </a:xfrm>
        </p:grpSpPr>
        <p:sp>
          <p:nvSpPr>
            <p:cNvPr id="47" name="Right Arrow 46"/>
            <p:cNvSpPr/>
            <p:nvPr/>
          </p:nvSpPr>
          <p:spPr>
            <a:xfrm rot="17180067">
              <a:off x="1734169" y="4895075"/>
              <a:ext cx="1363988" cy="2308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53210" y="4712913"/>
                  <a:ext cx="159282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Increasing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  <m:r>
                          <a:rPr lang="en-US" sz="1400" b="0" i="1" smtClean="0">
                            <a:latin typeface="+mj-lt"/>
                          </a:rPr>
                          <m:t>&lt;(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(−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∞,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10" y="4712913"/>
                  <a:ext cx="1592825" cy="738664"/>
                </a:xfrm>
                <a:prstGeom prst="rect">
                  <a:avLst/>
                </a:prstGeom>
                <a:blipFill>
                  <a:blip r:embed="rId6"/>
                  <a:stretch>
                    <a:fillRect t="-1653" b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804036" y="4205347"/>
            <a:ext cx="1865563" cy="1363988"/>
            <a:chOff x="4874869" y="4327622"/>
            <a:chExt cx="1865563" cy="1363988"/>
          </a:xfrm>
        </p:grpSpPr>
        <p:sp>
          <p:nvSpPr>
            <p:cNvPr id="49" name="Right Arrow 48"/>
            <p:cNvSpPr/>
            <p:nvPr/>
          </p:nvSpPr>
          <p:spPr>
            <a:xfrm rot="4459691">
              <a:off x="4308306" y="4894185"/>
              <a:ext cx="1363988" cy="2308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970041" y="4613066"/>
                  <a:ext cx="1770391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Decreasing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  <m:r>
                          <a:rPr lang="en-US" sz="1400" b="0" i="1" smtClean="0">
                            <a:latin typeface="+mj-lt"/>
                          </a:rPr>
                          <m:t>&gt;(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1400" b="0" i="0" smtClean="0">
                            <a:latin typeface="+mj-lt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041" y="4613066"/>
                  <a:ext cx="1770391" cy="738664"/>
                </a:xfrm>
                <a:prstGeom prst="rect">
                  <a:avLst/>
                </a:prstGeom>
                <a:blipFill>
                  <a:blip r:embed="rId7"/>
                  <a:stretch>
                    <a:fillRect t="-1653" b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9293135" y="2070577"/>
            <a:ext cx="1681027" cy="1363988"/>
            <a:chOff x="9236421" y="2499078"/>
            <a:chExt cx="1681027" cy="1363988"/>
          </a:xfrm>
        </p:grpSpPr>
        <p:sp>
          <p:nvSpPr>
            <p:cNvPr id="48" name="Right Arrow 47"/>
            <p:cNvSpPr/>
            <p:nvPr/>
          </p:nvSpPr>
          <p:spPr>
            <a:xfrm rot="16857720">
              <a:off x="8669858" y="3065641"/>
              <a:ext cx="1363988" cy="2308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9324623" y="2633921"/>
                  <a:ext cx="159282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Increasing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𝑥</m:t>
                        </m:r>
                        <m:r>
                          <a:rPr lang="en-US" sz="1400" b="0" i="1" smtClean="0">
                            <a:latin typeface="+mj-lt"/>
                          </a:rPr>
                          <m:t>&gt;(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1400" b="0" dirty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a:rPr lang="en-US" sz="1400" b="0" i="0" smtClean="0">
                            <a:latin typeface="+mj-lt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+mj-lt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1400" b="0" i="0" smtClean="0">
                            <a:latin typeface="+mj-lt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4623" y="2633921"/>
                  <a:ext cx="1592825" cy="738664"/>
                </a:xfrm>
                <a:prstGeom prst="rect">
                  <a:avLst/>
                </a:prstGeom>
                <a:blipFill>
                  <a:blip r:embed="rId8"/>
                  <a:stretch>
                    <a:fillRect t="-1653" b="-3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9029775" y="3648508"/>
                <a:ext cx="207952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300"/>
                </a:lvl1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Domain:  all real numbers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>
                              <a:latin typeface="+mj-lt"/>
                            </a:rPr>
                          </m:ctrlPr>
                        </m:dPr>
                        <m:e>
                          <m:r>
                            <a:rPr lang="en-US">
                              <a:latin typeface="+mj-lt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Range:  </a:t>
                </a:r>
                <a14:m>
                  <m:oMath xmlns:m="http://schemas.openxmlformats.org/officeDocument/2006/math">
                    <m:r>
                      <a:rPr lang="en-US">
                        <a:latin typeface="+mj-lt"/>
                      </a:rPr>
                      <m:t>𝑦</m:t>
                    </m:r>
                    <m:r>
                      <a:rPr lang="en-US">
                        <a:latin typeface="+mj-lt"/>
                      </a:rPr>
                      <m:t>≥</m:t>
                    </m:r>
                    <m:d>
                      <m:dPr>
                        <m:ctrlPr>
                          <a:rPr lang="en-US">
                            <a:latin typeface="+mj-l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vertex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+mj-lt"/>
                        </a:rPr>
                        <m:t>[</m:t>
                      </m:r>
                      <m:r>
                        <m:rPr>
                          <m:nor/>
                        </m:rP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vertex</m:t>
                      </m:r>
                      <m:r>
                        <a:rPr lang="en-US" dirty="0">
                          <a:latin typeface="+mj-lt"/>
                        </a:rPr>
                        <m:t> </m:t>
                      </m:r>
                      <m:r>
                        <a:rPr lang="en-US">
                          <a:latin typeface="+mj-lt"/>
                        </a:rPr>
                        <m:t>, ∞)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(use bracket for range)</a:t>
                </a: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75" y="3648508"/>
                <a:ext cx="2079523" cy="1292662"/>
              </a:xfrm>
              <a:prstGeom prst="rect">
                <a:avLst/>
              </a:prstGeom>
              <a:blipFill>
                <a:blip r:embed="rId9"/>
                <a:stretch>
                  <a:fillRect l="-293" t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1147897" y="2424513"/>
                <a:ext cx="207952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Domain:  all real numbers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+mj-lt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US" sz="13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3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Range: 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+mj-lt"/>
                      </a:rPr>
                      <m:t>𝑦</m:t>
                    </m:r>
                    <m:r>
                      <a:rPr lang="en-US" sz="1300" b="0" i="1" smtClean="0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3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3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-vertex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]"/>
                          <m:ctrlPr>
                            <a:rPr lang="en-US" sz="13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+mj-lt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∞,</m:t>
                          </m:r>
                          <m:r>
                            <m:rPr>
                              <m:nor/>
                            </m:rPr>
                            <a:rPr lang="en-US" sz="13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300" b="0" i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1300" b="0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en-US" sz="1300" b="0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vertex</m:t>
                          </m:r>
                          <m:r>
                            <m:rPr>
                              <m:nor/>
                            </m:rPr>
                            <a:rPr lang="en-US" sz="1300" b="0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3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(use bracket for range)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97" y="2424513"/>
                <a:ext cx="2079523" cy="1246495"/>
              </a:xfrm>
              <a:prstGeom prst="rect">
                <a:avLst/>
              </a:prstGeom>
              <a:blipFill>
                <a:blip r:embed="rId10"/>
                <a:stretch>
                  <a:fillRect l="-293" t="-490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3610119" y="5769552"/>
            <a:ext cx="4693052" cy="662113"/>
            <a:chOff x="3610119" y="5769552"/>
            <a:chExt cx="4693052" cy="662113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3648856" y="6096001"/>
              <a:ext cx="4615578" cy="65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Down Arrow 78"/>
            <p:cNvSpPr/>
            <p:nvPr/>
          </p:nvSpPr>
          <p:spPr>
            <a:xfrm rot="10800000">
              <a:off x="3610119" y="5769552"/>
              <a:ext cx="112310" cy="32636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10800000">
              <a:off x="8190861" y="5776305"/>
              <a:ext cx="112310" cy="32636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66858" y="5785334"/>
              <a:ext cx="2861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 of Symmetry</a:t>
              </a:r>
            </a:p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 is: 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(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-vertex)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942098" y="139549"/>
            <a:ext cx="5969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 Both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Form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open either UP or DOWN.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013371" y="557350"/>
            <a:ext cx="1306286" cy="30994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027611" y="574767"/>
            <a:ext cx="1315332" cy="29252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42943" y="861672"/>
            <a:ext cx="6670428" cy="24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22385" y="5982913"/>
            <a:ext cx="29086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3.1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9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MTSU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D. Elliott</dc:creator>
  <cp:lastModifiedBy>Pamela D. Elliott</cp:lastModifiedBy>
  <cp:revision>9</cp:revision>
  <dcterms:created xsi:type="dcterms:W3CDTF">2019-02-28T20:55:05Z</dcterms:created>
  <dcterms:modified xsi:type="dcterms:W3CDTF">2019-02-28T22:06:56Z</dcterms:modified>
</cp:coreProperties>
</file>