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72" r:id="rId14"/>
    <p:sldId id="273" r:id="rId15"/>
    <p:sldId id="274" r:id="rId16"/>
    <p:sldId id="277" r:id="rId17"/>
    <p:sldId id="279" r:id="rId18"/>
    <p:sldId id="289" r:id="rId19"/>
    <p:sldId id="281" r:id="rId20"/>
    <p:sldId id="270" r:id="rId21"/>
    <p:sldId id="269" r:id="rId22"/>
    <p:sldId id="284" r:id="rId23"/>
    <p:sldId id="286" r:id="rId24"/>
    <p:sldId id="287" r:id="rId25"/>
    <p:sldId id="285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524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8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043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37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432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814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490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4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49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396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156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9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48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837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18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92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85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D74F5A-A971-41D4-8ABB-614EE783B053}" type="datetimeFigureOut">
              <a:rPr lang="es-CL" smtClean="0"/>
              <a:t>26-06-2021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45DDB-63A4-4484-A8D4-2D5A7CB834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4380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3C8EE-A0E4-4AC2-A6B5-5161A842D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Proyecto </a:t>
            </a:r>
            <a:endParaRPr lang="es-CL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00250-42EA-4C9C-9493-416C9619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TANIA TORRES REYES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4436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49839E-104C-46FD-84BF-680696ED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3790949" cy="1847850"/>
          </a:xfrm>
        </p:spPr>
        <p:txBody>
          <a:bodyPr>
            <a:normAutofit fontScale="90000"/>
          </a:bodyPr>
          <a:lstStyle/>
          <a:p>
            <a:r>
              <a:rPr lang="es-ES" sz="4400" u="sng" dirty="0"/>
              <a:t>Construcción de la base de datos</a:t>
            </a:r>
            <a:endParaRPr lang="es-CL" sz="44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B920CC-D278-42E4-A18A-AEA2731F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376237"/>
            <a:ext cx="7747997" cy="6105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9C6A52-D95F-4B3A-B4B1-274AFD62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8972549" cy="1047750"/>
          </a:xfrm>
        </p:spPr>
        <p:txBody>
          <a:bodyPr>
            <a:normAutofit/>
          </a:bodyPr>
          <a:lstStyle/>
          <a:p>
            <a:r>
              <a:rPr lang="es-ES" sz="4400" u="sng" dirty="0"/>
              <a:t>Construcción de la base de datos</a:t>
            </a:r>
            <a:endParaRPr lang="es-CL" sz="4400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7C7481-D692-4D41-91F8-DA847451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681785"/>
            <a:ext cx="11477625" cy="20549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A39B96E-C3FA-41E6-8723-FA75B34D88EE}"/>
              </a:ext>
            </a:extLst>
          </p:cNvPr>
          <p:cNvSpPr txBox="1">
            <a:spLocks/>
          </p:cNvSpPr>
          <p:nvPr/>
        </p:nvSpPr>
        <p:spPr>
          <a:xfrm>
            <a:off x="1133475" y="1469774"/>
            <a:ext cx="7639050" cy="82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Adición de Llaves Foráneas (FK)</a:t>
            </a:r>
            <a:endParaRPr lang="es-CL" sz="2800" dirty="0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BD40E84F-16E8-4186-B041-EBE7DBAE074F}"/>
              </a:ext>
            </a:extLst>
          </p:cNvPr>
          <p:cNvSpPr/>
          <p:nvPr/>
        </p:nvSpPr>
        <p:spPr>
          <a:xfrm>
            <a:off x="2581275" y="2193674"/>
            <a:ext cx="1219200" cy="12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332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215858-466E-4689-B772-232D641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8972549" cy="1047750"/>
          </a:xfrm>
        </p:spPr>
        <p:txBody>
          <a:bodyPr>
            <a:normAutofit/>
          </a:bodyPr>
          <a:lstStyle/>
          <a:p>
            <a:r>
              <a:rPr lang="es-ES" sz="4400" u="sng" dirty="0"/>
              <a:t>PROCEDIMIENTOS ALMACENADOS</a:t>
            </a:r>
            <a:endParaRPr lang="es-CL" sz="4400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DAF404-E075-4ADB-978F-3FBA9009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219200"/>
            <a:ext cx="6695023" cy="53578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C22FDD4-2F24-4447-9DB9-797FA62DA0D3}"/>
              </a:ext>
            </a:extLst>
          </p:cNvPr>
          <p:cNvSpPr txBox="1">
            <a:spLocks/>
          </p:cNvSpPr>
          <p:nvPr/>
        </p:nvSpPr>
        <p:spPr>
          <a:xfrm>
            <a:off x="190502" y="2908049"/>
            <a:ext cx="3209924" cy="240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Creación de procedimientos almacenados para listar, Agregar, Modificar datos</a:t>
            </a:r>
            <a:endParaRPr lang="es-CL" sz="2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1BB9D4D-1061-4BDF-B246-B68C0E00292F}"/>
              </a:ext>
            </a:extLst>
          </p:cNvPr>
          <p:cNvSpPr/>
          <p:nvPr/>
        </p:nvSpPr>
        <p:spPr>
          <a:xfrm>
            <a:off x="3705225" y="3269456"/>
            <a:ext cx="1409700" cy="1257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6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215858-466E-4689-B772-232D641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9153524" cy="1543050"/>
          </a:xfrm>
        </p:spPr>
        <p:txBody>
          <a:bodyPr>
            <a:normAutofit/>
          </a:bodyPr>
          <a:lstStyle/>
          <a:p>
            <a:r>
              <a:rPr lang="es-ES" sz="4400" u="sng" dirty="0"/>
              <a:t>EJEMPLOS procedimientos almacenados</a:t>
            </a:r>
            <a:endParaRPr lang="es-CL" sz="44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B1FFEA-FD1D-4A7B-B4ED-AD5690CA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559549"/>
            <a:ext cx="11706225" cy="14755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A2ECF67-D5D5-4E78-A6DF-6365FBF2AA9C}"/>
              </a:ext>
            </a:extLst>
          </p:cNvPr>
          <p:cNvSpPr txBox="1">
            <a:spLocks/>
          </p:cNvSpPr>
          <p:nvPr/>
        </p:nvSpPr>
        <p:spPr>
          <a:xfrm>
            <a:off x="190501" y="1917449"/>
            <a:ext cx="10163172" cy="142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Procedimiento para insertar un Usuario “</a:t>
            </a:r>
            <a:r>
              <a:rPr lang="es-ES" sz="2800" dirty="0" err="1"/>
              <a:t>sp_ingresarUsuario</a:t>
            </a:r>
            <a:r>
              <a:rPr lang="es-ES" sz="2800" dirty="0"/>
              <a:t>”</a:t>
            </a:r>
          </a:p>
          <a:p>
            <a:r>
              <a:rPr lang="es-CL" sz="2800" dirty="0"/>
              <a:t>Parámetros de entrada: </a:t>
            </a:r>
            <a:r>
              <a:rPr lang="it-IT" sz="2800" dirty="0"/>
              <a:t>in_nombre, in_apellido, in_rut, in_email, in_clave</a:t>
            </a:r>
          </a:p>
          <a:p>
            <a:r>
              <a:rPr lang="it-IT" sz="2800" dirty="0"/>
              <a:t>Operacion: Insert  TABLA USUARIO, CAMPOS INDICADOS</a:t>
            </a:r>
            <a:r>
              <a:rPr lang="es-CL" sz="2800" dirty="0"/>
              <a:t> 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03BECA1-1119-4A66-8E85-D01817919322}"/>
              </a:ext>
            </a:extLst>
          </p:cNvPr>
          <p:cNvSpPr/>
          <p:nvPr/>
        </p:nvSpPr>
        <p:spPr>
          <a:xfrm>
            <a:off x="5105400" y="3429000"/>
            <a:ext cx="990600" cy="90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8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AFE7CF-AD91-4B56-A9F7-C64B88AB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429000"/>
            <a:ext cx="10382942" cy="27452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BA7912-3E26-4F36-8047-38229BC8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7" y="595828"/>
            <a:ext cx="2519153" cy="1240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6D34D0-70CB-44FB-979D-8C5550A30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97" y="301532"/>
            <a:ext cx="3101015" cy="1506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063598-4516-4B6B-A1F3-49A7A4DC9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467" y="2042278"/>
            <a:ext cx="2366962" cy="908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ADB266D-3AA7-4E9F-9E0B-EEED58CC2AF1}"/>
              </a:ext>
            </a:extLst>
          </p:cNvPr>
          <p:cNvSpPr/>
          <p:nvPr/>
        </p:nvSpPr>
        <p:spPr>
          <a:xfrm rot="10800000">
            <a:off x="5320058" y="4498180"/>
            <a:ext cx="1409700" cy="1257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3903352-5789-4379-9D71-971334A701EE}"/>
              </a:ext>
            </a:extLst>
          </p:cNvPr>
          <p:cNvSpPr txBox="1">
            <a:spLocks/>
          </p:cNvSpPr>
          <p:nvPr/>
        </p:nvSpPr>
        <p:spPr>
          <a:xfrm>
            <a:off x="6729758" y="4361418"/>
            <a:ext cx="4608063" cy="151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/>
              <a:t>Join</a:t>
            </a:r>
            <a:r>
              <a:rPr lang="es-ES" sz="2800" dirty="0"/>
              <a:t> de tablas para obtener datos </a:t>
            </a:r>
            <a:endParaRPr lang="es-CL" sz="28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B578444-0463-4837-A314-F72AAEB27B48}"/>
              </a:ext>
            </a:extLst>
          </p:cNvPr>
          <p:cNvCxnSpPr/>
          <p:nvPr/>
        </p:nvCxnSpPr>
        <p:spPr>
          <a:xfrm>
            <a:off x="1733550" y="4488655"/>
            <a:ext cx="1905000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15DD530-6877-4EE8-8724-230AED6105FA}"/>
              </a:ext>
            </a:extLst>
          </p:cNvPr>
          <p:cNvCxnSpPr/>
          <p:nvPr/>
        </p:nvCxnSpPr>
        <p:spPr>
          <a:xfrm>
            <a:off x="1733550" y="4707730"/>
            <a:ext cx="1905000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23C5C7F-7A1D-4FBC-9378-B410B6DE141E}"/>
              </a:ext>
            </a:extLst>
          </p:cNvPr>
          <p:cNvCxnSpPr/>
          <p:nvPr/>
        </p:nvCxnSpPr>
        <p:spPr>
          <a:xfrm>
            <a:off x="1828800" y="5126830"/>
            <a:ext cx="1905000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65106C5-5216-4EDA-8C9C-4E5536D94CFA}"/>
              </a:ext>
            </a:extLst>
          </p:cNvPr>
          <p:cNvCxnSpPr/>
          <p:nvPr/>
        </p:nvCxnSpPr>
        <p:spPr>
          <a:xfrm>
            <a:off x="1952625" y="5545930"/>
            <a:ext cx="1905000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8F910F2A-C696-487E-B172-15777B634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622" y="1399468"/>
            <a:ext cx="2519152" cy="1506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484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49FE77-FA37-4B3E-99DE-81A065D3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6" y="3883819"/>
            <a:ext cx="10316319" cy="15287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2B13F2AD-3EA5-41CC-85AE-3DFB7549A930}"/>
              </a:ext>
            </a:extLst>
          </p:cNvPr>
          <p:cNvSpPr/>
          <p:nvPr/>
        </p:nvSpPr>
        <p:spPr>
          <a:xfrm>
            <a:off x="5010521" y="2228850"/>
            <a:ext cx="1219200" cy="12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5DA58D3-8CBD-4858-85F5-4DD43DACB9E8}"/>
              </a:ext>
            </a:extLst>
          </p:cNvPr>
          <p:cNvSpPr txBox="1">
            <a:spLocks/>
          </p:cNvSpPr>
          <p:nvPr/>
        </p:nvSpPr>
        <p:spPr>
          <a:xfrm>
            <a:off x="2019670" y="947089"/>
            <a:ext cx="7829549" cy="1059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Lista todo los usuarios registrados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88270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2B13F2AD-3EA5-41CC-85AE-3DFB7549A930}"/>
              </a:ext>
            </a:extLst>
          </p:cNvPr>
          <p:cNvSpPr/>
          <p:nvPr/>
        </p:nvSpPr>
        <p:spPr>
          <a:xfrm>
            <a:off x="4876800" y="2013869"/>
            <a:ext cx="1219200" cy="12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5DA58D3-8CBD-4858-85F5-4DD43DACB9E8}"/>
              </a:ext>
            </a:extLst>
          </p:cNvPr>
          <p:cNvSpPr txBox="1">
            <a:spLocks/>
          </p:cNvSpPr>
          <p:nvPr/>
        </p:nvSpPr>
        <p:spPr>
          <a:xfrm>
            <a:off x="2038350" y="957471"/>
            <a:ext cx="7772400" cy="96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Modificación de usuarios registrados</a:t>
            </a:r>
            <a:endParaRPr lang="es-CL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251B93-E9C6-4522-B9C8-7CC04845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672556"/>
            <a:ext cx="11280392" cy="20517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30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2B13F2AD-3EA5-41CC-85AE-3DFB7549A930}"/>
              </a:ext>
            </a:extLst>
          </p:cNvPr>
          <p:cNvSpPr/>
          <p:nvPr/>
        </p:nvSpPr>
        <p:spPr>
          <a:xfrm>
            <a:off x="5267324" y="1905000"/>
            <a:ext cx="1219200" cy="12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5DA58D3-8CBD-4858-85F5-4DD43DACB9E8}"/>
              </a:ext>
            </a:extLst>
          </p:cNvPr>
          <p:cNvSpPr txBox="1">
            <a:spLocks/>
          </p:cNvSpPr>
          <p:nvPr/>
        </p:nvSpPr>
        <p:spPr>
          <a:xfrm>
            <a:off x="2014537" y="828214"/>
            <a:ext cx="7724775" cy="96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Desactivación de un producto registrado</a:t>
            </a:r>
            <a:endParaRPr lang="es-CL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3A8A1E-9C6B-4E4A-8AEC-9D459829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677989"/>
            <a:ext cx="10915650" cy="1390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05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2B13F2AD-3EA5-41CC-85AE-3DFB7549A930}"/>
              </a:ext>
            </a:extLst>
          </p:cNvPr>
          <p:cNvSpPr/>
          <p:nvPr/>
        </p:nvSpPr>
        <p:spPr>
          <a:xfrm>
            <a:off x="5267324" y="1905000"/>
            <a:ext cx="1219200" cy="12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5DA58D3-8CBD-4858-85F5-4DD43DACB9E8}"/>
              </a:ext>
            </a:extLst>
          </p:cNvPr>
          <p:cNvSpPr txBox="1">
            <a:spLocks/>
          </p:cNvSpPr>
          <p:nvPr/>
        </p:nvSpPr>
        <p:spPr>
          <a:xfrm>
            <a:off x="2014537" y="828214"/>
            <a:ext cx="7724775" cy="96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Cantidad de usuarios registrados</a:t>
            </a:r>
            <a:endParaRPr lang="es-CL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AF1ABD-7B43-48AC-BD8C-60985AAD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725152"/>
            <a:ext cx="9579807" cy="1762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84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215858-466E-4689-B772-232D641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9153524" cy="1543050"/>
          </a:xfrm>
        </p:spPr>
        <p:txBody>
          <a:bodyPr>
            <a:normAutofit/>
          </a:bodyPr>
          <a:lstStyle/>
          <a:p>
            <a:r>
              <a:rPr lang="es-ES" sz="4400" u="sng" dirty="0"/>
              <a:t>PRUEBAS DE PROCEDIMIENTOS ALMACENADOS</a:t>
            </a:r>
            <a:endParaRPr lang="es-CL" sz="4400" u="sng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A2ECF67-D5D5-4E78-A6DF-6365FBF2AA9C}"/>
              </a:ext>
            </a:extLst>
          </p:cNvPr>
          <p:cNvSpPr txBox="1">
            <a:spLocks/>
          </p:cNvSpPr>
          <p:nvPr/>
        </p:nvSpPr>
        <p:spPr>
          <a:xfrm>
            <a:off x="190500" y="1917449"/>
            <a:ext cx="11468099" cy="197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Pruebas unitarias </a:t>
            </a:r>
            <a:r>
              <a:rPr lang="es-ES" sz="2800" dirty="0" err="1"/>
              <a:t>JUnit</a:t>
            </a:r>
            <a:endParaRPr lang="es-ES" sz="2800" dirty="0"/>
          </a:p>
          <a:p>
            <a:r>
              <a:rPr lang="es-ES" sz="2800" dirty="0"/>
              <a:t>Pruebas manuales de ejecución directamente de la base de datos</a:t>
            </a:r>
          </a:p>
          <a:p>
            <a:endParaRPr lang="es-CL" sz="2800" dirty="0"/>
          </a:p>
        </p:txBody>
      </p:sp>
      <p:pic>
        <p:nvPicPr>
          <p:cNvPr id="5124" name="Picture 4" descr="🐬 Tutorial Como Utilizar MySQL Workbench - YouTube">
            <a:extLst>
              <a:ext uri="{FF2B5EF4-FFF2-40B4-BE49-F238E27FC236}">
                <a16:creationId xmlns:a16="http://schemas.microsoft.com/office/drawing/2014/main" id="{AE56BBE0-92A8-494B-92A8-C13B0FC01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30092"/>
            <a:ext cx="3076575" cy="1730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6" name="Picture 6" descr="Sacándole Partido a JUnit | Grupo IWT2">
            <a:extLst>
              <a:ext uri="{FF2B5EF4-FFF2-40B4-BE49-F238E27FC236}">
                <a16:creationId xmlns:a16="http://schemas.microsoft.com/office/drawing/2014/main" id="{C3F92A0D-9FFF-427B-84F5-0AEF8163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230092"/>
            <a:ext cx="3072024" cy="1730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949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89776-D0D8-439E-B9CC-BB3E74E8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6" y="359835"/>
            <a:ext cx="9696449" cy="1030816"/>
          </a:xfrm>
        </p:spPr>
        <p:txBody>
          <a:bodyPr>
            <a:normAutofit/>
          </a:bodyPr>
          <a:lstStyle/>
          <a:p>
            <a:r>
              <a:rPr lang="es-ES" sz="4400" u="sng" dirty="0"/>
              <a:t>OBJETIVOS GENERALES</a:t>
            </a:r>
            <a:endParaRPr lang="es-CL" sz="4400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340C2-7F9F-4FA8-8AC7-60711E53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236664"/>
            <a:ext cx="9972674" cy="2784475"/>
          </a:xfrm>
        </p:spPr>
        <p:txBody>
          <a:bodyPr>
            <a:normAutofit/>
          </a:bodyPr>
          <a:lstStyle/>
          <a:p>
            <a:r>
              <a:rPr lang="es-ES" sz="3600" dirty="0"/>
              <a:t>Desarrollar una aplicación móvil que pueda comparar precios de diferentes fuentes de un producto seleccionado. </a:t>
            </a:r>
            <a:endParaRPr lang="es-CL" sz="3600" dirty="0"/>
          </a:p>
        </p:txBody>
      </p:sp>
      <p:pic>
        <p:nvPicPr>
          <p:cNvPr id="3076" name="Picture 4" descr="Como Crear un Boton de Compartir en Android?)">
            <a:extLst>
              <a:ext uri="{FF2B5EF4-FFF2-40B4-BE49-F238E27FC236}">
                <a16:creationId xmlns:a16="http://schemas.microsoft.com/office/drawing/2014/main" id="{214FB5F9-1286-428F-9EA5-367E777F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72" y="3429000"/>
            <a:ext cx="456824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171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215858-466E-4689-B772-232D6419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8972549" cy="1047750"/>
          </a:xfrm>
        </p:spPr>
        <p:txBody>
          <a:bodyPr>
            <a:normAutofit/>
          </a:bodyPr>
          <a:lstStyle/>
          <a:p>
            <a:r>
              <a:rPr lang="es-ES" sz="4400" u="sng" dirty="0"/>
              <a:t>Conexión con la base de datos</a:t>
            </a:r>
            <a:endParaRPr lang="es-CL" sz="4400" u="sng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F056F-AD2E-446A-A614-5576C14C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8028"/>
            <a:ext cx="9305925" cy="1657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1386B5-67FE-420B-BC71-BA7F388B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69456"/>
            <a:ext cx="7791450" cy="3267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1BB9D4D-1061-4BDF-B246-B68C0E00292F}"/>
              </a:ext>
            </a:extLst>
          </p:cNvPr>
          <p:cNvSpPr/>
          <p:nvPr/>
        </p:nvSpPr>
        <p:spPr>
          <a:xfrm rot="5400000">
            <a:off x="6334125" y="2640806"/>
            <a:ext cx="1409700" cy="1257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59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B132EAA-0B03-4337-9F27-E6E1D92C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314575"/>
            <a:ext cx="8765381" cy="3895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5955485-AA95-4CC0-B3EF-57CB8A84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1" y="238125"/>
            <a:ext cx="6286144" cy="31908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442D3D08-036E-4229-894A-91F759FE4B6E}"/>
              </a:ext>
            </a:extLst>
          </p:cNvPr>
          <p:cNvSpPr/>
          <p:nvPr/>
        </p:nvSpPr>
        <p:spPr>
          <a:xfrm>
            <a:off x="7839075" y="1028700"/>
            <a:ext cx="4181475" cy="28575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C8C8ED-57E6-4385-9F1E-0F6FA1157BF7}"/>
              </a:ext>
            </a:extLst>
          </p:cNvPr>
          <p:cNvSpPr/>
          <p:nvPr/>
        </p:nvSpPr>
        <p:spPr>
          <a:xfrm>
            <a:off x="3667125" y="4010025"/>
            <a:ext cx="4171950" cy="122872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B610103-803B-4550-AF4B-1C3E9AB696B8}"/>
              </a:ext>
            </a:extLst>
          </p:cNvPr>
          <p:cNvSpPr/>
          <p:nvPr/>
        </p:nvSpPr>
        <p:spPr>
          <a:xfrm>
            <a:off x="6838950" y="5305425"/>
            <a:ext cx="2143125" cy="657225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9103314-84FA-4C73-BD98-927C0B437B47}"/>
              </a:ext>
            </a:extLst>
          </p:cNvPr>
          <p:cNvSpPr/>
          <p:nvPr/>
        </p:nvSpPr>
        <p:spPr>
          <a:xfrm>
            <a:off x="7019925" y="171450"/>
            <a:ext cx="2143125" cy="657225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AFF6CEED-42A1-4567-A2C5-180C7AB7901A}"/>
              </a:ext>
            </a:extLst>
          </p:cNvPr>
          <p:cNvSpPr txBox="1">
            <a:spLocks/>
          </p:cNvSpPr>
          <p:nvPr/>
        </p:nvSpPr>
        <p:spPr>
          <a:xfrm>
            <a:off x="67030" y="458662"/>
            <a:ext cx="5619751" cy="1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Junit Test Case, Registro de un usuario.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5846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BCCCDA-4D18-4567-B667-1521A60F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52637"/>
            <a:ext cx="10287000" cy="4105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1B4E427-4BD6-424B-9CCB-B7BA26B107B2}"/>
              </a:ext>
            </a:extLst>
          </p:cNvPr>
          <p:cNvCxnSpPr>
            <a:cxnSpLocks/>
          </p:cNvCxnSpPr>
          <p:nvPr/>
        </p:nvCxnSpPr>
        <p:spPr>
          <a:xfrm>
            <a:off x="1695450" y="2809875"/>
            <a:ext cx="5572125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B994FEF-1C89-4D87-A2CC-214322006966}"/>
              </a:ext>
            </a:extLst>
          </p:cNvPr>
          <p:cNvSpPr txBox="1">
            <a:spLocks/>
          </p:cNvSpPr>
          <p:nvPr/>
        </p:nvSpPr>
        <p:spPr>
          <a:xfrm>
            <a:off x="486130" y="496762"/>
            <a:ext cx="11439170" cy="1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Ejecución manual del procedimiento </a:t>
            </a:r>
            <a:r>
              <a:rPr lang="es-ES" sz="3200" dirty="0" err="1"/>
              <a:t>sp_buscarUsuario</a:t>
            </a:r>
            <a:r>
              <a:rPr lang="es-ES" sz="3200" dirty="0"/>
              <a:t> por un email especifico</a:t>
            </a:r>
            <a:endParaRPr lang="es-CL" sz="3200" dirty="0"/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7B474967-2076-4661-8689-5586E570763A}"/>
              </a:ext>
            </a:extLst>
          </p:cNvPr>
          <p:cNvSpPr/>
          <p:nvPr/>
        </p:nvSpPr>
        <p:spPr>
          <a:xfrm rot="5400000">
            <a:off x="3762835" y="3019885"/>
            <a:ext cx="1062309" cy="9941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0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B994FEF-1C89-4D87-A2CC-214322006966}"/>
              </a:ext>
            </a:extLst>
          </p:cNvPr>
          <p:cNvSpPr txBox="1">
            <a:spLocks/>
          </p:cNvSpPr>
          <p:nvPr/>
        </p:nvSpPr>
        <p:spPr>
          <a:xfrm>
            <a:off x="448030" y="101474"/>
            <a:ext cx="11439170" cy="1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Inserción utilizando el procedimiento almacenado </a:t>
            </a:r>
            <a:r>
              <a:rPr lang="es-ES" sz="3200" dirty="0" err="1"/>
              <a:t>sp_ingresarTipoProducto</a:t>
            </a:r>
            <a:r>
              <a:rPr lang="es-ES" sz="3200" dirty="0"/>
              <a:t>.</a:t>
            </a:r>
            <a:endParaRPr lang="es-CL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D3F2F4-7A6B-4DB7-B442-42318FDB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500187"/>
            <a:ext cx="8334375" cy="5114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2FEDDE64-2A55-4976-9680-53CFEF5CE9AD}"/>
              </a:ext>
            </a:extLst>
          </p:cNvPr>
          <p:cNvSpPr/>
          <p:nvPr/>
        </p:nvSpPr>
        <p:spPr>
          <a:xfrm>
            <a:off x="5688807" y="4761038"/>
            <a:ext cx="1950244" cy="160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00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801CE9-5A60-40A1-A61D-12A9AB09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76337"/>
            <a:ext cx="10315687" cy="4919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1840B52-3599-445B-B6DF-B8A14A3CA0FB}"/>
              </a:ext>
            </a:extLst>
          </p:cNvPr>
          <p:cNvSpPr/>
          <p:nvPr/>
        </p:nvSpPr>
        <p:spPr>
          <a:xfrm>
            <a:off x="1104900" y="1176337"/>
            <a:ext cx="7296150" cy="3267075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4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288555-AD70-47E9-93A2-93CD4DF6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033463"/>
            <a:ext cx="10103432" cy="5214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A5FD1BC-5383-4A43-8413-3ABA3A65777C}"/>
              </a:ext>
            </a:extLst>
          </p:cNvPr>
          <p:cNvSpPr/>
          <p:nvPr/>
        </p:nvSpPr>
        <p:spPr>
          <a:xfrm>
            <a:off x="704850" y="1033463"/>
            <a:ext cx="9912932" cy="3295650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D38FA7C-B8EC-4581-B619-90330A85B5A5}"/>
              </a:ext>
            </a:extLst>
          </p:cNvPr>
          <p:cNvSpPr/>
          <p:nvPr/>
        </p:nvSpPr>
        <p:spPr>
          <a:xfrm>
            <a:off x="5381625" y="2019300"/>
            <a:ext cx="2686050" cy="1304925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C066A5-3DBC-4DE8-A0FB-B7880218DEEA}"/>
              </a:ext>
            </a:extLst>
          </p:cNvPr>
          <p:cNvSpPr/>
          <p:nvPr/>
        </p:nvSpPr>
        <p:spPr>
          <a:xfrm>
            <a:off x="5124450" y="4600575"/>
            <a:ext cx="1571625" cy="20478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29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824EBF-A107-4CAE-B8E6-3D226521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925" y="1914524"/>
            <a:ext cx="2686049" cy="2600325"/>
          </a:xfrm>
        </p:spPr>
        <p:txBody>
          <a:bodyPr>
            <a:noAutofit/>
          </a:bodyPr>
          <a:lstStyle/>
          <a:p>
            <a:r>
              <a:rPr lang="es-ES" sz="12400" u="sng" dirty="0"/>
              <a:t>FIN</a:t>
            </a:r>
            <a:endParaRPr lang="es-CL" sz="12400" u="sng" dirty="0"/>
          </a:p>
        </p:txBody>
      </p:sp>
    </p:spTree>
    <p:extLst>
      <p:ext uri="{BB962C8B-B14F-4D97-AF65-F5344CB8AC3E}">
        <p14:creationId xmlns:p14="http://schemas.microsoft.com/office/powerpoint/2010/main" val="69850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2B2E-D14F-4740-963E-FA8078D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6" y="180975"/>
            <a:ext cx="10048874" cy="1190625"/>
          </a:xfrm>
        </p:spPr>
        <p:txBody>
          <a:bodyPr/>
          <a:lstStyle/>
          <a:p>
            <a:r>
              <a:rPr lang="es-ES" sz="3600" u="sng" dirty="0"/>
              <a:t>OBJETIVOS específicos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91E11-0E86-4F45-8E19-7051581C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472698"/>
            <a:ext cx="10131425" cy="3191933"/>
          </a:xfrm>
        </p:spPr>
        <p:txBody>
          <a:bodyPr>
            <a:normAutofit/>
          </a:bodyPr>
          <a:lstStyle/>
          <a:p>
            <a:r>
              <a:rPr lang="es-ES" sz="2800" dirty="0"/>
              <a:t>Entregar al usuario referencia de precios de diferentes fuentes de un producto seleccionado.</a:t>
            </a:r>
          </a:p>
          <a:p>
            <a:r>
              <a:rPr lang="es-ES" sz="2800" dirty="0"/>
              <a:t>Automatizar la extracción  de datos de los precios para entregar al usuario datos actuales del producto seleccionado</a:t>
            </a:r>
          </a:p>
          <a:p>
            <a:r>
              <a:rPr lang="es-ES" sz="2800" dirty="0"/>
              <a:t>Construir alertas inteligentes de productos buscados por el usuario indicando ofertas existentes.</a:t>
            </a:r>
            <a:endParaRPr lang="es-CL" sz="2800" dirty="0"/>
          </a:p>
        </p:txBody>
      </p:sp>
      <p:pic>
        <p:nvPicPr>
          <p:cNvPr id="4" name="Picture 2" descr="Qué es un comparador de precios online y para qué sirve? - Culturación">
            <a:extLst>
              <a:ext uri="{FF2B5EF4-FFF2-40B4-BE49-F238E27FC236}">
                <a16:creationId xmlns:a16="http://schemas.microsoft.com/office/drawing/2014/main" id="{54A2702A-DC43-42C0-919A-EBE3CB33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38" y="4730961"/>
            <a:ext cx="2277537" cy="1784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Web scraping | EDteam">
            <a:extLst>
              <a:ext uri="{FF2B5EF4-FFF2-40B4-BE49-F238E27FC236}">
                <a16:creationId xmlns:a16="http://schemas.microsoft.com/office/drawing/2014/main" id="{EAABFF35-FF18-4842-A480-C9D7220C4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7061" r="12667" b="9606"/>
          <a:stretch/>
        </p:blipFill>
        <p:spPr bwMode="auto">
          <a:xfrm>
            <a:off x="7194235" y="4765729"/>
            <a:ext cx="2477561" cy="1634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Cómo leer las notificaciones que has eliminado en tu smartphone Android -  AS.com">
            <a:extLst>
              <a:ext uri="{FF2B5EF4-FFF2-40B4-BE49-F238E27FC236}">
                <a16:creationId xmlns:a16="http://schemas.microsoft.com/office/drawing/2014/main" id="{5BCF3466-99F6-4F18-A72E-32787033A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 r="19251"/>
          <a:stretch/>
        </p:blipFill>
        <p:spPr bwMode="auto">
          <a:xfrm>
            <a:off x="9865156" y="4786563"/>
            <a:ext cx="1761328" cy="1613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67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uz Verde">
            <a:extLst>
              <a:ext uri="{FF2B5EF4-FFF2-40B4-BE49-F238E27FC236}">
                <a16:creationId xmlns:a16="http://schemas.microsoft.com/office/drawing/2014/main" id="{20345DED-689E-4017-8CBE-C6BDEF47C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50" y="1523807"/>
            <a:ext cx="952500" cy="952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rmacias Ahumada">
            <a:extLst>
              <a:ext uri="{FF2B5EF4-FFF2-40B4-BE49-F238E27FC236}">
                <a16:creationId xmlns:a16="http://schemas.microsoft.com/office/drawing/2014/main" id="{16796D42-C6C4-40D9-9095-439C70D8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50" y="2995612"/>
            <a:ext cx="1557337" cy="323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4D9C47-40DC-4784-ACEF-9A23417C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311" y="1267407"/>
            <a:ext cx="1238250" cy="1181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96B05C-9FF5-4F4B-B5C8-717224DCCA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667"/>
          <a:stretch/>
        </p:blipFill>
        <p:spPr>
          <a:xfrm>
            <a:off x="10820011" y="3453563"/>
            <a:ext cx="638564" cy="979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62" name="Picture 14" descr="upload.wikimedia.org/wikipedia/commons/0/06/Log...">
            <a:extLst>
              <a:ext uri="{FF2B5EF4-FFF2-40B4-BE49-F238E27FC236}">
                <a16:creationId xmlns:a16="http://schemas.microsoft.com/office/drawing/2014/main" id="{70F8F095-3DB4-42FB-9789-E3FC2368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306" y="3828659"/>
            <a:ext cx="1738312" cy="666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Qué es el web scraping, para qué sirve y como suele utilizarse">
            <a:extLst>
              <a:ext uri="{FF2B5EF4-FFF2-40B4-BE49-F238E27FC236}">
                <a16:creationId xmlns:a16="http://schemas.microsoft.com/office/drawing/2014/main" id="{9AE99F5C-364A-47A3-A739-C1272F4AB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8" r="6102" b="12373"/>
          <a:stretch/>
        </p:blipFill>
        <p:spPr bwMode="auto">
          <a:xfrm>
            <a:off x="491825" y="2334229"/>
            <a:ext cx="5276850" cy="395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05FC070D-68E5-44E4-8432-B59B4ECAD4C7}"/>
              </a:ext>
            </a:extLst>
          </p:cNvPr>
          <p:cNvSpPr/>
          <p:nvPr/>
        </p:nvSpPr>
        <p:spPr>
          <a:xfrm>
            <a:off x="7715250" y="647700"/>
            <a:ext cx="4038600" cy="4695825"/>
          </a:xfrm>
          <a:prstGeom prst="borderCallout2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109C2C-8492-4F03-B054-62DC008BDC40}"/>
              </a:ext>
            </a:extLst>
          </p:cNvPr>
          <p:cNvSpPr txBox="1"/>
          <p:nvPr/>
        </p:nvSpPr>
        <p:spPr>
          <a:xfrm>
            <a:off x="438150" y="463034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Extracción de data distintas fuentes </a:t>
            </a:r>
          </a:p>
          <a:p>
            <a:r>
              <a:rPr lang="es-CL" sz="3200" dirty="0"/>
              <a:t>WEB SCRAPING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5356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22C8B-BE38-4D63-AFB3-8B5C3171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295275"/>
            <a:ext cx="2828923" cy="2981325"/>
          </a:xfrm>
        </p:spPr>
        <p:txBody>
          <a:bodyPr>
            <a:normAutofit/>
          </a:bodyPr>
          <a:lstStyle/>
          <a:p>
            <a:r>
              <a:rPr lang="es-ES" sz="4400" dirty="0"/>
              <a:t>Diagrama de clases</a:t>
            </a:r>
            <a:endParaRPr lang="es-CL" sz="4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ECE336-C5CA-4504-AFD5-D9F7444E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4" y="369848"/>
            <a:ext cx="8432802" cy="589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7FC9A25-648B-4604-B8CD-8BF185D25BE1}"/>
              </a:ext>
            </a:extLst>
          </p:cNvPr>
          <p:cNvSpPr/>
          <p:nvPr/>
        </p:nvSpPr>
        <p:spPr>
          <a:xfrm>
            <a:off x="3108324" y="2495549"/>
            <a:ext cx="2740026" cy="1838325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D05A7C-14C1-4E92-9EAC-E74857879E2F}"/>
              </a:ext>
            </a:extLst>
          </p:cNvPr>
          <p:cNvSpPr/>
          <p:nvPr/>
        </p:nvSpPr>
        <p:spPr>
          <a:xfrm>
            <a:off x="7791450" y="485777"/>
            <a:ext cx="2552700" cy="1943098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5D4132-5238-4824-989E-0FB57CB8D47F}"/>
              </a:ext>
            </a:extLst>
          </p:cNvPr>
          <p:cNvSpPr/>
          <p:nvPr/>
        </p:nvSpPr>
        <p:spPr>
          <a:xfrm>
            <a:off x="4333875" y="457201"/>
            <a:ext cx="2552700" cy="165735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129F89-45F9-42CA-873A-53C5D40EA57A}"/>
              </a:ext>
            </a:extLst>
          </p:cNvPr>
          <p:cNvSpPr/>
          <p:nvPr/>
        </p:nvSpPr>
        <p:spPr>
          <a:xfrm>
            <a:off x="3209926" y="5029201"/>
            <a:ext cx="2740026" cy="123824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A59CC3-4722-4EF3-A4C3-5B8175A261AE}"/>
              </a:ext>
            </a:extLst>
          </p:cNvPr>
          <p:cNvSpPr/>
          <p:nvPr/>
        </p:nvSpPr>
        <p:spPr>
          <a:xfrm>
            <a:off x="6753225" y="3190875"/>
            <a:ext cx="1819275" cy="165735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DFCD78-3177-447A-9069-586CF348BF42}"/>
              </a:ext>
            </a:extLst>
          </p:cNvPr>
          <p:cNvSpPr/>
          <p:nvPr/>
        </p:nvSpPr>
        <p:spPr>
          <a:xfrm>
            <a:off x="9401175" y="2809875"/>
            <a:ext cx="1924050" cy="174307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F0E5B5-B5E1-4A19-879A-B96C7C654A19}"/>
              </a:ext>
            </a:extLst>
          </p:cNvPr>
          <p:cNvSpPr/>
          <p:nvPr/>
        </p:nvSpPr>
        <p:spPr>
          <a:xfrm>
            <a:off x="9401175" y="5133975"/>
            <a:ext cx="1990725" cy="11334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82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B0B18C5-B6ED-4B83-9397-52185E1B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1" y="282102"/>
            <a:ext cx="6162675" cy="62937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F8FE9D2-5572-4195-A410-A03E3243014B}"/>
              </a:ext>
            </a:extLst>
          </p:cNvPr>
          <p:cNvSpPr txBox="1">
            <a:spLocks/>
          </p:cNvSpPr>
          <p:nvPr/>
        </p:nvSpPr>
        <p:spPr>
          <a:xfrm>
            <a:off x="123826" y="295275"/>
            <a:ext cx="3076574" cy="20478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u="sng" dirty="0"/>
              <a:t>Diagrama ENTIDAD</a:t>
            </a:r>
            <a:endParaRPr lang="es-CL" sz="5400" u="sng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1BD244-907F-40F3-B7D7-E22A06D3F5BA}"/>
              </a:ext>
            </a:extLst>
          </p:cNvPr>
          <p:cNvSpPr/>
          <p:nvPr/>
        </p:nvSpPr>
        <p:spPr>
          <a:xfrm>
            <a:off x="5124450" y="962025"/>
            <a:ext cx="971550" cy="981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2679FE9-CAD2-4D50-B3A5-C76B6DDBE486}"/>
              </a:ext>
            </a:extLst>
          </p:cNvPr>
          <p:cNvSpPr/>
          <p:nvPr/>
        </p:nvSpPr>
        <p:spPr>
          <a:xfrm>
            <a:off x="7600950" y="2343150"/>
            <a:ext cx="942975" cy="895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5E6F82-9491-4A2D-9E51-336CD4FC8295}"/>
              </a:ext>
            </a:extLst>
          </p:cNvPr>
          <p:cNvSpPr/>
          <p:nvPr/>
        </p:nvSpPr>
        <p:spPr>
          <a:xfrm>
            <a:off x="5934075" y="4267200"/>
            <a:ext cx="1295400" cy="86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584E38B-BBF1-496A-BD4B-3608162B8BA4}"/>
              </a:ext>
            </a:extLst>
          </p:cNvPr>
          <p:cNvSpPr/>
          <p:nvPr/>
        </p:nvSpPr>
        <p:spPr>
          <a:xfrm>
            <a:off x="8872539" y="5476875"/>
            <a:ext cx="1262061" cy="790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6D60E21-C219-4C26-ADDD-48894F6208D0}"/>
              </a:ext>
            </a:extLst>
          </p:cNvPr>
          <p:cNvSpPr/>
          <p:nvPr/>
        </p:nvSpPr>
        <p:spPr>
          <a:xfrm>
            <a:off x="9363075" y="2667000"/>
            <a:ext cx="1090611" cy="7905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884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4B0DE8-2A30-4EB4-881F-1995471C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3790949" cy="1847850"/>
          </a:xfrm>
        </p:spPr>
        <p:txBody>
          <a:bodyPr>
            <a:normAutofit/>
          </a:bodyPr>
          <a:lstStyle/>
          <a:p>
            <a:r>
              <a:rPr lang="es-ES" sz="4400" u="sng" dirty="0"/>
              <a:t>Diagrama relacional</a:t>
            </a:r>
            <a:endParaRPr lang="es-CL" sz="44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EA0038-A2C7-46B6-AA01-0F98EFF2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8" y="290512"/>
            <a:ext cx="8192223" cy="6105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65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9D5A0-E8CF-49DF-9327-377BDB90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3790949" cy="1847850"/>
          </a:xfrm>
        </p:spPr>
        <p:txBody>
          <a:bodyPr>
            <a:normAutofit fontScale="90000"/>
          </a:bodyPr>
          <a:lstStyle/>
          <a:p>
            <a:r>
              <a:rPr lang="es-ES" sz="4400" u="sng" dirty="0"/>
              <a:t>Construcción de la base de datos</a:t>
            </a:r>
            <a:endParaRPr lang="es-CL" sz="4400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86934-C9C1-453F-BE44-E9407DB1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477027"/>
            <a:ext cx="5591175" cy="59229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EB23C8-8C1B-47CB-9FBE-026855F3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260349"/>
            <a:ext cx="4257675" cy="1168651"/>
          </a:xfrm>
        </p:spPr>
        <p:txBody>
          <a:bodyPr>
            <a:normAutofit/>
          </a:bodyPr>
          <a:lstStyle/>
          <a:p>
            <a:r>
              <a:rPr lang="es-ES" sz="2800" dirty="0"/>
              <a:t>Motor de Base de datos: MySQL</a:t>
            </a:r>
            <a:endParaRPr lang="es-CL" sz="28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C30D04C-AF47-4384-AD92-D4F994B79614}"/>
              </a:ext>
            </a:extLst>
          </p:cNvPr>
          <p:cNvSpPr txBox="1">
            <a:spLocks/>
          </p:cNvSpPr>
          <p:nvPr/>
        </p:nvSpPr>
        <p:spPr>
          <a:xfrm>
            <a:off x="447675" y="4060574"/>
            <a:ext cx="2809875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Creación de tabla, con su PK y Restricciones</a:t>
            </a:r>
            <a:endParaRPr lang="es-CL" sz="2800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765E5EE-279D-40C6-B7C8-3B5D88309EF0}"/>
              </a:ext>
            </a:extLst>
          </p:cNvPr>
          <p:cNvSpPr/>
          <p:nvPr/>
        </p:nvSpPr>
        <p:spPr>
          <a:xfrm>
            <a:off x="3524250" y="4152900"/>
            <a:ext cx="1409700" cy="1257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570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49839E-104C-46FD-84BF-680696ED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76200"/>
            <a:ext cx="3790949" cy="1847850"/>
          </a:xfrm>
        </p:spPr>
        <p:txBody>
          <a:bodyPr>
            <a:normAutofit fontScale="90000"/>
          </a:bodyPr>
          <a:lstStyle/>
          <a:p>
            <a:r>
              <a:rPr lang="es-ES" sz="4400" u="sng" dirty="0"/>
              <a:t>Construcción de la base de datos</a:t>
            </a:r>
            <a:endParaRPr lang="es-CL" sz="4400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3D2823-2C4D-4963-89F1-73E04F99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14" y="247650"/>
            <a:ext cx="6878380" cy="6362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7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2976</TotalTime>
  <Words>263</Words>
  <Application>Microsoft Office PowerPoint</Application>
  <PresentationFormat>Panorámica</PresentationFormat>
  <Paragraphs>39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Proyecto </vt:lpstr>
      <vt:lpstr>OBJETIVOS GENERALES</vt:lpstr>
      <vt:lpstr>OBJETIVOS específicos</vt:lpstr>
      <vt:lpstr>Presentación de PowerPoint</vt:lpstr>
      <vt:lpstr>Diagrama de clases</vt:lpstr>
      <vt:lpstr>Presentación de PowerPoint</vt:lpstr>
      <vt:lpstr>Diagrama relacional</vt:lpstr>
      <vt:lpstr>Construcción de la base de datos</vt:lpstr>
      <vt:lpstr>Construcción de la base de datos</vt:lpstr>
      <vt:lpstr>Construcción de la base de datos</vt:lpstr>
      <vt:lpstr>Construcción de la base de datos</vt:lpstr>
      <vt:lpstr>PROCEDIMIENTOS ALMACENADOS</vt:lpstr>
      <vt:lpstr>EJEMPLOS procedimientos almacenados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PRUEBAS DE PROCEDIMIENTOS ALMACENADOS</vt:lpstr>
      <vt:lpstr>Conexión con la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Tania Torres</dc:creator>
  <cp:lastModifiedBy>Tania Torres</cp:lastModifiedBy>
  <cp:revision>28</cp:revision>
  <dcterms:created xsi:type="dcterms:W3CDTF">2021-06-18T03:24:24Z</dcterms:created>
  <dcterms:modified xsi:type="dcterms:W3CDTF">2021-06-26T15:11:10Z</dcterms:modified>
</cp:coreProperties>
</file>