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63" r:id="rId4"/>
    <p:sldId id="264" r:id="rId5"/>
    <p:sldId id="265" r:id="rId6"/>
    <p:sldId id="259" r:id="rId7"/>
    <p:sldId id="261" r:id="rId8"/>
    <p:sldId id="262" r:id="rId9"/>
    <p:sldId id="271" r:id="rId10"/>
    <p:sldId id="273" r:id="rId11"/>
    <p:sldId id="276" r:id="rId12"/>
    <p:sldId id="270" r:id="rId13"/>
    <p:sldId id="274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00" autoAdjust="0"/>
    <p:restoredTop sz="86405"/>
  </p:normalViewPr>
  <p:slideViewPr>
    <p:cSldViewPr snapToGrid="0">
      <p:cViewPr varScale="1">
        <p:scale>
          <a:sx n="184" d="100"/>
          <a:sy n="184" d="100"/>
        </p:scale>
        <p:origin x="5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10D3B-C7A4-D042-B97E-BA15CCDD4582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A081E-150B-1240-A181-C5F339C9D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A081E-150B-1240-A181-C5F339C9D7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84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A081E-150B-1240-A181-C5F339C9D7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85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A081E-150B-1240-A181-C5F339C9D7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8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A081E-150B-1240-A181-C5F339C9D7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66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A081E-150B-1240-A181-C5F339C9D7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1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A081E-150B-1240-A181-C5F339C9D7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32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A081E-150B-1240-A181-C5F339C9D7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A081E-150B-1240-A181-C5F339C9D7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4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A081E-150B-1240-A181-C5F339C9D7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5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A081E-150B-1240-A181-C5F339C9D7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28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A081E-150B-1240-A181-C5F339C9D7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9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A081E-150B-1240-A181-C5F339C9D7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1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A081E-150B-1240-A181-C5F339C9D7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2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A081E-150B-1240-A181-C5F339C9D7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6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A081E-150B-1240-A181-C5F339C9D7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3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292" y="1028913"/>
            <a:ext cx="766404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92" y="3508588"/>
            <a:ext cx="76640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947057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19" y="6356349"/>
            <a:ext cx="942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4" y="6356350"/>
            <a:ext cx="142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E193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xYCKh0nIn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292" y="2142602"/>
            <a:ext cx="7664040" cy="2387600"/>
          </a:xfrm>
        </p:spPr>
        <p:txBody>
          <a:bodyPr/>
          <a:lstStyle/>
          <a:p>
            <a:r>
              <a:rPr lang="en-US" dirty="0"/>
              <a:t>Beers and Breweries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92" y="4622277"/>
            <a:ext cx="7664040" cy="1655762"/>
          </a:xfrm>
        </p:spPr>
        <p:txBody>
          <a:bodyPr>
            <a:normAutofit/>
          </a:bodyPr>
          <a:lstStyle/>
          <a:p>
            <a:r>
              <a:rPr lang="en-US" sz="2800" i="1" dirty="0"/>
              <a:t>Tamas Toth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89211"/>
            <a:ext cx="10047352" cy="836389"/>
          </a:xfrm>
        </p:spPr>
        <p:txBody>
          <a:bodyPr>
            <a:noAutofit/>
          </a:bodyPr>
          <a:lstStyle/>
          <a:p>
            <a:r>
              <a:rPr lang="en-US" sz="3200" dirty="0"/>
              <a:t>Popular with opportunities to grow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993" y="5625521"/>
            <a:ext cx="6770596" cy="106799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Budweiser is the most popular beer in 23 states.</a:t>
            </a:r>
          </a:p>
          <a:p>
            <a:r>
              <a:rPr lang="en-US" sz="2400" dirty="0"/>
              <a:t>Increase presence in those states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C2BB5-A33A-D943-AB4A-E8CFC3239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55" y="1141899"/>
            <a:ext cx="9352832" cy="41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1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89211"/>
            <a:ext cx="10047352" cy="836389"/>
          </a:xfrm>
        </p:spPr>
        <p:txBody>
          <a:bodyPr>
            <a:noAutofit/>
          </a:bodyPr>
          <a:lstStyle/>
          <a:p>
            <a:r>
              <a:rPr lang="en-US" sz="3200" dirty="0"/>
              <a:t>Number of unique beers per capita vs number of breweries by state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FC008E-D841-174A-9056-15C7F0B91305}"/>
              </a:ext>
            </a:extLst>
          </p:cNvPr>
          <p:cNvGrpSpPr/>
          <p:nvPr/>
        </p:nvGrpSpPr>
        <p:grpSpPr>
          <a:xfrm>
            <a:off x="108559" y="1164920"/>
            <a:ext cx="8410545" cy="5592871"/>
            <a:chOff x="108559" y="1164920"/>
            <a:chExt cx="8410545" cy="559287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C50DBDF-1570-2E4B-827D-1DAF611C6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59" y="1164920"/>
              <a:ext cx="8410545" cy="559287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3E17B92-E0A6-5145-886C-B3C69FB60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2695" y="1734333"/>
              <a:ext cx="262890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508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836389"/>
          </a:xfrm>
        </p:spPr>
        <p:txBody>
          <a:bodyPr>
            <a:normAutofit/>
          </a:bodyPr>
          <a:lstStyle/>
          <a:p>
            <a:r>
              <a:rPr lang="en-US" sz="4000"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3" y="1395047"/>
            <a:ext cx="9139401" cy="428085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400" dirty="0"/>
              <a:t>CO has the greatest number of breweries.</a:t>
            </a:r>
          </a:p>
          <a:p>
            <a:pPr algn="just"/>
            <a:r>
              <a:rPr lang="en-US" sz="2400" dirty="0"/>
              <a:t>Carry out a market analysis in ND, NH, and MT to better understand potential market opportunities to increase sales given the high amount of beer consumption.</a:t>
            </a:r>
          </a:p>
          <a:p>
            <a:pPr algn="just"/>
            <a:r>
              <a:rPr lang="en-US" sz="2400" dirty="0"/>
              <a:t>CO is producing the highest alcohol content beer.</a:t>
            </a:r>
          </a:p>
          <a:p>
            <a:pPr algn="just"/>
            <a:r>
              <a:rPr lang="en-US" sz="2400" dirty="0"/>
              <a:t>OR is producing the most bitter beer.</a:t>
            </a:r>
          </a:p>
          <a:p>
            <a:pPr algn="just"/>
            <a:r>
              <a:rPr lang="en-US" sz="2400" dirty="0"/>
              <a:t>Product portfolio is mostly comprised of mild alcohol content beers.</a:t>
            </a:r>
          </a:p>
          <a:p>
            <a:pPr algn="just"/>
            <a:r>
              <a:rPr lang="en-US" sz="2400" dirty="0"/>
              <a:t>We can observe a relationship between alcohol content and bitterness. </a:t>
            </a:r>
          </a:p>
          <a:p>
            <a:pPr algn="just"/>
            <a:r>
              <a:rPr lang="en-US" sz="2400" dirty="0"/>
              <a:t>Study the beer styles to see if there is a need to reclassify some of them from IPA to Ale or vice versa.</a:t>
            </a:r>
          </a:p>
          <a:p>
            <a:pPr algn="just"/>
            <a:r>
              <a:rPr lang="en-US" sz="2400" dirty="0"/>
              <a:t>Increase presence in those states where their beer is the most popular by increasing the number of breweries.</a:t>
            </a:r>
          </a:p>
          <a:p>
            <a:pPr algn="just"/>
            <a:r>
              <a:rPr lang="en-US" sz="2400" dirty="0"/>
              <a:t>Increase the variety of beers in those states where the number of unique beers are low per capita per million people.</a:t>
            </a:r>
          </a:p>
        </p:txBody>
      </p:sp>
    </p:spTree>
    <p:extLst>
      <p:ext uri="{BB962C8B-B14F-4D97-AF65-F5344CB8AC3E}">
        <p14:creationId xmlns:p14="http://schemas.microsoft.com/office/powerpoint/2010/main" val="111406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836389"/>
          </a:xfrm>
        </p:spPr>
        <p:txBody>
          <a:bodyPr>
            <a:normAutofit/>
          </a:bodyPr>
          <a:lstStyle/>
          <a:p>
            <a:r>
              <a:rPr lang="en-US" sz="4000" dirty="0"/>
              <a:t>YouTube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3" y="1395047"/>
            <a:ext cx="9139401" cy="42808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>
              <a:hlinkClick r:id="rId3"/>
            </a:endParaRPr>
          </a:p>
          <a:p>
            <a:pPr marL="0" indent="0" algn="ctr">
              <a:buNone/>
            </a:pPr>
            <a:endParaRPr lang="en-US" sz="2400" dirty="0">
              <a:hlinkClick r:id="rId3"/>
            </a:endParaRPr>
          </a:p>
          <a:p>
            <a:pPr marL="0" indent="0" algn="ctr">
              <a:buNone/>
            </a:pPr>
            <a:endParaRPr lang="en-US" sz="2400" dirty="0">
              <a:hlinkClick r:id="rId3"/>
            </a:endParaRPr>
          </a:p>
          <a:p>
            <a:pPr marL="0" indent="0" algn="ctr">
              <a:buNone/>
            </a:pPr>
            <a:endParaRPr lang="en-US" sz="2400" dirty="0">
              <a:hlinkClick r:id="rId3"/>
            </a:endParaRPr>
          </a:p>
          <a:p>
            <a:pPr marL="0" indent="0" algn="ctr">
              <a:buNone/>
            </a:pPr>
            <a:r>
              <a:rPr lang="en-US" sz="2400" dirty="0">
                <a:hlinkClick r:id="rId3"/>
              </a:rPr>
              <a:t>https://youtu.be/LxYCKh0nInM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065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D0204-5E85-2A4B-B44D-0C6726B84CD7}"/>
              </a:ext>
            </a:extLst>
          </p:cNvPr>
          <p:cNvSpPr/>
          <p:nvPr/>
        </p:nvSpPr>
        <p:spPr>
          <a:xfrm>
            <a:off x="8448085" y="0"/>
            <a:ext cx="374391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1295990" cy="5610891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9600" dirty="0"/>
              <a:t>Q &amp;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C5ADE-AEB7-A943-94E4-4847B6F274CD}"/>
              </a:ext>
            </a:extLst>
          </p:cNvPr>
          <p:cNvSpPr txBox="1"/>
          <p:nvPr/>
        </p:nvSpPr>
        <p:spPr>
          <a:xfrm>
            <a:off x="5213386" y="6028267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ttoth@smu.edu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D0204-5E85-2A4B-B44D-0C6726B84CD7}"/>
              </a:ext>
            </a:extLst>
          </p:cNvPr>
          <p:cNvSpPr/>
          <p:nvPr/>
        </p:nvSpPr>
        <p:spPr>
          <a:xfrm>
            <a:off x="8448085" y="0"/>
            <a:ext cx="374391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1295990" cy="5610891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96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406970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817535"/>
          </a:xfrm>
        </p:spPr>
        <p:txBody>
          <a:bodyPr anchor="ctr">
            <a:normAutofit/>
          </a:bodyPr>
          <a:lstStyle/>
          <a:p>
            <a:r>
              <a:rPr lang="en-US" sz="3600" dirty="0"/>
              <a:t>Number of Budweiser breweries by US states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538357-EB77-F04F-A399-4766F54D1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29551"/>
              </p:ext>
            </p:extLst>
          </p:nvPr>
        </p:nvGraphicFramePr>
        <p:xfrm>
          <a:off x="404943" y="2722815"/>
          <a:ext cx="9873583" cy="1142718"/>
        </p:xfrm>
        <a:graphic>
          <a:graphicData uri="http://schemas.openxmlformats.org/drawingml/2006/table">
            <a:tbl>
              <a:tblPr/>
              <a:tblGrid>
                <a:gridCol w="580799">
                  <a:extLst>
                    <a:ext uri="{9D8B030D-6E8A-4147-A177-3AD203B41FA5}">
                      <a16:colId xmlns:a16="http://schemas.microsoft.com/office/drawing/2014/main" val="3293488413"/>
                    </a:ext>
                  </a:extLst>
                </a:gridCol>
                <a:gridCol w="580799">
                  <a:extLst>
                    <a:ext uri="{9D8B030D-6E8A-4147-A177-3AD203B41FA5}">
                      <a16:colId xmlns:a16="http://schemas.microsoft.com/office/drawing/2014/main" val="4074864080"/>
                    </a:ext>
                  </a:extLst>
                </a:gridCol>
                <a:gridCol w="580799">
                  <a:extLst>
                    <a:ext uri="{9D8B030D-6E8A-4147-A177-3AD203B41FA5}">
                      <a16:colId xmlns:a16="http://schemas.microsoft.com/office/drawing/2014/main" val="1424186676"/>
                    </a:ext>
                  </a:extLst>
                </a:gridCol>
                <a:gridCol w="580799">
                  <a:extLst>
                    <a:ext uri="{9D8B030D-6E8A-4147-A177-3AD203B41FA5}">
                      <a16:colId xmlns:a16="http://schemas.microsoft.com/office/drawing/2014/main" val="2982819669"/>
                    </a:ext>
                  </a:extLst>
                </a:gridCol>
                <a:gridCol w="580799">
                  <a:extLst>
                    <a:ext uri="{9D8B030D-6E8A-4147-A177-3AD203B41FA5}">
                      <a16:colId xmlns:a16="http://schemas.microsoft.com/office/drawing/2014/main" val="2387940236"/>
                    </a:ext>
                  </a:extLst>
                </a:gridCol>
                <a:gridCol w="580799">
                  <a:extLst>
                    <a:ext uri="{9D8B030D-6E8A-4147-A177-3AD203B41FA5}">
                      <a16:colId xmlns:a16="http://schemas.microsoft.com/office/drawing/2014/main" val="1187908186"/>
                    </a:ext>
                  </a:extLst>
                </a:gridCol>
                <a:gridCol w="580799">
                  <a:extLst>
                    <a:ext uri="{9D8B030D-6E8A-4147-A177-3AD203B41FA5}">
                      <a16:colId xmlns:a16="http://schemas.microsoft.com/office/drawing/2014/main" val="3229558454"/>
                    </a:ext>
                  </a:extLst>
                </a:gridCol>
                <a:gridCol w="580799">
                  <a:extLst>
                    <a:ext uri="{9D8B030D-6E8A-4147-A177-3AD203B41FA5}">
                      <a16:colId xmlns:a16="http://schemas.microsoft.com/office/drawing/2014/main" val="2613525396"/>
                    </a:ext>
                  </a:extLst>
                </a:gridCol>
                <a:gridCol w="580799">
                  <a:extLst>
                    <a:ext uri="{9D8B030D-6E8A-4147-A177-3AD203B41FA5}">
                      <a16:colId xmlns:a16="http://schemas.microsoft.com/office/drawing/2014/main" val="3753046573"/>
                    </a:ext>
                  </a:extLst>
                </a:gridCol>
                <a:gridCol w="580799">
                  <a:extLst>
                    <a:ext uri="{9D8B030D-6E8A-4147-A177-3AD203B41FA5}">
                      <a16:colId xmlns:a16="http://schemas.microsoft.com/office/drawing/2014/main" val="3879212577"/>
                    </a:ext>
                  </a:extLst>
                </a:gridCol>
                <a:gridCol w="580799">
                  <a:extLst>
                    <a:ext uri="{9D8B030D-6E8A-4147-A177-3AD203B41FA5}">
                      <a16:colId xmlns:a16="http://schemas.microsoft.com/office/drawing/2014/main" val="1197658514"/>
                    </a:ext>
                  </a:extLst>
                </a:gridCol>
                <a:gridCol w="580799">
                  <a:extLst>
                    <a:ext uri="{9D8B030D-6E8A-4147-A177-3AD203B41FA5}">
                      <a16:colId xmlns:a16="http://schemas.microsoft.com/office/drawing/2014/main" val="1867456061"/>
                    </a:ext>
                  </a:extLst>
                </a:gridCol>
                <a:gridCol w="580799">
                  <a:extLst>
                    <a:ext uri="{9D8B030D-6E8A-4147-A177-3AD203B41FA5}">
                      <a16:colId xmlns:a16="http://schemas.microsoft.com/office/drawing/2014/main" val="2114029368"/>
                    </a:ext>
                  </a:extLst>
                </a:gridCol>
                <a:gridCol w="580799">
                  <a:extLst>
                    <a:ext uri="{9D8B030D-6E8A-4147-A177-3AD203B41FA5}">
                      <a16:colId xmlns:a16="http://schemas.microsoft.com/office/drawing/2014/main" val="1091090823"/>
                    </a:ext>
                  </a:extLst>
                </a:gridCol>
                <a:gridCol w="580799">
                  <a:extLst>
                    <a:ext uri="{9D8B030D-6E8A-4147-A177-3AD203B41FA5}">
                      <a16:colId xmlns:a16="http://schemas.microsoft.com/office/drawing/2014/main" val="4027361458"/>
                    </a:ext>
                  </a:extLst>
                </a:gridCol>
                <a:gridCol w="580799">
                  <a:extLst>
                    <a:ext uri="{9D8B030D-6E8A-4147-A177-3AD203B41FA5}">
                      <a16:colId xmlns:a16="http://schemas.microsoft.com/office/drawing/2014/main" val="764269077"/>
                    </a:ext>
                  </a:extLst>
                </a:gridCol>
                <a:gridCol w="580799">
                  <a:extLst>
                    <a:ext uri="{9D8B030D-6E8A-4147-A177-3AD203B41FA5}">
                      <a16:colId xmlns:a16="http://schemas.microsoft.com/office/drawing/2014/main" val="1231245332"/>
                    </a:ext>
                  </a:extLst>
                </a:gridCol>
              </a:tblGrid>
              <a:tr h="190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AK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CT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HI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IL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KS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53144"/>
                  </a:ext>
                </a:extLst>
              </a:tr>
              <a:tr h="190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087435"/>
                  </a:ext>
                </a:extLst>
              </a:tr>
              <a:tr h="190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KY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MD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MT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NH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NJ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684958"/>
                  </a:ext>
                </a:extLst>
              </a:tr>
              <a:tr h="190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291196"/>
                  </a:ext>
                </a:extLst>
              </a:tr>
              <a:tr h="190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RI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UT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VT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WV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WY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575299"/>
                  </a:ext>
                </a:extLst>
              </a:tr>
              <a:tr h="190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28" marR="6428" marT="6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131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17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817535"/>
          </a:xfrm>
        </p:spPr>
        <p:txBody>
          <a:bodyPr anchor="ctr">
            <a:normAutofit/>
          </a:bodyPr>
          <a:lstStyle/>
          <a:p>
            <a:r>
              <a:rPr lang="en-US" sz="3600" dirty="0"/>
              <a:t>Location is key to win on the market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34E49-5702-E14F-A74A-AC59F5772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361" y="1655533"/>
            <a:ext cx="7296532" cy="4870435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07561A-F28D-3F4C-B313-BB76516492AE}"/>
              </a:ext>
            </a:extLst>
          </p:cNvPr>
          <p:cNvSpPr txBox="1"/>
          <p:nvPr/>
        </p:nvSpPr>
        <p:spPr>
          <a:xfrm>
            <a:off x="3239167" y="1655533"/>
            <a:ext cx="3781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Number of Budweiser breweries by US states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BA4CF-0735-1440-8CF6-C1654C5C8281}"/>
              </a:ext>
            </a:extLst>
          </p:cNvPr>
          <p:cNvSpPr txBox="1"/>
          <p:nvPr/>
        </p:nvSpPr>
        <p:spPr>
          <a:xfrm>
            <a:off x="5130069" y="5835364"/>
            <a:ext cx="23695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∑ breweries = 558</a:t>
            </a:r>
          </a:p>
          <a:p>
            <a:r>
              <a:rPr lang="en-US" sz="1400" i="1" dirty="0"/>
              <a:t>99 different types of beers</a:t>
            </a:r>
          </a:p>
          <a:p>
            <a:r>
              <a:rPr lang="en-US" sz="1400" i="1" dirty="0"/>
              <a:t>60 unique beers just in CO</a:t>
            </a:r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69537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817535"/>
          </a:xfrm>
        </p:spPr>
        <p:txBody>
          <a:bodyPr anchor="ctr">
            <a:normAutofit fontScale="90000"/>
          </a:bodyPr>
          <a:lstStyle/>
          <a:p>
            <a:r>
              <a:rPr lang="en-US" sz="3600" dirty="0"/>
              <a:t>Increase presence in high beer consuming states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CF858F-C1F7-9842-B6D8-354F5AC3A3C8}"/>
              </a:ext>
            </a:extLst>
          </p:cNvPr>
          <p:cNvGrpSpPr/>
          <p:nvPr/>
        </p:nvGrpSpPr>
        <p:grpSpPr>
          <a:xfrm>
            <a:off x="1631806" y="1333390"/>
            <a:ext cx="7603633" cy="4782930"/>
            <a:chOff x="1631806" y="1333390"/>
            <a:chExt cx="7603633" cy="478293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AA8101F-B85D-C447-A542-9D77AE73F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1806" y="1333390"/>
              <a:ext cx="7603633" cy="478293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07561A-F28D-3F4C-B313-BB76516492AE}"/>
                </a:ext>
              </a:extLst>
            </p:cNvPr>
            <p:cNvSpPr txBox="1"/>
            <p:nvPr/>
          </p:nvSpPr>
          <p:spPr>
            <a:xfrm>
              <a:off x="3618885" y="1398127"/>
              <a:ext cx="3619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Beer Consumption by State per Capita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EFB784E-603D-2D4F-B058-133010380D18}"/>
              </a:ext>
            </a:extLst>
          </p:cNvPr>
          <p:cNvSpPr txBox="1"/>
          <p:nvPr/>
        </p:nvSpPr>
        <p:spPr>
          <a:xfrm>
            <a:off x="2681776" y="6440624"/>
            <a:ext cx="5493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 Data source: https://</a:t>
            </a:r>
            <a:r>
              <a:rPr lang="en-US" sz="1200" i="1" dirty="0" err="1"/>
              <a:t>beerinfo.com</a:t>
            </a:r>
            <a:r>
              <a:rPr lang="en-US" sz="1200" i="1" dirty="0"/>
              <a:t>/beer-consumption-by-state-per-capita/</a:t>
            </a:r>
          </a:p>
        </p:txBody>
      </p:sp>
    </p:spTree>
    <p:extLst>
      <p:ext uri="{BB962C8B-B14F-4D97-AF65-F5344CB8AC3E}">
        <p14:creationId xmlns:p14="http://schemas.microsoft.com/office/powerpoint/2010/main" val="290213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723267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3600" dirty="0"/>
              <a:t>Median Alcohol Content for each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3767E-9C7C-EF48-AA08-C80F54F72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1140643"/>
            <a:ext cx="8344038" cy="56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2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723267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3600" dirty="0"/>
              <a:t>Median IBU value for each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57833-476A-2947-A18E-9D4F439E2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4474"/>
            <a:ext cx="8526154" cy="579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83638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State that has the maximum alcoholic (ABV) vs the most bitter (IBU) beer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5167D-E520-8A46-AD2E-AF5F8C83D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74" y="1816777"/>
            <a:ext cx="4548427" cy="3652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279C9C-8A5B-B548-87C5-7B80F7ABE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07" y="1816777"/>
            <a:ext cx="4477311" cy="33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8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EA41D331-4DC2-0F45-BDE4-7B9A353D4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213" y="1350901"/>
            <a:ext cx="3407711" cy="45356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83638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Product portfolio description based on alcohol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0764" y="1984417"/>
            <a:ext cx="4445764" cy="350419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Alcohol content is ranging between 0.001 and 0.128</a:t>
            </a:r>
          </a:p>
          <a:p>
            <a:r>
              <a:rPr lang="en-US" dirty="0"/>
              <a:t>25% of the products alcohol content is less than or equal to 0.05</a:t>
            </a:r>
          </a:p>
          <a:p>
            <a:r>
              <a:rPr lang="en-US" dirty="0"/>
              <a:t>50% of the products alcohol content is above and below of 0.056</a:t>
            </a:r>
          </a:p>
          <a:p>
            <a:r>
              <a:rPr lang="en-US" dirty="0"/>
              <a:t>75% of the products alcohol content is less than or equal to 0.067</a:t>
            </a:r>
          </a:p>
          <a:p>
            <a:endParaRPr lang="en-US" dirty="0"/>
          </a:p>
          <a:p>
            <a:r>
              <a:rPr lang="en-US" dirty="0"/>
              <a:t>Average alcohol content of the products is 0.059</a:t>
            </a:r>
          </a:p>
          <a:p>
            <a:r>
              <a:rPr lang="en-US" dirty="0"/>
              <a:t>Product portfolio is mostly comprised of mild alcohol content beers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9C3AAB-A363-FB42-AD94-417C8420666A}"/>
              </a:ext>
            </a:extLst>
          </p:cNvPr>
          <p:cNvCxnSpPr>
            <a:cxnSpLocks/>
          </p:cNvCxnSpPr>
          <p:nvPr/>
        </p:nvCxnSpPr>
        <p:spPr>
          <a:xfrm flipH="1">
            <a:off x="3707704" y="2243667"/>
            <a:ext cx="1950950" cy="328879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3EA4AB-72D1-FB46-8A80-CC6B14457227}"/>
              </a:ext>
            </a:extLst>
          </p:cNvPr>
          <p:cNvCxnSpPr>
            <a:cxnSpLocks/>
          </p:cNvCxnSpPr>
          <p:nvPr/>
        </p:nvCxnSpPr>
        <p:spPr>
          <a:xfrm flipH="1" flipV="1">
            <a:off x="3622876" y="2117705"/>
            <a:ext cx="2035778" cy="1259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F4663C-42E9-264C-A4CF-BAA417B2B6B5}"/>
              </a:ext>
            </a:extLst>
          </p:cNvPr>
          <p:cNvCxnSpPr>
            <a:cxnSpLocks/>
          </p:cNvCxnSpPr>
          <p:nvPr/>
        </p:nvCxnSpPr>
        <p:spPr>
          <a:xfrm flipH="1">
            <a:off x="4038600" y="2743200"/>
            <a:ext cx="1710846" cy="15155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D19009-7D35-3645-B944-5141FD48223F}"/>
              </a:ext>
            </a:extLst>
          </p:cNvPr>
          <p:cNvCxnSpPr>
            <a:cxnSpLocks/>
          </p:cNvCxnSpPr>
          <p:nvPr/>
        </p:nvCxnSpPr>
        <p:spPr>
          <a:xfrm flipH="1">
            <a:off x="4038600" y="3169085"/>
            <a:ext cx="1710846" cy="8992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EEB7B9-BD91-9447-80C8-AAA826ED4636}"/>
              </a:ext>
            </a:extLst>
          </p:cNvPr>
          <p:cNvCxnSpPr>
            <a:cxnSpLocks/>
          </p:cNvCxnSpPr>
          <p:nvPr/>
        </p:nvCxnSpPr>
        <p:spPr>
          <a:xfrm flipH="1">
            <a:off x="4038600" y="3736515"/>
            <a:ext cx="1620054" cy="6501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F0F3A2-75D3-D149-867C-0BE52CF69991}"/>
              </a:ext>
            </a:extLst>
          </p:cNvPr>
          <p:cNvCxnSpPr>
            <a:cxnSpLocks/>
          </p:cNvCxnSpPr>
          <p:nvPr/>
        </p:nvCxnSpPr>
        <p:spPr>
          <a:xfrm flipH="1" flipV="1">
            <a:off x="3707704" y="4068347"/>
            <a:ext cx="2041742" cy="47149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12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83638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Relationship between the beer bitterness </a:t>
            </a:r>
            <a:br>
              <a:rPr lang="en-US" sz="4000" dirty="0"/>
            </a:br>
            <a:r>
              <a:rPr lang="en-US" sz="4000" dirty="0"/>
              <a:t>and  alcohol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135" y="1820333"/>
            <a:ext cx="3228209" cy="3855563"/>
          </a:xfrm>
        </p:spPr>
        <p:txBody>
          <a:bodyPr>
            <a:normAutofit/>
          </a:bodyPr>
          <a:lstStyle/>
          <a:p>
            <a:r>
              <a:rPr lang="en-US" sz="2400" dirty="0"/>
              <a:t>There is a positive linear relationship between ABV and IBU.</a:t>
            </a:r>
          </a:p>
          <a:p>
            <a:endParaRPr lang="en-US" sz="2400" dirty="0"/>
          </a:p>
          <a:p>
            <a:r>
              <a:rPr lang="en-US" sz="2400" dirty="0"/>
              <a:t>The beer alcohol content increase is associated with the bitterness.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DAE652-6DCF-2A4E-87B0-3FF406ECD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71" y="1730429"/>
            <a:ext cx="6035248" cy="40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5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21530"/>
            <a:ext cx="10047352" cy="836389"/>
          </a:xfrm>
        </p:spPr>
        <p:txBody>
          <a:bodyPr>
            <a:noAutofit/>
          </a:bodyPr>
          <a:lstStyle/>
          <a:p>
            <a:r>
              <a:rPr lang="en-US" sz="3200" dirty="0"/>
              <a:t>Difference between IBU &amp; ABV for IPA and 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5520" y="1201777"/>
            <a:ext cx="3228209" cy="2100363"/>
          </a:xfrm>
        </p:spPr>
        <p:txBody>
          <a:bodyPr>
            <a:normAutofit/>
          </a:bodyPr>
          <a:lstStyle/>
          <a:p>
            <a:r>
              <a:rPr lang="en-US" sz="2000" dirty="0"/>
              <a:t>963 Ale style beers</a:t>
            </a:r>
          </a:p>
          <a:p>
            <a:r>
              <a:rPr lang="en-US" sz="2000" dirty="0"/>
              <a:t>576 IPA style beers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E47DE0-2EB2-0542-ABC4-D10EB56E75D7}"/>
              </a:ext>
            </a:extLst>
          </p:cNvPr>
          <p:cNvSpPr txBox="1">
            <a:spLocks/>
          </p:cNvSpPr>
          <p:nvPr/>
        </p:nvSpPr>
        <p:spPr>
          <a:xfrm>
            <a:off x="6765520" y="3555860"/>
            <a:ext cx="3228209" cy="2100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Predictive model accuracy ~83%</a:t>
            </a:r>
          </a:p>
          <a:p>
            <a:endParaRPr lang="en-US" sz="2400" dirty="0"/>
          </a:p>
          <a:p>
            <a:r>
              <a:rPr lang="en-US" sz="2400" dirty="0"/>
              <a:t>The model generalizes well to predict beer style (IPA vs Ale) based on IBU and ABV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5861EE-5E42-D640-8F65-715B415E3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7" y="1057919"/>
            <a:ext cx="6594558" cy="2339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88D7D5-801A-DD44-9F81-A978E66B4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6" y="3555859"/>
            <a:ext cx="6698761" cy="23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0499D2BE-43F9-F04C-B22B-EB336B2462FB}" vid="{8AF3550B-44D4-9340-B54A-CCBECFB3C9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4060</TotalTime>
  <Words>553</Words>
  <Application>Microsoft Macintosh PowerPoint</Application>
  <PresentationFormat>Widescreen</PresentationFormat>
  <Paragraphs>173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Office Theme</vt:lpstr>
      <vt:lpstr>Beers and Breweries Analysis</vt:lpstr>
      <vt:lpstr>Location is key to win on the market</vt:lpstr>
      <vt:lpstr>Increase presence in high beer consuming states</vt:lpstr>
      <vt:lpstr>Median Alcohol Content for each state</vt:lpstr>
      <vt:lpstr>Median IBU value for each state</vt:lpstr>
      <vt:lpstr>State that has the maximum alcoholic (ABV) vs the most bitter (IBU) beer</vt:lpstr>
      <vt:lpstr>Product portfolio description based on alcohol content</vt:lpstr>
      <vt:lpstr>Relationship between the beer bitterness  and  alcohol content</vt:lpstr>
      <vt:lpstr>Difference between IBU &amp; ABV for IPA and ALE</vt:lpstr>
      <vt:lpstr>Popular with opportunities to grow</vt:lpstr>
      <vt:lpstr>Number of unique beers per capita vs number of breweries by state</vt:lpstr>
      <vt:lpstr>Key takeaways</vt:lpstr>
      <vt:lpstr>YouTube</vt:lpstr>
      <vt:lpstr>Q &amp; A</vt:lpstr>
      <vt:lpstr>Backup</vt:lpstr>
      <vt:lpstr>Number of Budweiser breweries by US states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Tamas Toth</dc:creator>
  <cp:lastModifiedBy>Tamas Toth</cp:lastModifiedBy>
  <cp:revision>63</cp:revision>
  <dcterms:created xsi:type="dcterms:W3CDTF">2022-02-14T20:03:48Z</dcterms:created>
  <dcterms:modified xsi:type="dcterms:W3CDTF">2022-03-05T23:33:09Z</dcterms:modified>
</cp:coreProperties>
</file>