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5"/>
  </p:sldMasterIdLst>
  <p:notesMasterIdLst>
    <p:notesMasterId r:id="rId20"/>
  </p:notesMasterIdLst>
  <p:handoutMasterIdLst>
    <p:handoutMasterId r:id="rId21"/>
  </p:handoutMasterIdLst>
  <p:sldIdLst>
    <p:sldId id="298" r:id="rId6"/>
    <p:sldId id="593" r:id="rId7"/>
    <p:sldId id="616" r:id="rId8"/>
    <p:sldId id="613" r:id="rId9"/>
    <p:sldId id="609" r:id="rId10"/>
    <p:sldId id="608" r:id="rId11"/>
    <p:sldId id="610" r:id="rId12"/>
    <p:sldId id="612" r:id="rId13"/>
    <p:sldId id="611" r:id="rId14"/>
    <p:sldId id="602" r:id="rId15"/>
    <p:sldId id="614" r:id="rId16"/>
    <p:sldId id="605" r:id="rId17"/>
    <p:sldId id="334" r:id="rId18"/>
    <p:sldId id="6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6" autoAdjust="0"/>
    <p:restoredTop sz="97746" autoAdjust="0"/>
  </p:normalViewPr>
  <p:slideViewPr>
    <p:cSldViewPr>
      <p:cViewPr varScale="1">
        <p:scale>
          <a:sx n="214" d="100"/>
          <a:sy n="214" d="100"/>
        </p:scale>
        <p:origin x="5192"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46"/>
    </p:cViewPr>
  </p:sorterViewPr>
  <p:notesViewPr>
    <p:cSldViewPr>
      <p:cViewPr varScale="1">
        <p:scale>
          <a:sx n="72" d="100"/>
          <a:sy n="72" d="100"/>
        </p:scale>
        <p:origin x="-220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&amp;[MPI Classification]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0FE2F5-BF0B-458F-BA68-D31C89D23124}" type="datetimeFigureOut">
              <a:rPr lang="en-US" smtClean="0"/>
              <a:t>4/12/22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4B393D-82C6-4A14-8282-422FD2CA9DA3}" type="slidenum">
              <a:rPr lang="en-US" smtClean="0"/>
              <a:t>‹#›</a:t>
            </a:fld>
            <a:endParaRPr lang="en-US"/>
          </a:p>
        </p:txBody>
      </p:sp>
    </p:spTree>
    <p:extLst>
      <p:ext uri="{BB962C8B-B14F-4D97-AF65-F5344CB8AC3E}">
        <p14:creationId xmlns:p14="http://schemas.microsoft.com/office/powerpoint/2010/main" val="2890664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&amp;[MPI Classification]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95CF9-202A-4BA4-B451-D935646B39A7}" type="datetimeFigureOut">
              <a:rPr lang="en-US" smtClean="0"/>
              <a:t>4/12/22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AD4E6B-B411-4931-BB72-70D19DE52CCE}" type="slidenum">
              <a:rPr lang="en-US" smtClean="0"/>
              <a:t>‹#›</a:t>
            </a:fld>
            <a:endParaRPr lang="en-US"/>
          </a:p>
        </p:txBody>
      </p:sp>
    </p:spTree>
    <p:extLst>
      <p:ext uri="{BB962C8B-B14F-4D97-AF65-F5344CB8AC3E}">
        <p14:creationId xmlns:p14="http://schemas.microsoft.com/office/powerpoint/2010/main" val="36859911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449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120696" y="4343085"/>
            <a:ext cx="6517576" cy="4115747"/>
          </a:xfrm>
        </p:spPr>
        <p:txBody>
          <a:bodyPr/>
          <a:lstStyle/>
          <a:p>
            <a:endParaRPr lang="en-US" dirty="0"/>
          </a:p>
        </p:txBody>
      </p:sp>
    </p:spTree>
    <p:extLst>
      <p:ext uri="{BB962C8B-B14F-4D97-AF65-F5344CB8AC3E}">
        <p14:creationId xmlns:p14="http://schemas.microsoft.com/office/powerpoint/2010/main" val="126198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120696" y="4343085"/>
            <a:ext cx="6517576" cy="4115747"/>
          </a:xfrm>
        </p:spPr>
        <p:txBody>
          <a:bodyPr/>
          <a:lstStyle/>
          <a:p>
            <a:endParaRPr lang="en-US" dirty="0"/>
          </a:p>
        </p:txBody>
      </p:sp>
    </p:spTree>
    <p:extLst>
      <p:ext uri="{BB962C8B-B14F-4D97-AF65-F5344CB8AC3E}">
        <p14:creationId xmlns:p14="http://schemas.microsoft.com/office/powerpoint/2010/main" val="4235686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duotone>
              <a:prstClr val="black"/>
              <a:schemeClr val="tx2">
                <a:lumMod val="60000"/>
                <a:lumOff val="40000"/>
                <a:tint val="45000"/>
                <a:satMod val="400000"/>
              </a:schemeClr>
            </a:duotone>
            <a:extLst>
              <a:ext uri="{28A0092B-C50C-407E-A947-70E740481C1C}">
                <a14:useLocalDpi xmlns:a14="http://schemas.microsoft.com/office/drawing/2010/main" val="0"/>
              </a:ext>
            </a:extLst>
          </a:blip>
          <a:srcRect l="42707" t="22862"/>
          <a:stretch/>
        </p:blipFill>
        <p:spPr>
          <a:xfrm>
            <a:off x="5" y="7"/>
            <a:ext cx="5860897" cy="5913545"/>
          </a:xfrm>
          <a:prstGeom prst="rect">
            <a:avLst/>
          </a:prstGeom>
        </p:spPr>
      </p:pic>
      <p:sp>
        <p:nvSpPr>
          <p:cNvPr id="7" name="Title 1"/>
          <p:cNvSpPr>
            <a:spLocks noGrp="1"/>
          </p:cNvSpPr>
          <p:nvPr>
            <p:ph type="ctrTitle" hasCustomPrompt="1"/>
          </p:nvPr>
        </p:nvSpPr>
        <p:spPr>
          <a:xfrm>
            <a:off x="5628644" y="1524007"/>
            <a:ext cx="6258557" cy="1287145"/>
          </a:xfrm>
          <a:ln w="0">
            <a:noFill/>
          </a:ln>
        </p:spPr>
        <p:txBody>
          <a:bodyPr anchor="b"/>
          <a:lstStyle>
            <a:lvl1pPr algn="l">
              <a:defRPr sz="2400" baseline="0"/>
            </a:lvl1pPr>
          </a:lstStyle>
          <a:p>
            <a:r>
              <a:rPr lang="en-US" dirty="0"/>
              <a:t>Click to edit Master subtitle style</a:t>
            </a:r>
          </a:p>
        </p:txBody>
      </p:sp>
      <p:sp>
        <p:nvSpPr>
          <p:cNvPr id="8" name="Subtitle 2"/>
          <p:cNvSpPr>
            <a:spLocks noGrp="1"/>
          </p:cNvSpPr>
          <p:nvPr>
            <p:ph type="subTitle" idx="1"/>
          </p:nvPr>
        </p:nvSpPr>
        <p:spPr>
          <a:xfrm>
            <a:off x="5628644" y="2807212"/>
            <a:ext cx="6258557" cy="1371600"/>
          </a:xfrm>
          <a:ln>
            <a:noFill/>
          </a:ln>
        </p:spPr>
        <p:txBody>
          <a:bodyPr>
            <a:normAutofit/>
          </a:bodyPr>
          <a:lstStyle>
            <a:lvl1pPr marL="0" indent="0" algn="l">
              <a:buNone/>
              <a:defRPr sz="1800">
                <a:solidFill>
                  <a:srgbClr val="00B0F0"/>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dirty="0"/>
              <a:t>Click to edit Master subtitle style</a:t>
            </a:r>
          </a:p>
        </p:txBody>
      </p:sp>
      <p:cxnSp>
        <p:nvCxnSpPr>
          <p:cNvPr id="3" name="Straight Connector 2"/>
          <p:cNvCxnSpPr/>
          <p:nvPr userDrawn="1"/>
        </p:nvCxnSpPr>
        <p:spPr>
          <a:xfrm>
            <a:off x="406400" y="5876277"/>
            <a:ext cx="11480800"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Picture 4" descr="Logo&#10;&#10;Description automatically generated">
            <a:extLst>
              <a:ext uri="{FF2B5EF4-FFF2-40B4-BE49-F238E27FC236}">
                <a16:creationId xmlns:a16="http://schemas.microsoft.com/office/drawing/2014/main" id="{9C9F0B40-4DE4-6044-AD19-D0B4B53888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000" y="1227676"/>
            <a:ext cx="3431719" cy="2573789"/>
          </a:xfrm>
          <a:prstGeom prst="rect">
            <a:avLst/>
          </a:prstGeom>
        </p:spPr>
      </p:pic>
    </p:spTree>
    <p:extLst>
      <p:ext uri="{BB962C8B-B14F-4D97-AF65-F5344CB8AC3E}">
        <p14:creationId xmlns:p14="http://schemas.microsoft.com/office/powerpoint/2010/main" val="298086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400" y="4770"/>
            <a:ext cx="12192000" cy="389107"/>
          </a:xfrm>
          <a:prstGeom prst="rect">
            <a:avLst/>
          </a:prstGeom>
        </p:spPr>
      </p:pic>
      <p:cxnSp>
        <p:nvCxnSpPr>
          <p:cNvPr id="12" name="Straight Connector 11"/>
          <p:cNvCxnSpPr/>
          <p:nvPr userDrawn="1"/>
        </p:nvCxnSpPr>
        <p:spPr>
          <a:xfrm>
            <a:off x="304800" y="762000"/>
            <a:ext cx="9652000" cy="0"/>
          </a:xfrm>
          <a:prstGeom prst="line">
            <a:avLst/>
          </a:prstGeom>
          <a:ln w="19050">
            <a:gradFill flip="none" rotWithShape="1">
              <a:gsLst>
                <a:gs pos="21000">
                  <a:srgbClr val="7030A0"/>
                </a:gs>
                <a:gs pos="100000">
                  <a:schemeClr val="bg1">
                    <a:lumMod val="100000"/>
                  </a:schemeClr>
                </a:gs>
              </a:gsLst>
              <a:lin ang="0" scaled="0"/>
              <a:tileRect/>
            </a:gra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t="51582" r="19006"/>
          <a:stretch/>
        </p:blipFill>
        <p:spPr>
          <a:xfrm>
            <a:off x="9224328" y="0"/>
            <a:ext cx="2968789" cy="1304484"/>
          </a:xfrm>
          <a:prstGeom prst="rect">
            <a:avLst/>
          </a:prstGeom>
        </p:spPr>
      </p:pic>
      <p:sp>
        <p:nvSpPr>
          <p:cNvPr id="7" name="Title 1"/>
          <p:cNvSpPr>
            <a:spLocks noGrp="1"/>
          </p:cNvSpPr>
          <p:nvPr>
            <p:ph type="title"/>
          </p:nvPr>
        </p:nvSpPr>
        <p:spPr>
          <a:xfrm>
            <a:off x="203200" y="80134"/>
            <a:ext cx="8940800" cy="758066"/>
          </a:xfrm>
        </p:spPr>
        <p:txBody>
          <a:bodyPr/>
          <a:lstStyle>
            <a:lvl1pPr>
              <a:defRPr sz="2700" b="0">
                <a:latin typeface="+mj-lt"/>
                <a:ea typeface="Dotum" panose="020B0600000101010101" pitchFamily="34" charset="-127"/>
              </a:defRPr>
            </a:lvl1pPr>
          </a:lstStyle>
          <a:p>
            <a:r>
              <a:rPr lang="en-US" dirty="0"/>
              <a:t>Click to edit Master title style</a:t>
            </a:r>
          </a:p>
        </p:txBody>
      </p:sp>
      <p:sp>
        <p:nvSpPr>
          <p:cNvPr id="8" name="Content Placeholder 2"/>
          <p:cNvSpPr>
            <a:spLocks noGrp="1"/>
          </p:cNvSpPr>
          <p:nvPr>
            <p:ph idx="1"/>
          </p:nvPr>
        </p:nvSpPr>
        <p:spPr>
          <a:xfrm>
            <a:off x="308633" y="838200"/>
            <a:ext cx="11582400" cy="5623560"/>
          </a:xfrm>
        </p:spPr>
        <p:txBody>
          <a:bodyPr/>
          <a:lstStyle>
            <a:lvl1pPr marL="257168" indent="-257168">
              <a:buClr>
                <a:srgbClr val="7030A0"/>
              </a:buClr>
              <a:buSzPct val="100000"/>
              <a:buFont typeface="Wingdings" panose="05000000000000000000" pitchFamily="2" charset="2"/>
              <a:buChar char="§"/>
              <a:defRPr>
                <a:latin typeface="+mn-lt"/>
                <a:ea typeface="Dotum" panose="020B0600000101010101" pitchFamily="34" charset="-127"/>
              </a:defRPr>
            </a:lvl1pPr>
            <a:lvl2pPr marL="557199" indent="-214308">
              <a:buClr>
                <a:srgbClr val="00B0F0"/>
              </a:buClr>
              <a:buSzPct val="100000"/>
              <a:buFont typeface="Wingdings" panose="05000000000000000000" pitchFamily="2" charset="2"/>
              <a:buChar char="§"/>
              <a:defRPr>
                <a:latin typeface="+mn-lt"/>
                <a:ea typeface="Dotum" panose="020B0600000101010101" pitchFamily="34" charset="-127"/>
              </a:defRPr>
            </a:lvl2pPr>
            <a:lvl3pPr marL="857229" indent="-171446">
              <a:buClr>
                <a:srgbClr val="00B050"/>
              </a:buClr>
              <a:buFont typeface="Wingdings" panose="05000000000000000000" pitchFamily="2" charset="2"/>
              <a:buChar char="§"/>
              <a:defRPr>
                <a:latin typeface="+mn-lt"/>
                <a:ea typeface="Dotum" panose="020B0600000101010101" pitchFamily="34" charset="-127"/>
              </a:defRPr>
            </a:lvl3pPr>
            <a:lvl4pPr marL="1200121" indent="-171446">
              <a:buClr>
                <a:srgbClr val="FF0000"/>
              </a:buClr>
              <a:buFont typeface="Wingdings" panose="05000000000000000000" pitchFamily="2" charset="2"/>
              <a:buChar char="§"/>
              <a:defRPr>
                <a:latin typeface="+mn-lt"/>
                <a:ea typeface="Dotum" panose="020B0600000101010101" pitchFamily="34" charset="-127"/>
              </a:defRPr>
            </a:lvl4pPr>
            <a:lvl5pPr marL="1543012" indent="-171446">
              <a:buClr>
                <a:srgbClr val="FFC000"/>
              </a:buClr>
              <a:buFont typeface="Wingdings" panose="05000000000000000000" pitchFamily="2" charset="2"/>
              <a:buChar char="§"/>
              <a:defRPr>
                <a:latin typeface="+mn-lt"/>
                <a:ea typeface="Dotum" panose="020B0600000101010101" pitchFamily="34" charset="-12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2"/>
          </p:nvPr>
        </p:nvSpPr>
        <p:spPr>
          <a:xfrm>
            <a:off x="5791200" y="6537968"/>
            <a:ext cx="609600" cy="319405"/>
          </a:xfrm>
        </p:spPr>
        <p:txBody>
          <a:bodyPr/>
          <a:lstStyle/>
          <a:p>
            <a:fld id="{B6F15528-21DE-4FAA-801E-634DDDAF4B2B}"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17288ABF-3AE7-B94B-B63D-FA98EA98AA3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63205" y="76207"/>
            <a:ext cx="1264953" cy="948715"/>
          </a:xfrm>
          <a:prstGeom prst="rect">
            <a:avLst/>
          </a:prstGeom>
        </p:spPr>
      </p:pic>
    </p:spTree>
    <p:extLst>
      <p:ext uri="{BB962C8B-B14F-4D97-AF65-F5344CB8AC3E}">
        <p14:creationId xmlns:p14="http://schemas.microsoft.com/office/powerpoint/2010/main" val="178410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5" name="Straight Connector 4"/>
          <p:cNvCxnSpPr/>
          <p:nvPr userDrawn="1"/>
        </p:nvCxnSpPr>
        <p:spPr>
          <a:xfrm>
            <a:off x="304800" y="762000"/>
            <a:ext cx="9652000" cy="0"/>
          </a:xfrm>
          <a:prstGeom prst="line">
            <a:avLst/>
          </a:prstGeom>
          <a:ln w="19050">
            <a:gradFill flip="none" rotWithShape="1">
              <a:gsLst>
                <a:gs pos="21000">
                  <a:srgbClr val="7030A0"/>
                </a:gs>
                <a:gs pos="100000">
                  <a:schemeClr val="bg1">
                    <a:lumMod val="100000"/>
                  </a:schemeClr>
                </a:gs>
              </a:gsLst>
              <a:lin ang="0" scaled="0"/>
              <a:tileRect/>
            </a:gra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400" y="4770"/>
            <a:ext cx="12192000" cy="389107"/>
          </a:xfrm>
          <a:prstGeom prst="rect">
            <a:avLst/>
          </a:prstGeom>
        </p:spPr>
      </p:pic>
      <p:pic>
        <p:nvPicPr>
          <p:cNvPr id="10" name="Picture 9"/>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t="51582" r="19006"/>
          <a:stretch/>
        </p:blipFill>
        <p:spPr>
          <a:xfrm>
            <a:off x="9224328" y="0"/>
            <a:ext cx="2968789" cy="1304484"/>
          </a:xfrm>
          <a:prstGeom prst="rect">
            <a:avLst/>
          </a:prstGeom>
        </p:spPr>
      </p:pic>
      <p:sp>
        <p:nvSpPr>
          <p:cNvPr id="2" name="Title 1"/>
          <p:cNvSpPr>
            <a:spLocks noGrp="1"/>
          </p:cNvSpPr>
          <p:nvPr>
            <p:ph type="title"/>
          </p:nvPr>
        </p:nvSpPr>
        <p:spPr>
          <a:xfrm>
            <a:off x="203200" y="76200"/>
            <a:ext cx="9550400" cy="75806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B6F15528-21DE-4FAA-801E-634DDDAF4B2B}" type="slidenum">
              <a:rPr lang="en-US" smtClean="0"/>
              <a:pPr/>
              <a:t>‹#›</a:t>
            </a:fld>
            <a:endParaRPr lang="en-US" dirty="0"/>
          </a:p>
        </p:txBody>
      </p:sp>
      <p:pic>
        <p:nvPicPr>
          <p:cNvPr id="8" name="Picture 7" descr="Logo&#10;&#10;Description automatically generated">
            <a:extLst>
              <a:ext uri="{FF2B5EF4-FFF2-40B4-BE49-F238E27FC236}">
                <a16:creationId xmlns:a16="http://schemas.microsoft.com/office/drawing/2014/main" id="{9F9B8B21-0E13-E543-A21B-88904CB64CB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39402" y="133355"/>
            <a:ext cx="1188756" cy="891567"/>
          </a:xfrm>
          <a:prstGeom prst="rect">
            <a:avLst/>
          </a:prstGeom>
        </p:spPr>
      </p:pic>
    </p:spTree>
    <p:extLst>
      <p:ext uri="{BB962C8B-B14F-4D97-AF65-F5344CB8AC3E}">
        <p14:creationId xmlns:p14="http://schemas.microsoft.com/office/powerpoint/2010/main" val="397963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400" y="4770"/>
            <a:ext cx="12192000" cy="389107"/>
          </a:xfrm>
          <a:prstGeom prst="rect">
            <a:avLst/>
          </a:prstGeom>
        </p:spPr>
      </p:pic>
      <p:pic>
        <p:nvPicPr>
          <p:cNvPr id="9" name="Picture 8"/>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t="51582" r="19006"/>
          <a:stretch/>
        </p:blipFill>
        <p:spPr>
          <a:xfrm>
            <a:off x="9224328" y="0"/>
            <a:ext cx="2968789" cy="1304484"/>
          </a:xfrm>
          <a:prstGeom prst="rect">
            <a:avLst/>
          </a:prstGeom>
        </p:spPr>
      </p:pic>
      <p:sp>
        <p:nvSpPr>
          <p:cNvPr id="5" name="Slide Number Placeholder 3"/>
          <p:cNvSpPr>
            <a:spLocks noGrp="1"/>
          </p:cNvSpPr>
          <p:nvPr>
            <p:ph type="sldNum" sz="quarter" idx="12"/>
          </p:nvPr>
        </p:nvSpPr>
        <p:spPr>
          <a:xfrm>
            <a:off x="5791200" y="6537968"/>
            <a:ext cx="609600" cy="319405"/>
          </a:xfrm>
        </p:spPr>
        <p:txBody>
          <a:bodyPr/>
          <a:lstStyle/>
          <a:p>
            <a:fld id="{B6F15528-21DE-4FAA-801E-634DDDAF4B2B}" type="slidenum">
              <a:rPr lang="en-US" smtClean="0"/>
              <a:pPr/>
              <a:t>‹#›</a:t>
            </a:fld>
            <a:endParaRPr lang="en-US"/>
          </a:p>
        </p:txBody>
      </p:sp>
      <p:pic>
        <p:nvPicPr>
          <p:cNvPr id="6" name="Picture 5" descr="Logo&#10;&#10;Description automatically generated">
            <a:extLst>
              <a:ext uri="{FF2B5EF4-FFF2-40B4-BE49-F238E27FC236}">
                <a16:creationId xmlns:a16="http://schemas.microsoft.com/office/drawing/2014/main" id="{A3DF2D4D-1B23-2342-B295-26168AC5F53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63205" y="76207"/>
            <a:ext cx="1264953" cy="948715"/>
          </a:xfrm>
          <a:prstGeom prst="rect">
            <a:avLst/>
          </a:prstGeom>
        </p:spPr>
      </p:pic>
    </p:spTree>
    <p:extLst>
      <p:ext uri="{BB962C8B-B14F-4D97-AF65-F5344CB8AC3E}">
        <p14:creationId xmlns:p14="http://schemas.microsoft.com/office/powerpoint/2010/main" val="389391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400" y="4770"/>
            <a:ext cx="12192000" cy="389107"/>
          </a:xfrm>
          <a:prstGeom prst="rect">
            <a:avLst/>
          </a:prstGeom>
        </p:spPr>
      </p:pic>
      <p:pic>
        <p:nvPicPr>
          <p:cNvPr id="13" name="Picture 12"/>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t="51582" r="19006"/>
          <a:stretch/>
        </p:blipFill>
        <p:spPr>
          <a:xfrm>
            <a:off x="9224328" y="0"/>
            <a:ext cx="2968789" cy="1304484"/>
          </a:xfrm>
          <a:prstGeom prst="rect">
            <a:avLst/>
          </a:prstGeom>
        </p:spPr>
      </p:pic>
      <p:sp>
        <p:nvSpPr>
          <p:cNvPr id="7" name="Title 1"/>
          <p:cNvSpPr>
            <a:spLocks noGrp="1"/>
          </p:cNvSpPr>
          <p:nvPr>
            <p:ph type="title" hasCustomPrompt="1"/>
          </p:nvPr>
        </p:nvSpPr>
        <p:spPr>
          <a:xfrm>
            <a:off x="963084" y="4406901"/>
            <a:ext cx="10363200" cy="1362076"/>
          </a:xfrm>
        </p:spPr>
        <p:txBody>
          <a:bodyPr anchor="t"/>
          <a:lstStyle>
            <a:lvl1pPr algn="l">
              <a:defRPr sz="2700" b="1" cap="none">
                <a:latin typeface="+mj-lt"/>
                <a:ea typeface="Dotum" panose="020B0600000101010101" pitchFamily="34" charset="-127"/>
              </a:defRPr>
            </a:lvl1pPr>
          </a:lstStyle>
          <a:p>
            <a:r>
              <a:rPr lang="en-US" dirty="0"/>
              <a:t>Click To Edit Master Title Style</a:t>
            </a:r>
          </a:p>
        </p:txBody>
      </p:sp>
      <p:sp>
        <p:nvSpPr>
          <p:cNvPr id="8" name="Text Placeholder 2"/>
          <p:cNvSpPr>
            <a:spLocks noGrp="1"/>
          </p:cNvSpPr>
          <p:nvPr>
            <p:ph type="body" idx="1"/>
          </p:nvPr>
        </p:nvSpPr>
        <p:spPr>
          <a:xfrm>
            <a:off x="963084" y="2906713"/>
            <a:ext cx="10363200" cy="1500187"/>
          </a:xfrm>
        </p:spPr>
        <p:txBody>
          <a:bodyPr anchor="b">
            <a:normAutofit/>
          </a:bodyPr>
          <a:lstStyle>
            <a:lvl1pPr marL="0" indent="0">
              <a:buNone/>
              <a:defRPr sz="1800">
                <a:solidFill>
                  <a:srgbClr val="00B0F0"/>
                </a:solidFill>
              </a:defRPr>
            </a:lvl1pPr>
            <a:lvl2pPr marL="342891" indent="0">
              <a:buNone/>
              <a:defRPr sz="1351">
                <a:solidFill>
                  <a:schemeClr val="tx1">
                    <a:tint val="75000"/>
                  </a:schemeClr>
                </a:solidFill>
              </a:defRPr>
            </a:lvl2pPr>
            <a:lvl3pPr marL="685783" indent="0">
              <a:buNone/>
              <a:defRPr sz="1200">
                <a:solidFill>
                  <a:schemeClr val="tx1">
                    <a:tint val="75000"/>
                  </a:schemeClr>
                </a:solidFill>
              </a:defRPr>
            </a:lvl3pPr>
            <a:lvl4pPr marL="1028674" indent="0">
              <a:buNone/>
              <a:defRPr sz="1051">
                <a:solidFill>
                  <a:schemeClr val="tx1">
                    <a:tint val="75000"/>
                  </a:schemeClr>
                </a:solidFill>
              </a:defRPr>
            </a:lvl4pPr>
            <a:lvl5pPr marL="1371566" indent="0">
              <a:buNone/>
              <a:defRPr sz="1051">
                <a:solidFill>
                  <a:schemeClr val="tx1">
                    <a:tint val="75000"/>
                  </a:schemeClr>
                </a:solidFill>
              </a:defRPr>
            </a:lvl5pPr>
            <a:lvl6pPr marL="1714457" indent="0">
              <a:buNone/>
              <a:defRPr sz="1051">
                <a:solidFill>
                  <a:schemeClr val="tx1">
                    <a:tint val="75000"/>
                  </a:schemeClr>
                </a:solidFill>
              </a:defRPr>
            </a:lvl6pPr>
            <a:lvl7pPr marL="2057349" indent="0">
              <a:buNone/>
              <a:defRPr sz="1051">
                <a:solidFill>
                  <a:schemeClr val="tx1">
                    <a:tint val="75000"/>
                  </a:schemeClr>
                </a:solidFill>
              </a:defRPr>
            </a:lvl7pPr>
            <a:lvl8pPr marL="2400240" indent="0">
              <a:buNone/>
              <a:defRPr sz="1051">
                <a:solidFill>
                  <a:schemeClr val="tx1">
                    <a:tint val="75000"/>
                  </a:schemeClr>
                </a:solidFill>
              </a:defRPr>
            </a:lvl8pPr>
            <a:lvl9pPr marL="2743131" indent="0">
              <a:buNone/>
              <a:defRPr sz="1051">
                <a:solidFill>
                  <a:schemeClr val="tx1">
                    <a:tint val="75000"/>
                  </a:schemeClr>
                </a:solidFill>
              </a:defRPr>
            </a:lvl9pPr>
          </a:lstStyle>
          <a:p>
            <a:pPr lvl="0"/>
            <a:r>
              <a:rPr lang="en-US" dirty="0"/>
              <a:t>Click to edit Master text styles</a:t>
            </a:r>
          </a:p>
        </p:txBody>
      </p:sp>
      <p:sp>
        <p:nvSpPr>
          <p:cNvPr id="9" name="Slide Number Placeholder 5"/>
          <p:cNvSpPr>
            <a:spLocks noGrp="1"/>
          </p:cNvSpPr>
          <p:nvPr>
            <p:ph type="sldNum" sz="quarter" idx="12"/>
          </p:nvPr>
        </p:nvSpPr>
        <p:spPr>
          <a:xfrm>
            <a:off x="5791200" y="6537968"/>
            <a:ext cx="609600" cy="319405"/>
          </a:xfrm>
        </p:spPr>
        <p:txBody>
          <a:bodyPr/>
          <a:lstStyle/>
          <a:p>
            <a:fld id="{B6F15528-21DE-4FAA-801E-634DDDAF4B2B}"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E32384FA-9DC0-4640-AA99-15806C9551C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63205" y="76207"/>
            <a:ext cx="1264953" cy="948715"/>
          </a:xfrm>
          <a:prstGeom prst="rect">
            <a:avLst/>
          </a:prstGeom>
        </p:spPr>
      </p:pic>
    </p:spTree>
    <p:extLst>
      <p:ext uri="{BB962C8B-B14F-4D97-AF65-F5344CB8AC3E}">
        <p14:creationId xmlns:p14="http://schemas.microsoft.com/office/powerpoint/2010/main" val="150418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0923" y="6474973"/>
            <a:ext cx="12192000" cy="766054"/>
          </a:xfrm>
          <a:prstGeom prst="rect">
            <a:avLst/>
          </a:prstGeom>
        </p:spPr>
      </p:pic>
      <p:pic>
        <p:nvPicPr>
          <p:cNvPr id="2" name="Picture 1"/>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30976" b="56276"/>
          <a:stretch/>
        </p:blipFill>
        <p:spPr>
          <a:xfrm>
            <a:off x="9418487" y="5626690"/>
            <a:ext cx="2776864" cy="1231317"/>
          </a:xfrm>
          <a:prstGeom prst="rect">
            <a:avLst/>
          </a:prstGeom>
        </p:spPr>
      </p:pic>
      <p:sp>
        <p:nvSpPr>
          <p:cNvPr id="8" name="Title 1"/>
          <p:cNvSpPr>
            <a:spLocks noGrp="1"/>
          </p:cNvSpPr>
          <p:nvPr>
            <p:ph type="title"/>
          </p:nvPr>
        </p:nvSpPr>
        <p:spPr>
          <a:xfrm>
            <a:off x="304800" y="19174"/>
            <a:ext cx="9245600" cy="758066"/>
          </a:xfrm>
        </p:spPr>
        <p:txBody>
          <a:bodyPr/>
          <a:lstStyle/>
          <a:p>
            <a:r>
              <a:rPr lang="en-US" dirty="0"/>
              <a:t>Click to edit Master title style</a:t>
            </a:r>
          </a:p>
        </p:txBody>
      </p:sp>
      <p:sp>
        <p:nvSpPr>
          <p:cNvPr id="9" name="Content Placeholder 2"/>
          <p:cNvSpPr>
            <a:spLocks noGrp="1"/>
          </p:cNvSpPr>
          <p:nvPr>
            <p:ph sz="half" idx="1"/>
          </p:nvPr>
        </p:nvSpPr>
        <p:spPr>
          <a:xfrm>
            <a:off x="304800" y="1051560"/>
            <a:ext cx="5689600" cy="5212080"/>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half" idx="2"/>
          </p:nvPr>
        </p:nvSpPr>
        <p:spPr>
          <a:xfrm>
            <a:off x="6197600" y="1051560"/>
            <a:ext cx="5689600" cy="5212080"/>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6"/>
          <p:cNvSpPr>
            <a:spLocks noGrp="1"/>
          </p:cNvSpPr>
          <p:nvPr>
            <p:ph type="sldNum" sz="quarter" idx="12"/>
          </p:nvPr>
        </p:nvSpPr>
        <p:spPr>
          <a:xfrm>
            <a:off x="5791200" y="6537968"/>
            <a:ext cx="609600" cy="319405"/>
          </a:xfrm>
        </p:spPr>
        <p:txBody>
          <a:bodyPr/>
          <a:lstStyle/>
          <a:p>
            <a:fld id="{B6F15528-21DE-4FAA-801E-634DDDAF4B2B}" type="slidenum">
              <a:rPr lang="en-US" smtClean="0"/>
              <a:pPr/>
              <a:t>‹#›</a:t>
            </a:fld>
            <a:endParaRPr lang="en-US"/>
          </a:p>
        </p:txBody>
      </p:sp>
      <p:cxnSp>
        <p:nvCxnSpPr>
          <p:cNvPr id="12" name="Straight Connector 11"/>
          <p:cNvCxnSpPr/>
          <p:nvPr userDrawn="1"/>
        </p:nvCxnSpPr>
        <p:spPr>
          <a:xfrm>
            <a:off x="304800" y="685800"/>
            <a:ext cx="9652000" cy="0"/>
          </a:xfrm>
          <a:prstGeom prst="line">
            <a:avLst/>
          </a:prstGeom>
          <a:ln w="19050">
            <a:gradFill flip="none" rotWithShape="1">
              <a:gsLst>
                <a:gs pos="21000">
                  <a:srgbClr val="7030A0"/>
                </a:gs>
                <a:gs pos="100000">
                  <a:schemeClr val="bg1">
                    <a:lumMod val="100000"/>
                  </a:schemeClr>
                </a:gs>
              </a:gsLst>
              <a:lin ang="0" scaled="0"/>
              <a:tileRect/>
            </a:gradFill>
          </a:ln>
        </p:spPr>
        <p:style>
          <a:lnRef idx="1">
            <a:schemeClr val="accent1"/>
          </a:lnRef>
          <a:fillRef idx="0">
            <a:schemeClr val="accent1"/>
          </a:fillRef>
          <a:effectRef idx="0">
            <a:schemeClr val="accent1"/>
          </a:effectRef>
          <a:fontRef idx="minor">
            <a:schemeClr val="tx1"/>
          </a:fontRef>
        </p:style>
      </p:cxnSp>
      <p:pic>
        <p:nvPicPr>
          <p:cNvPr id="13" name="Picture 12" descr="Logo&#10;&#10;Description automatically generated">
            <a:extLst>
              <a:ext uri="{FF2B5EF4-FFF2-40B4-BE49-F238E27FC236}">
                <a16:creationId xmlns:a16="http://schemas.microsoft.com/office/drawing/2014/main" id="{6170FAFC-EB9E-E845-B63F-B456669E69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23852" y="5867407"/>
            <a:ext cx="1264953" cy="948715"/>
          </a:xfrm>
          <a:prstGeom prst="rect">
            <a:avLst/>
          </a:prstGeom>
        </p:spPr>
      </p:pic>
    </p:spTree>
    <p:extLst>
      <p:ext uri="{BB962C8B-B14F-4D97-AF65-F5344CB8AC3E}">
        <p14:creationId xmlns:p14="http://schemas.microsoft.com/office/powerpoint/2010/main" val="41607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0923" y="6474973"/>
            <a:ext cx="12192000" cy="766054"/>
          </a:xfrm>
          <a:prstGeom prst="rect">
            <a:avLst/>
          </a:prstGeom>
        </p:spPr>
      </p:pic>
      <p:pic>
        <p:nvPicPr>
          <p:cNvPr id="21" name="Picture 20"/>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30976" b="56276"/>
          <a:stretch/>
        </p:blipFill>
        <p:spPr>
          <a:xfrm>
            <a:off x="9418487" y="5626690"/>
            <a:ext cx="2776864" cy="1231317"/>
          </a:xfrm>
          <a:prstGeom prst="rect">
            <a:avLst/>
          </a:prstGeom>
        </p:spPr>
      </p:pic>
      <p:sp>
        <p:nvSpPr>
          <p:cNvPr id="10" name="Title 1"/>
          <p:cNvSpPr>
            <a:spLocks noGrp="1"/>
          </p:cNvSpPr>
          <p:nvPr>
            <p:ph type="title"/>
          </p:nvPr>
        </p:nvSpPr>
        <p:spPr>
          <a:xfrm>
            <a:off x="304800" y="19174"/>
            <a:ext cx="9245600" cy="758066"/>
          </a:xfrm>
        </p:spPr>
        <p:txBody>
          <a:bodyPr/>
          <a:lstStyle>
            <a:lvl1pPr>
              <a:defRPr/>
            </a:lvl1pPr>
          </a:lstStyle>
          <a:p>
            <a:r>
              <a:rPr lang="en-US" dirty="0"/>
              <a:t>Click to edit Master title style</a:t>
            </a:r>
          </a:p>
        </p:txBody>
      </p:sp>
      <p:sp>
        <p:nvSpPr>
          <p:cNvPr id="11" name="Text Placeholder 2"/>
          <p:cNvSpPr>
            <a:spLocks noGrp="1"/>
          </p:cNvSpPr>
          <p:nvPr>
            <p:ph type="body" idx="1"/>
          </p:nvPr>
        </p:nvSpPr>
        <p:spPr>
          <a:xfrm>
            <a:off x="304800" y="1051561"/>
            <a:ext cx="5689600" cy="639762"/>
          </a:xfrm>
        </p:spPr>
        <p:txBody>
          <a:bodyPr anchor="b"/>
          <a:lstStyle>
            <a:lvl1pPr marL="0" indent="0">
              <a:buNone/>
              <a:defRPr sz="1800" b="1">
                <a:solidFill>
                  <a:srgbClr val="00B0F0"/>
                </a:solidFill>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edit Master text styles</a:t>
            </a:r>
          </a:p>
        </p:txBody>
      </p:sp>
      <p:sp>
        <p:nvSpPr>
          <p:cNvPr id="12" name="Content Placeholder 3"/>
          <p:cNvSpPr>
            <a:spLocks noGrp="1"/>
          </p:cNvSpPr>
          <p:nvPr>
            <p:ph sz="half" idx="2"/>
          </p:nvPr>
        </p:nvSpPr>
        <p:spPr>
          <a:xfrm>
            <a:off x="304800" y="1691640"/>
            <a:ext cx="5691717" cy="4663440"/>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p:cNvSpPr>
            <a:spLocks noGrp="1"/>
          </p:cNvSpPr>
          <p:nvPr>
            <p:ph type="body" sz="quarter" idx="3"/>
          </p:nvPr>
        </p:nvSpPr>
        <p:spPr>
          <a:xfrm>
            <a:off x="6197606" y="1051561"/>
            <a:ext cx="5693833" cy="639762"/>
          </a:xfrm>
        </p:spPr>
        <p:txBody>
          <a:bodyPr anchor="b"/>
          <a:lstStyle>
            <a:lvl1pPr marL="0" indent="0">
              <a:buNone/>
              <a:defRPr sz="1800" b="1">
                <a:solidFill>
                  <a:srgbClr val="00B0F0"/>
                </a:solidFill>
              </a:defRPr>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dirty="0"/>
              <a:t>Click to edit Master text styles</a:t>
            </a:r>
          </a:p>
        </p:txBody>
      </p:sp>
      <p:sp>
        <p:nvSpPr>
          <p:cNvPr id="14" name="Content Placeholder 5"/>
          <p:cNvSpPr>
            <a:spLocks noGrp="1"/>
          </p:cNvSpPr>
          <p:nvPr>
            <p:ph sz="quarter" idx="4"/>
          </p:nvPr>
        </p:nvSpPr>
        <p:spPr>
          <a:xfrm>
            <a:off x="6193368" y="1691640"/>
            <a:ext cx="5693832" cy="4663440"/>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8"/>
          <p:cNvSpPr>
            <a:spLocks noGrp="1"/>
          </p:cNvSpPr>
          <p:nvPr>
            <p:ph type="sldNum" sz="quarter" idx="12"/>
          </p:nvPr>
        </p:nvSpPr>
        <p:spPr>
          <a:xfrm>
            <a:off x="5791200" y="6537968"/>
            <a:ext cx="609600" cy="319405"/>
          </a:xfrm>
        </p:spPr>
        <p:txBody>
          <a:bodyPr/>
          <a:lstStyle/>
          <a:p>
            <a:fld id="{B6F15528-21DE-4FAA-801E-634DDDAF4B2B}" type="slidenum">
              <a:rPr lang="en-US" smtClean="0"/>
              <a:pPr/>
              <a:t>‹#›</a:t>
            </a:fld>
            <a:endParaRPr lang="en-US"/>
          </a:p>
        </p:txBody>
      </p:sp>
      <p:cxnSp>
        <p:nvCxnSpPr>
          <p:cNvPr id="16" name="Straight Connector 15"/>
          <p:cNvCxnSpPr/>
          <p:nvPr userDrawn="1"/>
        </p:nvCxnSpPr>
        <p:spPr>
          <a:xfrm>
            <a:off x="304800" y="685800"/>
            <a:ext cx="9652000" cy="0"/>
          </a:xfrm>
          <a:prstGeom prst="line">
            <a:avLst/>
          </a:prstGeom>
          <a:ln w="19050">
            <a:gradFill flip="none" rotWithShape="1">
              <a:gsLst>
                <a:gs pos="21000">
                  <a:srgbClr val="7030A0"/>
                </a:gs>
                <a:gs pos="100000">
                  <a:schemeClr val="bg1">
                    <a:lumMod val="100000"/>
                  </a:schemeClr>
                </a:gs>
              </a:gsLst>
              <a:lin ang="0" scaled="0"/>
              <a:tileRect/>
            </a:gradFill>
          </a:ln>
        </p:spPr>
        <p:style>
          <a:lnRef idx="1">
            <a:schemeClr val="accent1"/>
          </a:lnRef>
          <a:fillRef idx="0">
            <a:schemeClr val="accent1"/>
          </a:fillRef>
          <a:effectRef idx="0">
            <a:schemeClr val="accent1"/>
          </a:effectRef>
          <a:fontRef idx="minor">
            <a:schemeClr val="tx1"/>
          </a:fontRef>
        </p:style>
      </p:cxnSp>
      <p:pic>
        <p:nvPicPr>
          <p:cNvPr id="17" name="Picture 16" descr="Logo&#10;&#10;Description automatically generated">
            <a:extLst>
              <a:ext uri="{FF2B5EF4-FFF2-40B4-BE49-F238E27FC236}">
                <a16:creationId xmlns:a16="http://schemas.microsoft.com/office/drawing/2014/main" id="{EF90A8F0-32EF-AA4B-B1D2-70138283006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23852" y="5867407"/>
            <a:ext cx="1264953" cy="948715"/>
          </a:xfrm>
          <a:prstGeom prst="rect">
            <a:avLst/>
          </a:prstGeom>
        </p:spPr>
      </p:pic>
    </p:spTree>
    <p:extLst>
      <p:ext uri="{BB962C8B-B14F-4D97-AF65-F5344CB8AC3E}">
        <p14:creationId xmlns:p14="http://schemas.microsoft.com/office/powerpoint/2010/main" val="80633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0923" y="6474973"/>
            <a:ext cx="12192000" cy="766054"/>
          </a:xfrm>
          <a:prstGeom prst="rect">
            <a:avLst/>
          </a:prstGeom>
        </p:spPr>
      </p:pic>
      <p:pic>
        <p:nvPicPr>
          <p:cNvPr id="15" name="Picture 14"/>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30976" b="56276"/>
          <a:stretch/>
        </p:blipFill>
        <p:spPr>
          <a:xfrm>
            <a:off x="9418487" y="5626690"/>
            <a:ext cx="2776864" cy="1231317"/>
          </a:xfrm>
          <a:prstGeom prst="rect">
            <a:avLst/>
          </a:prstGeom>
        </p:spPr>
      </p:pic>
      <p:sp>
        <p:nvSpPr>
          <p:cNvPr id="8" name="Title 1"/>
          <p:cNvSpPr>
            <a:spLocks noGrp="1"/>
          </p:cNvSpPr>
          <p:nvPr>
            <p:ph type="title"/>
          </p:nvPr>
        </p:nvSpPr>
        <p:spPr>
          <a:xfrm>
            <a:off x="304804" y="273051"/>
            <a:ext cx="4315885" cy="1162050"/>
          </a:xfrm>
        </p:spPr>
        <p:txBody>
          <a:bodyPr anchor="b"/>
          <a:lstStyle>
            <a:lvl1pPr algn="l">
              <a:defRPr sz="1500" b="1">
                <a:solidFill>
                  <a:srgbClr val="7030A0"/>
                </a:solidFill>
              </a:defRPr>
            </a:lvl1pPr>
          </a:lstStyle>
          <a:p>
            <a:r>
              <a:rPr lang="en-US" dirty="0"/>
              <a:t>Click to edit Master title style</a:t>
            </a:r>
          </a:p>
        </p:txBody>
      </p:sp>
      <p:sp>
        <p:nvSpPr>
          <p:cNvPr id="9" name="Content Placeholder 2"/>
          <p:cNvSpPr>
            <a:spLocks noGrp="1"/>
          </p:cNvSpPr>
          <p:nvPr>
            <p:ph idx="1"/>
          </p:nvPr>
        </p:nvSpPr>
        <p:spPr>
          <a:xfrm>
            <a:off x="4766733" y="273058"/>
            <a:ext cx="7120467" cy="592470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half" idx="2"/>
          </p:nvPr>
        </p:nvSpPr>
        <p:spPr>
          <a:xfrm>
            <a:off x="304806" y="1435102"/>
            <a:ext cx="4315887" cy="4762657"/>
          </a:xfrm>
        </p:spPr>
        <p:txBody>
          <a:bodyPr/>
          <a:lstStyle>
            <a:lvl1pPr marL="0" indent="0">
              <a:buNone/>
              <a:defRPr sz="1051">
                <a:solidFill>
                  <a:srgbClr val="00B0F0"/>
                </a:solidFill>
              </a:defRPr>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dirty="0"/>
              <a:t>Click to edit Master text styles</a:t>
            </a:r>
          </a:p>
        </p:txBody>
      </p:sp>
      <p:sp>
        <p:nvSpPr>
          <p:cNvPr id="11" name="Slide Number Placeholder 6"/>
          <p:cNvSpPr>
            <a:spLocks noGrp="1"/>
          </p:cNvSpPr>
          <p:nvPr>
            <p:ph type="sldNum" sz="quarter" idx="12"/>
          </p:nvPr>
        </p:nvSpPr>
        <p:spPr>
          <a:xfrm>
            <a:off x="5791200" y="6537968"/>
            <a:ext cx="609600" cy="319405"/>
          </a:xfrm>
        </p:spPr>
        <p:txBody>
          <a:bodyPr/>
          <a:lstStyle/>
          <a:p>
            <a:fld id="{B6F15528-21DE-4FAA-801E-634DDDAF4B2B}" type="slidenum">
              <a:rPr lang="en-US" smtClean="0"/>
              <a:pPr/>
              <a:t>‹#›</a:t>
            </a:fld>
            <a:endParaRPr lang="en-US"/>
          </a:p>
        </p:txBody>
      </p:sp>
      <p:pic>
        <p:nvPicPr>
          <p:cNvPr id="12" name="Picture 11" descr="Logo&#10;&#10;Description automatically generated">
            <a:extLst>
              <a:ext uri="{FF2B5EF4-FFF2-40B4-BE49-F238E27FC236}">
                <a16:creationId xmlns:a16="http://schemas.microsoft.com/office/drawing/2014/main" id="{1BB79DAC-CC7F-154F-A547-CB741B96E33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68005" y="5833092"/>
            <a:ext cx="1264953" cy="948715"/>
          </a:xfrm>
          <a:prstGeom prst="rect">
            <a:avLst/>
          </a:prstGeom>
        </p:spPr>
      </p:pic>
    </p:spTree>
    <p:extLst>
      <p:ext uri="{BB962C8B-B14F-4D97-AF65-F5344CB8AC3E}">
        <p14:creationId xmlns:p14="http://schemas.microsoft.com/office/powerpoint/2010/main" val="412281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440" y="6487090"/>
            <a:ext cx="12192000" cy="766054"/>
          </a:xfrm>
          <a:prstGeom prst="rect">
            <a:avLst/>
          </a:prstGeom>
        </p:spPr>
      </p:pic>
      <p:pic>
        <p:nvPicPr>
          <p:cNvPr id="14" name="Picture 13"/>
          <p:cNvPicPr>
            <a:picLocks noChangeAspect="1"/>
          </p:cNvPicPr>
          <p:nvPr userDrawn="1"/>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30976" b="56276"/>
          <a:stretch/>
        </p:blipFill>
        <p:spPr>
          <a:xfrm>
            <a:off x="9423969" y="5638807"/>
            <a:ext cx="2776864" cy="1231317"/>
          </a:xfrm>
          <a:prstGeom prst="rect">
            <a:avLst/>
          </a:prstGeom>
        </p:spPr>
      </p:pic>
      <p:sp>
        <p:nvSpPr>
          <p:cNvPr id="8" name="Title 1"/>
          <p:cNvSpPr>
            <a:spLocks noGrp="1"/>
          </p:cNvSpPr>
          <p:nvPr>
            <p:ph type="title"/>
          </p:nvPr>
        </p:nvSpPr>
        <p:spPr>
          <a:xfrm>
            <a:off x="1219200" y="4617720"/>
            <a:ext cx="9753600" cy="822960"/>
          </a:xfrm>
        </p:spPr>
        <p:txBody>
          <a:bodyPr anchor="b"/>
          <a:lstStyle>
            <a:lvl1pPr algn="l">
              <a:defRPr sz="1500" b="1">
                <a:solidFill>
                  <a:srgbClr val="7030A0"/>
                </a:solidFill>
              </a:defRPr>
            </a:lvl1pPr>
          </a:lstStyle>
          <a:p>
            <a:r>
              <a:rPr lang="en-US" dirty="0"/>
              <a:t>Click to edit Master title style</a:t>
            </a:r>
          </a:p>
        </p:txBody>
      </p:sp>
      <p:sp>
        <p:nvSpPr>
          <p:cNvPr id="9" name="Picture Placeholder 2"/>
          <p:cNvSpPr>
            <a:spLocks noGrp="1"/>
          </p:cNvSpPr>
          <p:nvPr>
            <p:ph type="pic" idx="1"/>
          </p:nvPr>
        </p:nvSpPr>
        <p:spPr>
          <a:xfrm>
            <a:off x="1219200" y="411480"/>
            <a:ext cx="9753600" cy="4114800"/>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dirty="0"/>
              <a:t>Click icon to add picture</a:t>
            </a:r>
          </a:p>
        </p:txBody>
      </p:sp>
      <p:sp>
        <p:nvSpPr>
          <p:cNvPr id="10" name="Text Placeholder 3"/>
          <p:cNvSpPr>
            <a:spLocks noGrp="1"/>
          </p:cNvSpPr>
          <p:nvPr>
            <p:ph type="body" sz="half" idx="2"/>
          </p:nvPr>
        </p:nvSpPr>
        <p:spPr>
          <a:xfrm>
            <a:off x="1219200" y="5422265"/>
            <a:ext cx="9753600" cy="548640"/>
          </a:xfrm>
        </p:spPr>
        <p:txBody>
          <a:bodyPr/>
          <a:lstStyle>
            <a:lvl1pPr marL="0" indent="0">
              <a:buNone/>
              <a:defRPr sz="1051">
                <a:solidFill>
                  <a:srgbClr val="00B0F0"/>
                </a:solidFill>
              </a:defRPr>
            </a:lvl1pPr>
            <a:lvl2pPr marL="342891" indent="0">
              <a:buNone/>
              <a:defRPr sz="900"/>
            </a:lvl2pPr>
            <a:lvl3pPr marL="685783" indent="0">
              <a:buNone/>
              <a:defRPr sz="751"/>
            </a:lvl3pPr>
            <a:lvl4pPr marL="1028674" indent="0">
              <a:buNone/>
              <a:defRPr sz="675"/>
            </a:lvl4pPr>
            <a:lvl5pPr marL="1371566" indent="0">
              <a:buNone/>
              <a:defRPr sz="675"/>
            </a:lvl5pPr>
            <a:lvl6pPr marL="1714457" indent="0">
              <a:buNone/>
              <a:defRPr sz="675"/>
            </a:lvl6pPr>
            <a:lvl7pPr marL="2057349" indent="0">
              <a:buNone/>
              <a:defRPr sz="675"/>
            </a:lvl7pPr>
            <a:lvl8pPr marL="2400240" indent="0">
              <a:buNone/>
              <a:defRPr sz="675"/>
            </a:lvl8pPr>
            <a:lvl9pPr marL="2743131" indent="0">
              <a:buNone/>
              <a:defRPr sz="675"/>
            </a:lvl9pPr>
          </a:lstStyle>
          <a:p>
            <a:pPr lvl="0"/>
            <a:r>
              <a:rPr lang="en-US" dirty="0"/>
              <a:t>Click to edit Master text styles</a:t>
            </a:r>
          </a:p>
        </p:txBody>
      </p:sp>
      <p:sp>
        <p:nvSpPr>
          <p:cNvPr id="11" name="Slide Number Placeholder 6"/>
          <p:cNvSpPr>
            <a:spLocks noGrp="1"/>
          </p:cNvSpPr>
          <p:nvPr>
            <p:ph type="sldNum" sz="quarter" idx="12"/>
          </p:nvPr>
        </p:nvSpPr>
        <p:spPr>
          <a:xfrm>
            <a:off x="5791200" y="6537968"/>
            <a:ext cx="609600" cy="319405"/>
          </a:xfrm>
        </p:spPr>
        <p:txBody>
          <a:bodyPr/>
          <a:lstStyle>
            <a:lvl1pPr>
              <a:defRPr>
                <a:solidFill>
                  <a:schemeClr val="tx1"/>
                </a:solidFill>
              </a:defRPr>
            </a:lvl1pPr>
          </a:lstStyle>
          <a:p>
            <a:fld id="{B6F15528-21DE-4FAA-801E-634DDDAF4B2B}" type="slidenum">
              <a:rPr lang="en-US" smtClean="0"/>
              <a:pPr/>
              <a:t>‹#›</a:t>
            </a:fld>
            <a:endParaRPr lang="en-US" dirty="0"/>
          </a:p>
        </p:txBody>
      </p:sp>
      <p:pic>
        <p:nvPicPr>
          <p:cNvPr id="12" name="Picture 11" descr="Logo&#10;&#10;Description automatically generated">
            <a:extLst>
              <a:ext uri="{FF2B5EF4-FFF2-40B4-BE49-F238E27FC236}">
                <a16:creationId xmlns:a16="http://schemas.microsoft.com/office/drawing/2014/main" id="{6DA316DA-99AA-3643-8DE3-870208C3688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68005" y="5867407"/>
            <a:ext cx="1264953" cy="948715"/>
          </a:xfrm>
          <a:prstGeom prst="rect">
            <a:avLst/>
          </a:prstGeom>
        </p:spPr>
      </p:pic>
    </p:spTree>
    <p:extLst>
      <p:ext uri="{BB962C8B-B14F-4D97-AF65-F5344CB8AC3E}">
        <p14:creationId xmlns:p14="http://schemas.microsoft.com/office/powerpoint/2010/main" val="130754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04800" y="19174"/>
            <a:ext cx="9550400" cy="742826"/>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type="body" idx="1"/>
          </p:nvPr>
        </p:nvSpPr>
        <p:spPr>
          <a:xfrm>
            <a:off x="304800" y="762000"/>
            <a:ext cx="11582400" cy="56845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791200" y="6537968"/>
            <a:ext cx="609600" cy="319405"/>
          </a:xfrm>
          <a:prstGeom prst="rect">
            <a:avLst/>
          </a:prstGeom>
        </p:spPr>
        <p:txBody>
          <a:bodyPr vert="horz" lIns="91440" tIns="45720" rIns="91440" bIns="45720" rtlCol="0" anchor="ctr"/>
          <a:lstStyle>
            <a:lvl1pPr algn="ctr">
              <a:defRPr sz="900">
                <a:solidFill>
                  <a:schemeClr val="tx1"/>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807467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8" r:id="rId3"/>
    <p:sldLayoutId id="2147483665" r:id="rId4"/>
    <p:sldLayoutId id="2147483661" r:id="rId5"/>
    <p:sldLayoutId id="2147483662" r:id="rId6"/>
    <p:sldLayoutId id="2147483663" r:id="rId7"/>
    <p:sldLayoutId id="2147483666" r:id="rId8"/>
    <p:sldLayoutId id="2147483667" r:id="rId9"/>
  </p:sldLayoutIdLst>
  <p:hf hdr="0" ftr="0" dt="0"/>
  <p:txStyles>
    <p:titleStyle>
      <a:lvl1pPr algn="l" defTabSz="685783" rtl="0" eaLnBrk="1" latinLnBrk="0" hangingPunct="1">
        <a:spcBef>
          <a:spcPct val="0"/>
        </a:spcBef>
        <a:buNone/>
        <a:defRPr sz="2700" kern="1200">
          <a:solidFill>
            <a:schemeClr val="tx1"/>
          </a:solidFill>
          <a:latin typeface="+mj-lt"/>
          <a:ea typeface="Dotum" panose="020B0600000101010101" pitchFamily="34" charset="-127"/>
          <a:cs typeface="+mj-cs"/>
        </a:defRPr>
      </a:lvl1pPr>
    </p:titleStyle>
    <p:bodyStyle>
      <a:lvl1pPr marL="257168" indent="-257168" algn="l" defTabSz="685783" rtl="0" eaLnBrk="1" latinLnBrk="0" hangingPunct="1">
        <a:spcBef>
          <a:spcPct val="20000"/>
        </a:spcBef>
        <a:buClr>
          <a:srgbClr val="7030A0"/>
        </a:buClr>
        <a:buFont typeface="Wingdings" panose="05000000000000000000" pitchFamily="2" charset="2"/>
        <a:buChar char="§"/>
        <a:defRPr sz="2400" kern="1200">
          <a:solidFill>
            <a:schemeClr val="tx1"/>
          </a:solidFill>
          <a:latin typeface="+mn-lt"/>
          <a:ea typeface="Dotum" panose="020B0600000101010101" pitchFamily="34" charset="-127"/>
          <a:cs typeface="+mn-cs"/>
        </a:defRPr>
      </a:lvl1pPr>
      <a:lvl2pPr marL="557199" indent="-214308" algn="l" defTabSz="685783" rtl="0" eaLnBrk="1" latinLnBrk="0" hangingPunct="1">
        <a:spcBef>
          <a:spcPct val="20000"/>
        </a:spcBef>
        <a:buClr>
          <a:srgbClr val="00B0F0"/>
        </a:buClr>
        <a:buFont typeface="Wingdings" panose="05000000000000000000" pitchFamily="2" charset="2"/>
        <a:buChar char="§"/>
        <a:defRPr sz="2100" kern="1200">
          <a:solidFill>
            <a:schemeClr val="tx1"/>
          </a:solidFill>
          <a:latin typeface="+mn-lt"/>
          <a:ea typeface="Dotum" panose="020B0600000101010101" pitchFamily="34" charset="-127"/>
          <a:cs typeface="+mn-cs"/>
        </a:defRPr>
      </a:lvl2pPr>
      <a:lvl3pPr marL="857229" indent="-171446" algn="l" defTabSz="685783" rtl="0" eaLnBrk="1" latinLnBrk="0" hangingPunct="1">
        <a:spcBef>
          <a:spcPct val="20000"/>
        </a:spcBef>
        <a:buClr>
          <a:srgbClr val="00B050"/>
        </a:buClr>
        <a:buFont typeface="Wingdings" panose="05000000000000000000" pitchFamily="2" charset="2"/>
        <a:buChar char="§"/>
        <a:defRPr sz="1800" kern="1200">
          <a:solidFill>
            <a:schemeClr val="tx1"/>
          </a:solidFill>
          <a:latin typeface="+mn-lt"/>
          <a:ea typeface="Dotum" panose="020B0600000101010101" pitchFamily="34" charset="-127"/>
          <a:cs typeface="+mn-cs"/>
        </a:defRPr>
      </a:lvl3pPr>
      <a:lvl4pPr marL="1200121" indent="-171446" algn="l" defTabSz="685783" rtl="0" eaLnBrk="1" latinLnBrk="0" hangingPunct="1">
        <a:spcBef>
          <a:spcPct val="20000"/>
        </a:spcBef>
        <a:buClr>
          <a:srgbClr val="FF0000"/>
        </a:buClr>
        <a:buFont typeface="Wingdings" panose="05000000000000000000" pitchFamily="2" charset="2"/>
        <a:buChar char="§"/>
        <a:defRPr sz="1500" kern="1200">
          <a:solidFill>
            <a:schemeClr val="tx1"/>
          </a:solidFill>
          <a:latin typeface="+mn-lt"/>
          <a:ea typeface="Dotum" panose="020B0600000101010101" pitchFamily="34" charset="-127"/>
          <a:cs typeface="+mn-cs"/>
        </a:defRPr>
      </a:lvl4pPr>
      <a:lvl5pPr marL="1543012" indent="-171446" algn="l" defTabSz="685783" rtl="0" eaLnBrk="1" latinLnBrk="0" hangingPunct="1">
        <a:spcBef>
          <a:spcPct val="20000"/>
        </a:spcBef>
        <a:buClr>
          <a:srgbClr val="FFC000"/>
        </a:buClr>
        <a:buFont typeface="Wingdings" panose="05000000000000000000" pitchFamily="2" charset="2"/>
        <a:buChar char="§"/>
        <a:defRPr sz="1500" kern="1200">
          <a:solidFill>
            <a:schemeClr val="tx1"/>
          </a:solidFill>
          <a:latin typeface="+mn-lt"/>
          <a:ea typeface="Dotum" panose="020B0600000101010101" pitchFamily="34" charset="-127"/>
          <a:cs typeface="+mn-cs"/>
        </a:defRPr>
      </a:lvl5pPr>
      <a:lvl6pPr marL="1885904"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8852" y="2400302"/>
            <a:ext cx="3257551" cy="1085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351">
              <a:solidFill>
                <a:prstClr val="white"/>
              </a:solidFill>
            </a:endParaRPr>
          </a:p>
        </p:txBody>
      </p:sp>
      <p:sp>
        <p:nvSpPr>
          <p:cNvPr id="2" name="Title 1"/>
          <p:cNvSpPr>
            <a:spLocks noGrp="1"/>
          </p:cNvSpPr>
          <p:nvPr>
            <p:ph type="ctrTitle"/>
          </p:nvPr>
        </p:nvSpPr>
        <p:spPr>
          <a:xfrm>
            <a:off x="5638800" y="2571752"/>
            <a:ext cx="6400800" cy="1428751"/>
          </a:xfrm>
        </p:spPr>
        <p:txBody>
          <a:bodyPr/>
          <a:lstStyle/>
          <a:p>
            <a:pPr algn="r">
              <a:defRPr/>
            </a:pPr>
            <a:br>
              <a:rPr lang="en-US" sz="2700" b="1" dirty="0">
                <a:solidFill>
                  <a:schemeClr val="bg1">
                    <a:lumMod val="50000"/>
                  </a:schemeClr>
                </a:solidFill>
                <a:cs typeface="Calibri" pitchFamily="34" charset="0"/>
              </a:rPr>
            </a:br>
            <a:r>
              <a:rPr lang="en-US" sz="2700" b="1" dirty="0">
                <a:solidFill>
                  <a:schemeClr val="bg1">
                    <a:lumMod val="50000"/>
                  </a:schemeClr>
                </a:solidFill>
                <a:cs typeface="Calibri" pitchFamily="34" charset="0"/>
              </a:rPr>
              <a:t>Doing Data Science</a:t>
            </a:r>
            <a:br>
              <a:rPr lang="en-US" sz="2700" b="1" dirty="0">
                <a:solidFill>
                  <a:schemeClr val="bg1">
                    <a:lumMod val="50000"/>
                  </a:schemeClr>
                </a:solidFill>
                <a:cs typeface="Calibri" pitchFamily="34" charset="0"/>
              </a:rPr>
            </a:br>
            <a:r>
              <a:rPr lang="en-US" sz="2700" b="1" dirty="0">
                <a:solidFill>
                  <a:schemeClr val="bg1">
                    <a:lumMod val="50000"/>
                  </a:schemeClr>
                </a:solidFill>
                <a:cs typeface="Calibri" pitchFamily="34" charset="0"/>
              </a:rPr>
              <a:t>Talent Management Analysis– Case Study 2</a:t>
            </a:r>
            <a:br>
              <a:rPr lang="en-US" b="1" dirty="0">
                <a:solidFill>
                  <a:schemeClr val="bg1">
                    <a:lumMod val="50000"/>
                  </a:schemeClr>
                </a:solidFill>
                <a:cs typeface="Calibri" pitchFamily="34" charset="0"/>
              </a:rPr>
            </a:br>
            <a:r>
              <a:rPr lang="en-US" sz="1500" b="1" dirty="0">
                <a:solidFill>
                  <a:schemeClr val="bg1">
                    <a:lumMod val="50000"/>
                  </a:schemeClr>
                </a:solidFill>
                <a:cs typeface="Calibri" pitchFamily="34" charset="0"/>
              </a:rPr>
              <a:t>Tamas Toth</a:t>
            </a:r>
          </a:p>
        </p:txBody>
      </p:sp>
    </p:spTree>
    <p:extLst>
      <p:ext uri="{BB962C8B-B14F-4D97-AF65-F5344CB8AC3E}">
        <p14:creationId xmlns:p14="http://schemas.microsoft.com/office/powerpoint/2010/main" val="158334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304800" y="43220"/>
            <a:ext cx="9144000" cy="932736"/>
          </a:xfrm>
        </p:spPr>
        <p:txBody>
          <a:bodyPr/>
          <a:lstStyle/>
          <a:p>
            <a:r>
              <a:rPr lang="en-US" sz="2600" b="1" dirty="0"/>
              <a:t>Hypothesis Test for feature selection</a:t>
            </a:r>
          </a:p>
        </p:txBody>
      </p:sp>
      <p:sp>
        <p:nvSpPr>
          <p:cNvPr id="7" name="TextBox 6">
            <a:extLst>
              <a:ext uri="{FF2B5EF4-FFF2-40B4-BE49-F238E27FC236}">
                <a16:creationId xmlns:a16="http://schemas.microsoft.com/office/drawing/2014/main" id="{D1617010-AEA4-0E47-B724-E642230CABEA}"/>
              </a:ext>
            </a:extLst>
          </p:cNvPr>
          <p:cNvSpPr txBox="1"/>
          <p:nvPr/>
        </p:nvSpPr>
        <p:spPr>
          <a:xfrm>
            <a:off x="224971" y="1396870"/>
            <a:ext cx="7239000" cy="3970318"/>
          </a:xfrm>
          <a:prstGeom prst="rect">
            <a:avLst/>
          </a:prstGeom>
          <a:noFill/>
        </p:spPr>
        <p:txBody>
          <a:bodyPr wrap="square" rtlCol="0">
            <a:spAutoFit/>
          </a:bodyPr>
          <a:lstStyle/>
          <a:p>
            <a:pPr marL="342900" indent="-342900">
              <a:buAutoNum type="arabicPeriod"/>
            </a:pPr>
            <a:r>
              <a:rPr lang="en-US" dirty="0"/>
              <a:t>Large number of features in the dataset -&gt; needs selection for predictive modeling</a:t>
            </a:r>
          </a:p>
          <a:p>
            <a:pPr marL="342900" indent="-342900">
              <a:buAutoNum type="arabicPeriod"/>
            </a:pPr>
            <a:r>
              <a:rPr lang="en-US" dirty="0"/>
              <a:t>Implemented a two-sample t-test</a:t>
            </a:r>
          </a:p>
          <a:p>
            <a:pPr marL="342900" indent="-342900">
              <a:buAutoNum type="arabicPeriod"/>
            </a:pPr>
            <a:endParaRPr lang="en-US" dirty="0"/>
          </a:p>
          <a:p>
            <a:r>
              <a:rPr lang="en-US" b="1" u="sng" dirty="0"/>
              <a:t>T-test:</a:t>
            </a:r>
          </a:p>
          <a:p>
            <a:r>
              <a:rPr lang="en-US" dirty="0"/>
              <a:t>Used Welch’s two sample t-test due to violation of equal standard deviations.</a:t>
            </a:r>
          </a:p>
          <a:p>
            <a:r>
              <a:rPr lang="en-US" dirty="0"/>
              <a:t>H</a:t>
            </a:r>
            <a:r>
              <a:rPr lang="en-US" baseline="-25000" dirty="0"/>
              <a:t>0</a:t>
            </a:r>
            <a:r>
              <a:rPr lang="en-US" dirty="0"/>
              <a:t>:</a:t>
            </a:r>
            <a:r>
              <a:rPr lang="el-GR" dirty="0"/>
              <a:t>μ</a:t>
            </a:r>
            <a:r>
              <a:rPr lang="en-US" baseline="-25000" dirty="0"/>
              <a:t>Attrition</a:t>
            </a:r>
            <a:r>
              <a:rPr lang="en-US" dirty="0"/>
              <a:t>= </a:t>
            </a:r>
            <a:r>
              <a:rPr lang="el-GR" dirty="0"/>
              <a:t>μ</a:t>
            </a:r>
            <a:r>
              <a:rPr lang="en-US" baseline="-25000" dirty="0"/>
              <a:t>No Attrition</a:t>
            </a:r>
          </a:p>
          <a:p>
            <a:r>
              <a:rPr lang="en-US" dirty="0"/>
              <a:t>H</a:t>
            </a:r>
            <a:r>
              <a:rPr lang="en-US" baseline="-25000" dirty="0"/>
              <a:t>a</a:t>
            </a:r>
            <a:r>
              <a:rPr lang="en-US" dirty="0"/>
              <a:t>:</a:t>
            </a:r>
            <a:r>
              <a:rPr lang="el-GR" dirty="0"/>
              <a:t> μ</a:t>
            </a:r>
            <a:r>
              <a:rPr lang="en-US" baseline="-25000" dirty="0"/>
              <a:t>Attrition </a:t>
            </a:r>
            <a:r>
              <a:rPr lang="en-US" dirty="0"/>
              <a:t>≠</a:t>
            </a:r>
            <a:r>
              <a:rPr lang="el-GR" dirty="0"/>
              <a:t> μ</a:t>
            </a:r>
            <a:r>
              <a:rPr lang="en-US" baseline="-25000" dirty="0"/>
              <a:t>No Attrition</a:t>
            </a:r>
            <a:endParaRPr lang="en-US" dirty="0"/>
          </a:p>
          <a:p>
            <a:endParaRPr lang="en-US" dirty="0"/>
          </a:p>
          <a:p>
            <a:r>
              <a:rPr lang="en-US" dirty="0"/>
              <a:t>Based on the hypothesis test if the p-value &gt; 0.05 then it means that there is not enough evidence to suggest that the “attrition” and “no attrition” groups are different therefore we should not include those variables into the model.</a:t>
            </a:r>
          </a:p>
        </p:txBody>
      </p:sp>
      <p:pic>
        <p:nvPicPr>
          <p:cNvPr id="4" name="Picture 3">
            <a:extLst>
              <a:ext uri="{FF2B5EF4-FFF2-40B4-BE49-F238E27FC236}">
                <a16:creationId xmlns:a16="http://schemas.microsoft.com/office/drawing/2014/main" id="{D954CE1C-C62D-FB4B-A146-AF9C91B4A803}"/>
              </a:ext>
            </a:extLst>
          </p:cNvPr>
          <p:cNvPicPr>
            <a:picLocks noChangeAspect="1"/>
          </p:cNvPicPr>
          <p:nvPr/>
        </p:nvPicPr>
        <p:blipFill>
          <a:blip r:embed="rId2"/>
          <a:stretch>
            <a:fillRect/>
          </a:stretch>
        </p:blipFill>
        <p:spPr>
          <a:xfrm>
            <a:off x="7280589" y="1526131"/>
            <a:ext cx="4543205" cy="3579269"/>
          </a:xfrm>
          <a:prstGeom prst="rect">
            <a:avLst/>
          </a:prstGeom>
        </p:spPr>
      </p:pic>
    </p:spTree>
    <p:extLst>
      <p:ext uri="{BB962C8B-B14F-4D97-AF65-F5344CB8AC3E}">
        <p14:creationId xmlns:p14="http://schemas.microsoft.com/office/powerpoint/2010/main" val="315262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304800" y="43220"/>
            <a:ext cx="9144000" cy="932736"/>
          </a:xfrm>
        </p:spPr>
        <p:txBody>
          <a:bodyPr/>
          <a:lstStyle/>
          <a:p>
            <a:r>
              <a:rPr lang="en-US" sz="2600" b="1" dirty="0"/>
              <a:t>Predicting Attrition with KNN and Naïve Bayes models</a:t>
            </a:r>
          </a:p>
        </p:txBody>
      </p:sp>
      <p:sp>
        <p:nvSpPr>
          <p:cNvPr id="7" name="TextBox 6">
            <a:extLst>
              <a:ext uri="{FF2B5EF4-FFF2-40B4-BE49-F238E27FC236}">
                <a16:creationId xmlns:a16="http://schemas.microsoft.com/office/drawing/2014/main" id="{D1617010-AEA4-0E47-B724-E642230CABEA}"/>
              </a:ext>
            </a:extLst>
          </p:cNvPr>
          <p:cNvSpPr txBox="1"/>
          <p:nvPr/>
        </p:nvSpPr>
        <p:spPr>
          <a:xfrm>
            <a:off x="272143" y="1143000"/>
            <a:ext cx="9144000" cy="1754326"/>
          </a:xfrm>
          <a:prstGeom prst="rect">
            <a:avLst/>
          </a:prstGeom>
          <a:noFill/>
        </p:spPr>
        <p:txBody>
          <a:bodyPr wrap="square" rtlCol="0">
            <a:spAutoFit/>
          </a:bodyPr>
          <a:lstStyle/>
          <a:p>
            <a:r>
              <a:rPr lang="en-US" dirty="0"/>
              <a:t>Key criteria for the models was to attain at least 60% sensitivity and specificity</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800100" lvl="1" indent="-342900">
              <a:buAutoNum type="arabicPeriod"/>
            </a:pPr>
            <a:endParaRPr lang="en-US" dirty="0"/>
          </a:p>
        </p:txBody>
      </p:sp>
      <p:pic>
        <p:nvPicPr>
          <p:cNvPr id="3" name="Picture 2">
            <a:extLst>
              <a:ext uri="{FF2B5EF4-FFF2-40B4-BE49-F238E27FC236}">
                <a16:creationId xmlns:a16="http://schemas.microsoft.com/office/drawing/2014/main" id="{A457FB9E-DA93-D640-A717-74EFFB587713}"/>
              </a:ext>
            </a:extLst>
          </p:cNvPr>
          <p:cNvPicPr>
            <a:picLocks noChangeAspect="1"/>
          </p:cNvPicPr>
          <p:nvPr/>
        </p:nvPicPr>
        <p:blipFill>
          <a:blip r:embed="rId2"/>
          <a:stretch>
            <a:fillRect/>
          </a:stretch>
        </p:blipFill>
        <p:spPr>
          <a:xfrm>
            <a:off x="6553200" y="2057400"/>
            <a:ext cx="5144691" cy="3784600"/>
          </a:xfrm>
          <a:prstGeom prst="rect">
            <a:avLst/>
          </a:prstGeom>
        </p:spPr>
      </p:pic>
      <p:graphicFrame>
        <p:nvGraphicFramePr>
          <p:cNvPr id="4" name="Table 4">
            <a:extLst>
              <a:ext uri="{FF2B5EF4-FFF2-40B4-BE49-F238E27FC236}">
                <a16:creationId xmlns:a16="http://schemas.microsoft.com/office/drawing/2014/main" id="{982F0A5A-9507-A041-A836-67C2843AA530}"/>
              </a:ext>
            </a:extLst>
          </p:cNvPr>
          <p:cNvGraphicFramePr>
            <a:graphicFrameLocks noGrp="1"/>
          </p:cNvGraphicFramePr>
          <p:nvPr>
            <p:extLst>
              <p:ext uri="{D42A27DB-BD31-4B8C-83A1-F6EECF244321}">
                <p14:modId xmlns:p14="http://schemas.microsoft.com/office/powerpoint/2010/main" val="2272955738"/>
              </p:ext>
            </p:extLst>
          </p:nvPr>
        </p:nvGraphicFramePr>
        <p:xfrm>
          <a:off x="304800" y="2133600"/>
          <a:ext cx="5895805" cy="1483360"/>
        </p:xfrm>
        <a:graphic>
          <a:graphicData uri="http://schemas.openxmlformats.org/drawingml/2006/table">
            <a:tbl>
              <a:tblPr firstRow="1" bandRow="1">
                <a:tableStyleId>{5C22544A-7EE6-4342-B048-85BDC9FD1C3A}</a:tableStyleId>
              </a:tblPr>
              <a:tblGrid>
                <a:gridCol w="895945">
                  <a:extLst>
                    <a:ext uri="{9D8B030D-6E8A-4147-A177-3AD203B41FA5}">
                      <a16:colId xmlns:a16="http://schemas.microsoft.com/office/drawing/2014/main" val="299547590"/>
                    </a:ext>
                  </a:extLst>
                </a:gridCol>
                <a:gridCol w="1161455">
                  <a:extLst>
                    <a:ext uri="{9D8B030D-6E8A-4147-A177-3AD203B41FA5}">
                      <a16:colId xmlns:a16="http://schemas.microsoft.com/office/drawing/2014/main" val="2836363295"/>
                    </a:ext>
                  </a:extLst>
                </a:gridCol>
                <a:gridCol w="1066800">
                  <a:extLst>
                    <a:ext uri="{9D8B030D-6E8A-4147-A177-3AD203B41FA5}">
                      <a16:colId xmlns:a16="http://schemas.microsoft.com/office/drawing/2014/main" val="885706694"/>
                    </a:ext>
                  </a:extLst>
                </a:gridCol>
                <a:gridCol w="1295400">
                  <a:extLst>
                    <a:ext uri="{9D8B030D-6E8A-4147-A177-3AD203B41FA5}">
                      <a16:colId xmlns:a16="http://schemas.microsoft.com/office/drawing/2014/main" val="2340984399"/>
                    </a:ext>
                  </a:extLst>
                </a:gridCol>
                <a:gridCol w="1476205">
                  <a:extLst>
                    <a:ext uri="{9D8B030D-6E8A-4147-A177-3AD203B41FA5}">
                      <a16:colId xmlns:a16="http://schemas.microsoft.com/office/drawing/2014/main" val="785329961"/>
                    </a:ext>
                  </a:extLst>
                </a:gridCol>
              </a:tblGrid>
              <a:tr h="370840">
                <a:tc rowSpan="2">
                  <a:txBody>
                    <a:bodyPr/>
                    <a:lstStyle/>
                    <a:p>
                      <a:pPr algn="ctr"/>
                      <a:r>
                        <a:rPr lang="en-US" dirty="0"/>
                        <a:t>Data set</a:t>
                      </a:r>
                    </a:p>
                  </a:txBody>
                  <a:tcPr/>
                </a:tc>
                <a:tc gridSpan="2">
                  <a:txBody>
                    <a:bodyPr/>
                    <a:lstStyle/>
                    <a:p>
                      <a:pPr algn="ctr"/>
                      <a:r>
                        <a:rPr lang="en-US" dirty="0"/>
                        <a:t>KNN</a:t>
                      </a:r>
                    </a:p>
                  </a:txBody>
                  <a:tcPr/>
                </a:tc>
                <a:tc hMerge="1">
                  <a:txBody>
                    <a:bodyPr/>
                    <a:lstStyle/>
                    <a:p>
                      <a:pPr algn="ctr"/>
                      <a:endParaRPr lang="en-US" dirty="0"/>
                    </a:p>
                  </a:txBody>
                  <a:tcPr/>
                </a:tc>
                <a:tc gridSpan="2">
                  <a:txBody>
                    <a:bodyPr/>
                    <a:lstStyle/>
                    <a:p>
                      <a:pPr algn="ctr"/>
                      <a:r>
                        <a:rPr lang="en-US" dirty="0"/>
                        <a:t>Naïve Bayes</a:t>
                      </a:r>
                    </a:p>
                  </a:txBody>
                  <a:tcPr/>
                </a:tc>
                <a:tc hMerge="1">
                  <a:txBody>
                    <a:bodyPr/>
                    <a:lstStyle/>
                    <a:p>
                      <a:endParaRPr lang="en-US" dirty="0"/>
                    </a:p>
                  </a:txBody>
                  <a:tcPr/>
                </a:tc>
                <a:extLst>
                  <a:ext uri="{0D108BD9-81ED-4DB2-BD59-A6C34878D82A}">
                    <a16:rowId xmlns:a16="http://schemas.microsoft.com/office/drawing/2014/main" val="2603373033"/>
                  </a:ext>
                </a:extLst>
              </a:tr>
              <a:tr h="370840">
                <a:tc vMerge="1">
                  <a:txBody>
                    <a:bodyPr/>
                    <a:lstStyle/>
                    <a:p>
                      <a:endParaRPr lang="en-US" dirty="0"/>
                    </a:p>
                  </a:txBody>
                  <a:tcPr/>
                </a:tc>
                <a:tc>
                  <a:txBody>
                    <a:bodyPr/>
                    <a:lstStyle/>
                    <a:p>
                      <a:pPr algn="ctr"/>
                      <a:r>
                        <a:rPr lang="en-US" dirty="0"/>
                        <a:t>Specificity</a:t>
                      </a:r>
                    </a:p>
                  </a:txBody>
                  <a:tcPr/>
                </a:tc>
                <a:tc>
                  <a:txBody>
                    <a:bodyPr/>
                    <a:lstStyle/>
                    <a:p>
                      <a:pPr algn="ctr"/>
                      <a:r>
                        <a:rPr lang="en-US" dirty="0"/>
                        <a:t>Sensitivity</a:t>
                      </a:r>
                    </a:p>
                  </a:txBody>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dirty="0"/>
                        <a:t>Specificity</a:t>
                      </a:r>
                    </a:p>
                  </a:txBody>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dirty="0"/>
                        <a:t>Sensitivity</a:t>
                      </a:r>
                    </a:p>
                  </a:txBody>
                  <a:tcPr/>
                </a:tc>
                <a:extLst>
                  <a:ext uri="{0D108BD9-81ED-4DB2-BD59-A6C34878D82A}">
                    <a16:rowId xmlns:a16="http://schemas.microsoft.com/office/drawing/2014/main" val="1740464215"/>
                  </a:ext>
                </a:extLst>
              </a:tr>
              <a:tr h="370840">
                <a:tc>
                  <a:txBody>
                    <a:bodyPr/>
                    <a:lstStyle/>
                    <a:p>
                      <a:pPr algn="ctr"/>
                      <a:r>
                        <a:rPr lang="en-US" dirty="0"/>
                        <a:t>Training</a:t>
                      </a:r>
                    </a:p>
                  </a:txBody>
                  <a:tcPr/>
                </a:tc>
                <a:tc>
                  <a:txBody>
                    <a:bodyPr/>
                    <a:lstStyle/>
                    <a:p>
                      <a:pPr algn="ctr"/>
                      <a:r>
                        <a:rPr lang="en-US" dirty="0"/>
                        <a:t>0.8783</a:t>
                      </a:r>
                    </a:p>
                  </a:txBody>
                  <a:tcPr/>
                </a:tc>
                <a:tc>
                  <a:txBody>
                    <a:bodyPr/>
                    <a:lstStyle/>
                    <a:p>
                      <a:pPr algn="ctr"/>
                      <a:r>
                        <a:rPr lang="en-US" dirty="0"/>
                        <a:t>0.8235</a:t>
                      </a:r>
                    </a:p>
                  </a:txBody>
                  <a:tcPr/>
                </a:tc>
                <a:tc>
                  <a:txBody>
                    <a:bodyPr/>
                    <a:lstStyle/>
                    <a:p>
                      <a:pPr algn="ctr"/>
                      <a:r>
                        <a:rPr lang="en-US" dirty="0"/>
                        <a:t>0.8598</a:t>
                      </a:r>
                    </a:p>
                  </a:txBody>
                  <a:tcPr/>
                </a:tc>
                <a:tc>
                  <a:txBody>
                    <a:bodyPr/>
                    <a:lstStyle/>
                    <a:p>
                      <a:pPr algn="ctr"/>
                      <a:r>
                        <a:rPr lang="en-US" dirty="0"/>
                        <a:t>0.8824</a:t>
                      </a:r>
                    </a:p>
                  </a:txBody>
                  <a:tcPr/>
                </a:tc>
                <a:extLst>
                  <a:ext uri="{0D108BD9-81ED-4DB2-BD59-A6C34878D82A}">
                    <a16:rowId xmlns:a16="http://schemas.microsoft.com/office/drawing/2014/main" val="438625599"/>
                  </a:ext>
                </a:extLst>
              </a:tr>
              <a:tr h="370840">
                <a:tc>
                  <a:txBody>
                    <a:bodyPr/>
                    <a:lstStyle/>
                    <a:p>
                      <a:pPr algn="ctr"/>
                      <a:r>
                        <a:rPr lang="en-US" dirty="0"/>
                        <a:t>Validation</a:t>
                      </a:r>
                    </a:p>
                  </a:txBody>
                  <a:tcPr/>
                </a:tc>
                <a:tc>
                  <a:txBody>
                    <a:bodyPr/>
                    <a:lstStyle/>
                    <a:p>
                      <a:pPr algn="ctr"/>
                      <a:r>
                        <a:rPr lang="en-US" dirty="0"/>
                        <a:t>0.8606</a:t>
                      </a:r>
                    </a:p>
                  </a:txBody>
                  <a:tcPr/>
                </a:tc>
                <a:tc>
                  <a:txBody>
                    <a:bodyPr/>
                    <a:lstStyle/>
                    <a:p>
                      <a:pPr algn="ctr"/>
                      <a:r>
                        <a:rPr lang="en-US" dirty="0"/>
                        <a:t>0.7000</a:t>
                      </a:r>
                    </a:p>
                  </a:txBody>
                  <a:tcPr/>
                </a:tc>
                <a:tc>
                  <a:txBody>
                    <a:bodyPr/>
                    <a:lstStyle/>
                    <a:p>
                      <a:pPr algn="ctr"/>
                      <a:r>
                        <a:rPr lang="en-US" dirty="0"/>
                        <a:t>0.8482</a:t>
                      </a:r>
                    </a:p>
                  </a:txBody>
                  <a:tcPr/>
                </a:tc>
                <a:tc>
                  <a:txBody>
                    <a:bodyPr/>
                    <a:lstStyle/>
                    <a:p>
                      <a:pPr algn="ctr"/>
                      <a:r>
                        <a:rPr lang="en-US" dirty="0"/>
                        <a:t>0.7500</a:t>
                      </a:r>
                    </a:p>
                  </a:txBody>
                  <a:tcPr/>
                </a:tc>
                <a:extLst>
                  <a:ext uri="{0D108BD9-81ED-4DB2-BD59-A6C34878D82A}">
                    <a16:rowId xmlns:a16="http://schemas.microsoft.com/office/drawing/2014/main" val="3789394653"/>
                  </a:ext>
                </a:extLst>
              </a:tr>
            </a:tbl>
          </a:graphicData>
        </a:graphic>
      </p:graphicFrame>
      <p:sp>
        <p:nvSpPr>
          <p:cNvPr id="5" name="TextBox 4">
            <a:extLst>
              <a:ext uri="{FF2B5EF4-FFF2-40B4-BE49-F238E27FC236}">
                <a16:creationId xmlns:a16="http://schemas.microsoft.com/office/drawing/2014/main" id="{A6F0191F-DF0A-D341-A67D-7EDD022E08C7}"/>
              </a:ext>
            </a:extLst>
          </p:cNvPr>
          <p:cNvSpPr txBox="1"/>
          <p:nvPr/>
        </p:nvSpPr>
        <p:spPr>
          <a:xfrm>
            <a:off x="330200" y="4038600"/>
            <a:ext cx="5870405" cy="1477328"/>
          </a:xfrm>
          <a:prstGeom prst="rect">
            <a:avLst/>
          </a:prstGeom>
          <a:noFill/>
        </p:spPr>
        <p:txBody>
          <a:bodyPr wrap="square" rtlCol="0">
            <a:spAutoFit/>
          </a:bodyPr>
          <a:lstStyle/>
          <a:p>
            <a:r>
              <a:rPr lang="en-US" b="1" u="sng" dirty="0"/>
              <a:t>Conclusion: </a:t>
            </a:r>
          </a:p>
          <a:p>
            <a:pPr algn="just"/>
            <a:r>
              <a:rPr lang="en-US" dirty="0"/>
              <a:t>Both models are performing well however the Naive Bayes model outperforms the KNN model on the validation data set therefore I would </a:t>
            </a:r>
            <a:r>
              <a:rPr lang="en-US" b="1" dirty="0"/>
              <a:t>recommend</a:t>
            </a:r>
            <a:r>
              <a:rPr lang="en-US" dirty="0"/>
              <a:t> using this </a:t>
            </a:r>
            <a:r>
              <a:rPr lang="en-US" b="1" dirty="0"/>
              <a:t>Naive Bayes </a:t>
            </a:r>
            <a:r>
              <a:rPr lang="en-US" dirty="0"/>
              <a:t>model for </a:t>
            </a:r>
            <a:r>
              <a:rPr lang="en-US" b="1" dirty="0"/>
              <a:t>predicting attrition</a:t>
            </a:r>
            <a:r>
              <a:rPr lang="en-US" dirty="0"/>
              <a:t>.</a:t>
            </a:r>
          </a:p>
        </p:txBody>
      </p:sp>
    </p:spTree>
    <p:extLst>
      <p:ext uri="{BB962C8B-B14F-4D97-AF65-F5344CB8AC3E}">
        <p14:creationId xmlns:p14="http://schemas.microsoft.com/office/powerpoint/2010/main" val="144260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4D7-A0B5-4D4F-9C37-008F675E994E}"/>
              </a:ext>
            </a:extLst>
          </p:cNvPr>
          <p:cNvSpPr>
            <a:spLocks noGrp="1"/>
          </p:cNvSpPr>
          <p:nvPr>
            <p:ph type="title"/>
          </p:nvPr>
        </p:nvSpPr>
        <p:spPr>
          <a:xfrm>
            <a:off x="304800" y="19174"/>
            <a:ext cx="9245600" cy="758066"/>
          </a:xfrm>
        </p:spPr>
        <p:txBody>
          <a:bodyPr vert="horz" lIns="91440" tIns="45720" rIns="91440" bIns="45720" rtlCol="0" anchor="ctr">
            <a:normAutofit/>
          </a:bodyPr>
          <a:lstStyle/>
          <a:p>
            <a:pPr>
              <a:lnSpc>
                <a:spcPct val="90000"/>
              </a:lnSpc>
            </a:pPr>
            <a:r>
              <a:rPr lang="en-US" sz="2300" b="1" kern="1200" dirty="0">
                <a:latin typeface="+mj-lt"/>
                <a:ea typeface="Dotum" panose="020B0600000101010101" pitchFamily="34" charset="-127"/>
                <a:cs typeface="+mj-cs"/>
              </a:rPr>
              <a:t>Predicting Salary using a Multiple Linear Regression (MLR) model</a:t>
            </a:r>
          </a:p>
        </p:txBody>
      </p:sp>
      <p:sp>
        <p:nvSpPr>
          <p:cNvPr id="7" name="TextBox 6">
            <a:extLst>
              <a:ext uri="{FF2B5EF4-FFF2-40B4-BE49-F238E27FC236}">
                <a16:creationId xmlns:a16="http://schemas.microsoft.com/office/drawing/2014/main" id="{D1617010-AEA4-0E47-B724-E642230CABEA}"/>
              </a:ext>
            </a:extLst>
          </p:cNvPr>
          <p:cNvSpPr txBox="1"/>
          <p:nvPr/>
        </p:nvSpPr>
        <p:spPr>
          <a:xfrm>
            <a:off x="304800" y="1051560"/>
            <a:ext cx="5689600" cy="5212080"/>
          </a:xfrm>
          <a:prstGeom prst="rect">
            <a:avLst/>
          </a:prstGeom>
        </p:spPr>
        <p:txBody>
          <a:bodyPr vert="horz" lIns="91440" tIns="45720" rIns="91440" bIns="45720" rtlCol="0">
            <a:normAutofit/>
          </a:bodyPr>
          <a:lstStyle/>
          <a:p>
            <a:pPr marL="342900" indent="-342900" defTabSz="685783">
              <a:spcBef>
                <a:spcPct val="20000"/>
              </a:spcBef>
              <a:buFont typeface="Wingdings" panose="05000000000000000000" pitchFamily="2" charset="2"/>
              <a:buChar char="§"/>
            </a:pPr>
            <a:r>
              <a:rPr lang="en-US" sz="2100" dirty="0">
                <a:ea typeface="Dotum" panose="020B0600000101010101" pitchFamily="34" charset="-127"/>
              </a:rPr>
              <a:t>Key criteria for the models was to attain a RMSE &lt; $3000 for the training and the validation set</a:t>
            </a:r>
          </a:p>
          <a:p>
            <a:pPr marL="342900" indent="-342900" defTabSz="685783">
              <a:spcBef>
                <a:spcPct val="20000"/>
              </a:spcBef>
              <a:buFont typeface="Wingdings" panose="05000000000000000000" pitchFamily="2" charset="2"/>
              <a:buChar char="§"/>
            </a:pPr>
            <a:r>
              <a:rPr lang="en-US" sz="2100" dirty="0">
                <a:ea typeface="Dotum" panose="020B0600000101010101" pitchFamily="34" charset="-127"/>
              </a:rPr>
              <a:t>Following variables have linear relationship with </a:t>
            </a:r>
            <a:r>
              <a:rPr lang="en-US" sz="1600" dirty="0" err="1">
                <a:latin typeface="Courier" pitchFamily="2" charset="0"/>
                <a:ea typeface="Dotum" panose="020B0600000101010101" pitchFamily="34" charset="-127"/>
              </a:rPr>
              <a:t>MonthlyIncome</a:t>
            </a:r>
            <a:r>
              <a:rPr lang="en-US" sz="2100" dirty="0">
                <a:ea typeface="Dotum" panose="020B0600000101010101" pitchFamily="34" charset="-127"/>
              </a:rPr>
              <a:t>:</a:t>
            </a:r>
          </a:p>
          <a:p>
            <a:pPr marL="342900" indent="-342900" defTabSz="685783">
              <a:spcBef>
                <a:spcPct val="20000"/>
              </a:spcBef>
              <a:buFont typeface="Wingdings" panose="05000000000000000000" pitchFamily="2" charset="2"/>
              <a:buChar char="§"/>
            </a:pPr>
            <a:r>
              <a:rPr lang="en-US" sz="1600" dirty="0">
                <a:latin typeface="Courier" pitchFamily="2" charset="0"/>
                <a:ea typeface="Dotum" panose="020B0600000101010101" pitchFamily="34" charset="-127"/>
              </a:rPr>
              <a:t>Age</a:t>
            </a:r>
            <a:r>
              <a:rPr lang="en-US" sz="2100" i="1" dirty="0">
                <a:latin typeface="Courier Oblique" pitchFamily="2" charset="0"/>
                <a:ea typeface="Dotum" panose="020B0600000101010101" pitchFamily="34" charset="-127"/>
              </a:rPr>
              <a:t> </a:t>
            </a:r>
            <a:r>
              <a:rPr lang="en-US" sz="2100" dirty="0">
                <a:ea typeface="Dotum" panose="020B0600000101010101" pitchFamily="34" charset="-127"/>
              </a:rPr>
              <a:t>- insignificant p-value -&gt; removed</a:t>
            </a:r>
          </a:p>
          <a:p>
            <a:pPr marL="342900" indent="-342900" defTabSz="685783">
              <a:spcBef>
                <a:spcPct val="20000"/>
              </a:spcBef>
              <a:buFont typeface="Wingdings" panose="05000000000000000000" pitchFamily="2" charset="2"/>
              <a:buChar char="§"/>
            </a:pPr>
            <a:r>
              <a:rPr lang="en-US" sz="1600" dirty="0" err="1">
                <a:latin typeface="Courier" pitchFamily="2" charset="0"/>
                <a:ea typeface="Dotum" panose="020B0600000101010101" pitchFamily="34" charset="-127"/>
              </a:rPr>
              <a:t>JobLevel</a:t>
            </a:r>
            <a:r>
              <a:rPr lang="en-US" sz="1600" dirty="0">
                <a:latin typeface="Courier" pitchFamily="2" charset="0"/>
                <a:ea typeface="Dotum" panose="020B0600000101010101" pitchFamily="34" charset="-127"/>
              </a:rPr>
              <a:t>, </a:t>
            </a:r>
            <a:r>
              <a:rPr lang="en-US" sz="1600" dirty="0" err="1">
                <a:latin typeface="Courier" pitchFamily="2" charset="0"/>
                <a:ea typeface="Dotum" panose="020B0600000101010101" pitchFamily="34" charset="-127"/>
              </a:rPr>
              <a:t>TotalWorkingYears</a:t>
            </a:r>
            <a:r>
              <a:rPr lang="en-US" sz="1600" dirty="0">
                <a:latin typeface="Courier" pitchFamily="2" charset="0"/>
                <a:ea typeface="Dotum" panose="020B0600000101010101" pitchFamily="34" charset="-127"/>
              </a:rPr>
              <a:t>, </a:t>
            </a:r>
            <a:r>
              <a:rPr lang="en-US" sz="1600" dirty="0" err="1">
                <a:latin typeface="Courier" pitchFamily="2" charset="0"/>
                <a:ea typeface="Dotum" panose="020B0600000101010101" pitchFamily="34" charset="-127"/>
              </a:rPr>
              <a:t>YearAtCompany</a:t>
            </a:r>
            <a:endParaRPr lang="en-US" sz="1600" dirty="0">
              <a:latin typeface="Courier" pitchFamily="2" charset="0"/>
              <a:ea typeface="Dotum" panose="020B0600000101010101" pitchFamily="34" charset="-127"/>
            </a:endParaRPr>
          </a:p>
          <a:p>
            <a:pPr marL="342900" indent="-342900" defTabSz="685783">
              <a:spcBef>
                <a:spcPct val="20000"/>
              </a:spcBef>
              <a:buFont typeface="Wingdings" panose="05000000000000000000" pitchFamily="2" charset="2"/>
              <a:buChar char="§"/>
            </a:pPr>
            <a:endParaRPr lang="en-US" sz="2100" dirty="0">
              <a:ea typeface="Dotum" panose="020B0600000101010101" pitchFamily="34" charset="-127"/>
            </a:endParaRPr>
          </a:p>
          <a:p>
            <a:pPr marL="342900" indent="-342900" defTabSz="685783">
              <a:spcBef>
                <a:spcPct val="20000"/>
              </a:spcBef>
              <a:buFont typeface="Wingdings" panose="05000000000000000000" pitchFamily="2" charset="2"/>
              <a:buChar char="§"/>
            </a:pPr>
            <a:endParaRPr lang="en-US" sz="2100" dirty="0">
              <a:ea typeface="Dotum" panose="020B0600000101010101" pitchFamily="34" charset="-127"/>
            </a:endParaRPr>
          </a:p>
          <a:p>
            <a:pPr marL="342900" indent="-342900" defTabSz="685783">
              <a:spcBef>
                <a:spcPct val="20000"/>
              </a:spcBef>
              <a:buFont typeface="Wingdings" panose="05000000000000000000" pitchFamily="2" charset="2"/>
              <a:buChar char="§"/>
            </a:pPr>
            <a:endParaRPr lang="en-US" sz="2100" dirty="0">
              <a:ea typeface="Dotum" panose="020B0600000101010101" pitchFamily="34" charset="-127"/>
            </a:endParaRPr>
          </a:p>
          <a:p>
            <a:pPr marL="342900" indent="-342900" defTabSz="685783">
              <a:spcBef>
                <a:spcPct val="20000"/>
              </a:spcBef>
              <a:buFont typeface="Wingdings" panose="05000000000000000000" pitchFamily="2" charset="2"/>
              <a:buChar char="§"/>
            </a:pPr>
            <a:endParaRPr lang="en-US" sz="2100" dirty="0">
              <a:ea typeface="Dotum" panose="020B0600000101010101" pitchFamily="34" charset="-127"/>
            </a:endParaRPr>
          </a:p>
          <a:p>
            <a:pPr marL="800100" lvl="1" indent="-342900" defTabSz="685783">
              <a:spcBef>
                <a:spcPct val="20000"/>
              </a:spcBef>
              <a:buFont typeface="Wingdings" panose="05000000000000000000" pitchFamily="2" charset="2"/>
              <a:buChar char="§"/>
            </a:pPr>
            <a:endParaRPr lang="en-US" sz="2100" dirty="0">
              <a:ea typeface="Dotum" panose="020B0600000101010101" pitchFamily="34" charset="-127"/>
            </a:endParaRPr>
          </a:p>
        </p:txBody>
      </p:sp>
      <p:sp>
        <p:nvSpPr>
          <p:cNvPr id="14" name="Slide Number Placeholder 4">
            <a:extLst>
              <a:ext uri="{FF2B5EF4-FFF2-40B4-BE49-F238E27FC236}">
                <a16:creationId xmlns:a16="http://schemas.microsoft.com/office/drawing/2014/main" id="{C9E6C8A1-D2C4-2EB4-2619-FFD97F2134BC}"/>
              </a:ext>
            </a:extLst>
          </p:cNvPr>
          <p:cNvSpPr>
            <a:spLocks noGrp="1"/>
          </p:cNvSpPr>
          <p:nvPr>
            <p:ph type="sldNum" sz="quarter" idx="12"/>
          </p:nvPr>
        </p:nvSpPr>
        <p:spPr>
          <a:xfrm>
            <a:off x="5791200" y="6537968"/>
            <a:ext cx="609600" cy="319405"/>
          </a:xfrm>
        </p:spPr>
        <p:txBody>
          <a:bodyPr/>
          <a:lstStyle/>
          <a:p>
            <a:pPr>
              <a:spcAft>
                <a:spcPts val="600"/>
              </a:spcAft>
            </a:pPr>
            <a:fld id="{B6F15528-21DE-4FAA-801E-634DDDAF4B2B}" type="slidenum">
              <a:rPr lang="en-US" smtClean="0"/>
              <a:pPr>
                <a:spcAft>
                  <a:spcPts val="600"/>
                </a:spcAft>
              </a:pPr>
              <a:t>12</a:t>
            </a:fld>
            <a:endParaRPr lang="en-US"/>
          </a:p>
        </p:txBody>
      </p:sp>
      <p:pic>
        <p:nvPicPr>
          <p:cNvPr id="3" name="Picture 2">
            <a:extLst>
              <a:ext uri="{FF2B5EF4-FFF2-40B4-BE49-F238E27FC236}">
                <a16:creationId xmlns:a16="http://schemas.microsoft.com/office/drawing/2014/main" id="{97968CF9-6A7C-154B-A98E-4180AF3AFA86}"/>
              </a:ext>
            </a:extLst>
          </p:cNvPr>
          <p:cNvPicPr>
            <a:picLocks noChangeAspect="1"/>
          </p:cNvPicPr>
          <p:nvPr/>
        </p:nvPicPr>
        <p:blipFill>
          <a:blip r:embed="rId2"/>
          <a:stretch>
            <a:fillRect/>
          </a:stretch>
        </p:blipFill>
        <p:spPr>
          <a:xfrm>
            <a:off x="6096000" y="1383855"/>
            <a:ext cx="5690774" cy="3746500"/>
          </a:xfrm>
          <a:prstGeom prst="rect">
            <a:avLst/>
          </a:prstGeom>
        </p:spPr>
      </p:pic>
      <p:graphicFrame>
        <p:nvGraphicFramePr>
          <p:cNvPr id="21" name="Table 4">
            <a:extLst>
              <a:ext uri="{FF2B5EF4-FFF2-40B4-BE49-F238E27FC236}">
                <a16:creationId xmlns:a16="http://schemas.microsoft.com/office/drawing/2014/main" id="{B2ADBA54-1319-3D4B-957C-643842BCFDDA}"/>
              </a:ext>
            </a:extLst>
          </p:cNvPr>
          <p:cNvGraphicFramePr>
            <a:graphicFrameLocks noGrp="1"/>
          </p:cNvGraphicFramePr>
          <p:nvPr>
            <p:extLst>
              <p:ext uri="{D42A27DB-BD31-4B8C-83A1-F6EECF244321}">
                <p14:modId xmlns:p14="http://schemas.microsoft.com/office/powerpoint/2010/main" val="1901371546"/>
              </p:ext>
            </p:extLst>
          </p:nvPr>
        </p:nvGraphicFramePr>
        <p:xfrm>
          <a:off x="1687201" y="3726318"/>
          <a:ext cx="2905333" cy="14833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99547590"/>
                    </a:ext>
                  </a:extLst>
                </a:gridCol>
                <a:gridCol w="998868">
                  <a:extLst>
                    <a:ext uri="{9D8B030D-6E8A-4147-A177-3AD203B41FA5}">
                      <a16:colId xmlns:a16="http://schemas.microsoft.com/office/drawing/2014/main" val="2836363295"/>
                    </a:ext>
                  </a:extLst>
                </a:gridCol>
                <a:gridCol w="992065">
                  <a:extLst>
                    <a:ext uri="{9D8B030D-6E8A-4147-A177-3AD203B41FA5}">
                      <a16:colId xmlns:a16="http://schemas.microsoft.com/office/drawing/2014/main" val="885706694"/>
                    </a:ext>
                  </a:extLst>
                </a:gridCol>
              </a:tblGrid>
              <a:tr h="370840">
                <a:tc rowSpan="2">
                  <a:txBody>
                    <a:bodyPr/>
                    <a:lstStyle/>
                    <a:p>
                      <a:pPr algn="ctr"/>
                      <a:r>
                        <a:rPr lang="en-US" dirty="0"/>
                        <a:t>Data set</a:t>
                      </a:r>
                    </a:p>
                  </a:txBody>
                  <a:tcPr/>
                </a:tc>
                <a:tc gridSpan="2">
                  <a:txBody>
                    <a:bodyPr/>
                    <a:lstStyle/>
                    <a:p>
                      <a:pPr algn="ctr"/>
                      <a:r>
                        <a:rPr lang="en-US" dirty="0"/>
                        <a:t>MLR</a:t>
                      </a:r>
                    </a:p>
                  </a:txBody>
                  <a:tcPr/>
                </a:tc>
                <a:tc hMerge="1">
                  <a:txBody>
                    <a:bodyPr/>
                    <a:lstStyle/>
                    <a:p>
                      <a:pPr algn="ctr"/>
                      <a:endParaRPr lang="en-US" dirty="0"/>
                    </a:p>
                  </a:txBody>
                  <a:tcPr/>
                </a:tc>
                <a:extLst>
                  <a:ext uri="{0D108BD9-81ED-4DB2-BD59-A6C34878D82A}">
                    <a16:rowId xmlns:a16="http://schemas.microsoft.com/office/drawing/2014/main" val="2603373033"/>
                  </a:ext>
                </a:extLst>
              </a:tr>
              <a:tr h="370840">
                <a:tc vMerge="1">
                  <a:txBody>
                    <a:bodyPr/>
                    <a:lstStyle/>
                    <a:p>
                      <a:endParaRPr lang="en-US" dirty="0"/>
                    </a:p>
                  </a:txBody>
                  <a:tcPr/>
                </a:tc>
                <a:tc>
                  <a:txBody>
                    <a:bodyPr/>
                    <a:lstStyle/>
                    <a:p>
                      <a:pPr algn="ctr"/>
                      <a:r>
                        <a:rPr lang="en-US" dirty="0"/>
                        <a:t>RMSE</a:t>
                      </a:r>
                    </a:p>
                  </a:txBody>
                  <a:tcPr/>
                </a:tc>
                <a:tc>
                  <a:txBody>
                    <a:bodyPr/>
                    <a:lstStyle/>
                    <a:p>
                      <a:pPr algn="ctr"/>
                      <a:r>
                        <a:rPr lang="en-US" dirty="0"/>
                        <a:t>R-sq</a:t>
                      </a:r>
                    </a:p>
                  </a:txBody>
                  <a:tcPr/>
                </a:tc>
                <a:extLst>
                  <a:ext uri="{0D108BD9-81ED-4DB2-BD59-A6C34878D82A}">
                    <a16:rowId xmlns:a16="http://schemas.microsoft.com/office/drawing/2014/main" val="1740464215"/>
                  </a:ext>
                </a:extLst>
              </a:tr>
              <a:tr h="370840">
                <a:tc>
                  <a:txBody>
                    <a:bodyPr/>
                    <a:lstStyle/>
                    <a:p>
                      <a:pPr algn="ctr"/>
                      <a:r>
                        <a:rPr lang="en-US" dirty="0"/>
                        <a:t>Training</a:t>
                      </a:r>
                    </a:p>
                  </a:txBody>
                  <a:tcPr/>
                </a:tc>
                <a:tc>
                  <a:txBody>
                    <a:bodyPr/>
                    <a:lstStyle/>
                    <a:p>
                      <a:pPr algn="ctr"/>
                      <a:r>
                        <a:rPr lang="en-US" dirty="0"/>
                        <a:t>1419.36</a:t>
                      </a:r>
                    </a:p>
                  </a:txBody>
                  <a:tcPr/>
                </a:tc>
                <a:tc>
                  <a:txBody>
                    <a:bodyPr/>
                    <a:lstStyle/>
                    <a:p>
                      <a:pPr algn="ctr"/>
                      <a:r>
                        <a:rPr lang="en-US" dirty="0"/>
                        <a:t>0.9095</a:t>
                      </a:r>
                    </a:p>
                  </a:txBody>
                  <a:tcPr/>
                </a:tc>
                <a:extLst>
                  <a:ext uri="{0D108BD9-81ED-4DB2-BD59-A6C34878D82A}">
                    <a16:rowId xmlns:a16="http://schemas.microsoft.com/office/drawing/2014/main" val="438625599"/>
                  </a:ext>
                </a:extLst>
              </a:tr>
              <a:tr h="370840">
                <a:tc>
                  <a:txBody>
                    <a:bodyPr/>
                    <a:lstStyle/>
                    <a:p>
                      <a:pPr algn="ctr"/>
                      <a:r>
                        <a:rPr lang="en-US" dirty="0"/>
                        <a:t>Validation</a:t>
                      </a:r>
                    </a:p>
                  </a:txBody>
                  <a:tcPr/>
                </a:tc>
                <a:tc>
                  <a:txBody>
                    <a:bodyPr/>
                    <a:lstStyle/>
                    <a:p>
                      <a:pPr algn="ctr"/>
                      <a:r>
                        <a:rPr lang="en-US" dirty="0"/>
                        <a:t>1355.90</a:t>
                      </a:r>
                    </a:p>
                  </a:txBody>
                  <a:tcPr/>
                </a:tc>
                <a:tc>
                  <a:txBody>
                    <a:bodyPr/>
                    <a:lstStyle/>
                    <a:p>
                      <a:pPr algn="ctr"/>
                      <a:r>
                        <a:rPr lang="en-US" dirty="0"/>
                        <a:t>0.9127</a:t>
                      </a:r>
                    </a:p>
                  </a:txBody>
                  <a:tcPr/>
                </a:tc>
                <a:extLst>
                  <a:ext uri="{0D108BD9-81ED-4DB2-BD59-A6C34878D82A}">
                    <a16:rowId xmlns:a16="http://schemas.microsoft.com/office/drawing/2014/main" val="3789394653"/>
                  </a:ext>
                </a:extLst>
              </a:tr>
            </a:tbl>
          </a:graphicData>
        </a:graphic>
      </p:graphicFrame>
      <p:sp>
        <p:nvSpPr>
          <p:cNvPr id="22" name="TextBox 21">
            <a:extLst>
              <a:ext uri="{FF2B5EF4-FFF2-40B4-BE49-F238E27FC236}">
                <a16:creationId xmlns:a16="http://schemas.microsoft.com/office/drawing/2014/main" id="{97756471-E43F-1A49-BD4B-D7F7738FB763}"/>
              </a:ext>
            </a:extLst>
          </p:cNvPr>
          <p:cNvSpPr txBox="1"/>
          <p:nvPr/>
        </p:nvSpPr>
        <p:spPr>
          <a:xfrm>
            <a:off x="152400" y="5244883"/>
            <a:ext cx="9753600" cy="1200329"/>
          </a:xfrm>
          <a:prstGeom prst="rect">
            <a:avLst/>
          </a:prstGeom>
          <a:noFill/>
        </p:spPr>
        <p:txBody>
          <a:bodyPr wrap="square" rtlCol="0">
            <a:spAutoFit/>
          </a:bodyPr>
          <a:lstStyle/>
          <a:p>
            <a:r>
              <a:rPr lang="en-US" b="1" u="sng" dirty="0"/>
              <a:t>Conclusion: </a:t>
            </a:r>
          </a:p>
          <a:p>
            <a:pPr algn="just"/>
            <a:r>
              <a:rPr lang="en-US" dirty="0"/>
              <a:t>The model met all the Linear Regression assumptions as well as the key performance criteria therefore this model is suitable for predicting monthly salary. The model ONLY considered those employees who are still with the company.</a:t>
            </a:r>
          </a:p>
        </p:txBody>
      </p:sp>
    </p:spTree>
    <p:extLst>
      <p:ext uri="{BB962C8B-B14F-4D97-AF65-F5344CB8AC3E}">
        <p14:creationId xmlns:p14="http://schemas.microsoft.com/office/powerpoint/2010/main" val="15048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4766" y="152400"/>
            <a:ext cx="9474200" cy="758066"/>
          </a:xfrm>
        </p:spPr>
        <p:txBody>
          <a:bodyPr anchor="ctr">
            <a:normAutofit/>
          </a:bodyPr>
          <a:lstStyle/>
          <a:p>
            <a:r>
              <a:rPr lang="en-US" dirty="0"/>
              <a:t>Key takeaways</a:t>
            </a:r>
          </a:p>
        </p:txBody>
      </p:sp>
      <p:sp>
        <p:nvSpPr>
          <p:cNvPr id="4" name="Slide Number Placeholder 3"/>
          <p:cNvSpPr>
            <a:spLocks noGrp="1"/>
          </p:cNvSpPr>
          <p:nvPr>
            <p:ph type="sldNum" sz="quarter" idx="12"/>
          </p:nvPr>
        </p:nvSpPr>
        <p:spPr>
          <a:xfrm>
            <a:off x="5791200" y="6537968"/>
            <a:ext cx="609600" cy="319405"/>
          </a:xfrm>
        </p:spPr>
        <p:txBody>
          <a:bodyPr anchor="ctr">
            <a:normAutofit/>
          </a:bodyPr>
          <a:lstStyle/>
          <a:p>
            <a:pPr>
              <a:spcAft>
                <a:spcPts val="600"/>
              </a:spcAft>
            </a:pPr>
            <a:fld id="{B6F15528-21DE-4FAA-801E-634DDDAF4B2B}" type="slidenum">
              <a:rPr lang="en-US" smtClean="0"/>
              <a:pPr>
                <a:spcAft>
                  <a:spcPts val="600"/>
                </a:spcAft>
              </a:pPr>
              <a:t>13</a:t>
            </a:fld>
            <a:endParaRPr lang="en-US"/>
          </a:p>
        </p:txBody>
      </p:sp>
      <p:sp>
        <p:nvSpPr>
          <p:cNvPr id="7" name="TextBox 6">
            <a:extLst>
              <a:ext uri="{FF2B5EF4-FFF2-40B4-BE49-F238E27FC236}">
                <a16:creationId xmlns:a16="http://schemas.microsoft.com/office/drawing/2014/main" id="{3D0B9846-530A-6747-8C60-51BFDE69377E}"/>
              </a:ext>
            </a:extLst>
          </p:cNvPr>
          <p:cNvSpPr txBox="1"/>
          <p:nvPr/>
        </p:nvSpPr>
        <p:spPr>
          <a:xfrm>
            <a:off x="212909" y="1371600"/>
            <a:ext cx="929640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I suggest to use the Naive Bayes model to predict attrition as the model is performing well.</a:t>
            </a:r>
          </a:p>
          <a:p>
            <a:pPr marL="285750" indent="-285750">
              <a:lnSpc>
                <a:spcPct val="150000"/>
              </a:lnSpc>
              <a:buFont typeface="Arial" panose="020B0604020202020204" pitchFamily="34" charset="0"/>
              <a:buChar char="•"/>
            </a:pPr>
            <a:r>
              <a:rPr lang="en-US" dirty="0"/>
              <a:t>Pay attention to employees working overtime as they tend to resign more frequently.</a:t>
            </a:r>
          </a:p>
          <a:p>
            <a:pPr marL="285750" indent="-285750">
              <a:lnSpc>
                <a:spcPct val="150000"/>
              </a:lnSpc>
              <a:buFont typeface="Arial" panose="020B0604020202020204" pitchFamily="34" charset="0"/>
              <a:buChar char="•"/>
            </a:pPr>
            <a:r>
              <a:rPr lang="en-US" dirty="0"/>
              <a:t>Implement a program that will encourage younger employees to stay with the company as people with less then 10 years of work experience tend to leave the company more often.</a:t>
            </a:r>
          </a:p>
          <a:p>
            <a:pPr marL="285750" indent="-285750">
              <a:lnSpc>
                <a:spcPct val="150000"/>
              </a:lnSpc>
              <a:buFont typeface="Arial" panose="020B0604020202020204" pitchFamily="34" charset="0"/>
              <a:buChar char="•"/>
            </a:pPr>
            <a:r>
              <a:rPr lang="en-US" dirty="0"/>
              <a:t>Salary in many cases is an important factor for attrition. Make sure that the salary of the employees stays competitive, even extending the Stock options will help.</a:t>
            </a:r>
          </a:p>
          <a:p>
            <a:pPr marL="285750" indent="-285750">
              <a:lnSpc>
                <a:spcPct val="150000"/>
              </a:lnSpc>
              <a:buFont typeface="Arial" panose="020B0604020202020204" pitchFamily="34" charset="0"/>
              <a:buChar char="•"/>
            </a:pPr>
            <a:r>
              <a:rPr lang="en-US" dirty="0"/>
              <a:t>I also recommend using the Regression model for predicting monthly salary. This could help the company to retain employees and stay competitive on the job market by better planning salaries.</a:t>
            </a:r>
          </a:p>
        </p:txBody>
      </p:sp>
    </p:spTree>
    <p:extLst>
      <p:ext uri="{BB962C8B-B14F-4D97-AF65-F5344CB8AC3E}">
        <p14:creationId xmlns:p14="http://schemas.microsoft.com/office/powerpoint/2010/main" val="384024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791200" y="6537968"/>
            <a:ext cx="609600" cy="319405"/>
          </a:xfrm>
        </p:spPr>
        <p:txBody>
          <a:bodyPr anchor="ctr">
            <a:normAutofit/>
          </a:bodyPr>
          <a:lstStyle/>
          <a:p>
            <a:pPr>
              <a:spcAft>
                <a:spcPts val="600"/>
              </a:spcAft>
            </a:pPr>
            <a:fld id="{B6F15528-21DE-4FAA-801E-634DDDAF4B2B}" type="slidenum">
              <a:rPr lang="en-US" smtClean="0"/>
              <a:pPr>
                <a:spcAft>
                  <a:spcPts val="600"/>
                </a:spcAft>
              </a:pPr>
              <a:t>14</a:t>
            </a:fld>
            <a:endParaRPr lang="en-US"/>
          </a:p>
        </p:txBody>
      </p:sp>
      <p:sp>
        <p:nvSpPr>
          <p:cNvPr id="7" name="TextBox 6">
            <a:extLst>
              <a:ext uri="{FF2B5EF4-FFF2-40B4-BE49-F238E27FC236}">
                <a16:creationId xmlns:a16="http://schemas.microsoft.com/office/drawing/2014/main" id="{3D0B9846-530A-6747-8C60-51BFDE69377E}"/>
              </a:ext>
            </a:extLst>
          </p:cNvPr>
          <p:cNvSpPr txBox="1"/>
          <p:nvPr/>
        </p:nvSpPr>
        <p:spPr>
          <a:xfrm>
            <a:off x="1524000" y="2524725"/>
            <a:ext cx="9296400" cy="1862048"/>
          </a:xfrm>
          <a:prstGeom prst="rect">
            <a:avLst/>
          </a:prstGeom>
          <a:noFill/>
        </p:spPr>
        <p:txBody>
          <a:bodyPr wrap="square">
            <a:spAutoFit/>
          </a:bodyPr>
          <a:lstStyle/>
          <a:p>
            <a:pPr algn="ctr"/>
            <a:r>
              <a:rPr lang="en-US" sz="11500" dirty="0"/>
              <a:t>Q &amp; A</a:t>
            </a:r>
          </a:p>
        </p:txBody>
      </p:sp>
    </p:spTree>
    <p:extLst>
      <p:ext uri="{BB962C8B-B14F-4D97-AF65-F5344CB8AC3E}">
        <p14:creationId xmlns:p14="http://schemas.microsoft.com/office/powerpoint/2010/main" val="65532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228600" y="-19878"/>
            <a:ext cx="9144000" cy="1143000"/>
          </a:xfrm>
        </p:spPr>
        <p:txBody>
          <a:bodyPr/>
          <a:lstStyle/>
          <a:p>
            <a:r>
              <a:rPr lang="en-US" sz="4000" dirty="0"/>
              <a:t>Data and Objective</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381000" y="1295400"/>
            <a:ext cx="5562600" cy="5353877"/>
          </a:xfrm>
        </p:spPr>
        <p:txBody>
          <a:bodyPr>
            <a:normAutofit/>
          </a:bodyPr>
          <a:lstStyle/>
          <a:p>
            <a:r>
              <a:rPr lang="en-US" sz="2000" dirty="0"/>
              <a:t>The dataset is comprised of 870 observations and 36 variables (numerical &amp; categorical)</a:t>
            </a:r>
          </a:p>
          <a:p>
            <a:r>
              <a:rPr lang="en-US" sz="2000" dirty="0"/>
              <a:t>Tidy data with no missing values</a:t>
            </a:r>
          </a:p>
          <a:p>
            <a:endParaRPr lang="en-US" sz="2000" dirty="0"/>
          </a:p>
          <a:p>
            <a:pPr marL="0" indent="0">
              <a:buNone/>
            </a:pPr>
            <a:r>
              <a:rPr lang="en-US" sz="2000" u="sng" dirty="0"/>
              <a:t>Objective:</a:t>
            </a:r>
          </a:p>
          <a:p>
            <a:r>
              <a:rPr lang="en-US" sz="2000" dirty="0"/>
              <a:t>Explore and visualize the dataset to provide job role specific trends.</a:t>
            </a:r>
          </a:p>
          <a:p>
            <a:r>
              <a:rPr lang="en-US" sz="2000" dirty="0"/>
              <a:t>Build classification models to predict if an employee will leave the company or not. Use KNN and Naive Bayes models.</a:t>
            </a:r>
          </a:p>
          <a:p>
            <a:r>
              <a:rPr lang="en-US" sz="2000" dirty="0"/>
              <a:t>Build regression model to predict salary</a:t>
            </a:r>
          </a:p>
          <a:p>
            <a:r>
              <a:rPr lang="en-US" sz="2000" dirty="0"/>
              <a:t>Provide recommendations that will help </a:t>
            </a:r>
            <a:r>
              <a:rPr lang="en-US" sz="2000" dirty="0" err="1"/>
              <a:t>DDSAnalytics</a:t>
            </a:r>
            <a:r>
              <a:rPr lang="en-US" sz="2000" dirty="0"/>
              <a:t> to identify factors that lead to attrition.</a:t>
            </a:r>
            <a:endParaRPr lang="en-US" sz="1400" dirty="0">
              <a:solidFill>
                <a:srgbClr val="00B0F0"/>
              </a:solidFill>
            </a:endParaRPr>
          </a:p>
          <a:p>
            <a:endParaRPr lang="en-US" sz="2800" dirty="0"/>
          </a:p>
        </p:txBody>
      </p:sp>
      <p:pic>
        <p:nvPicPr>
          <p:cNvPr id="7" name="Picture 6" descr="Text&#10;&#10;Description automatically generated with low confidence">
            <a:extLst>
              <a:ext uri="{FF2B5EF4-FFF2-40B4-BE49-F238E27FC236}">
                <a16:creationId xmlns:a16="http://schemas.microsoft.com/office/drawing/2014/main" id="{F7FA3116-CFBE-5140-B8E7-8012A40AB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125" y="1676400"/>
            <a:ext cx="5440875" cy="3733800"/>
          </a:xfrm>
          <a:prstGeom prst="rect">
            <a:avLst/>
          </a:prstGeom>
        </p:spPr>
      </p:pic>
    </p:spTree>
    <p:extLst>
      <p:ext uri="{BB962C8B-B14F-4D97-AF65-F5344CB8AC3E}">
        <p14:creationId xmlns:p14="http://schemas.microsoft.com/office/powerpoint/2010/main" val="34873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228600" y="-19878"/>
            <a:ext cx="9144000" cy="1143000"/>
          </a:xfrm>
        </p:spPr>
        <p:txBody>
          <a:bodyPr/>
          <a:lstStyle/>
          <a:p>
            <a:r>
              <a:rPr lang="en-US" sz="4000" dirty="0"/>
              <a:t>Facts about </a:t>
            </a:r>
            <a:r>
              <a:rPr lang="en-US" sz="4000" dirty="0" err="1"/>
              <a:t>DDSAnalytics</a:t>
            </a:r>
            <a:endParaRPr lang="en-US" sz="4000" dirty="0"/>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381000" y="1295400"/>
            <a:ext cx="10896600" cy="5353877"/>
          </a:xfrm>
        </p:spPr>
        <p:txBody>
          <a:bodyPr/>
          <a:lstStyle/>
          <a:p>
            <a:r>
              <a:rPr lang="en-US" sz="2000" dirty="0"/>
              <a:t>870 employees with 36 attributes.</a:t>
            </a:r>
          </a:p>
          <a:p>
            <a:r>
              <a:rPr lang="en-US" sz="2000" b="1" dirty="0"/>
              <a:t>There are 7 job roles. </a:t>
            </a:r>
          </a:p>
          <a:p>
            <a:r>
              <a:rPr lang="en-US" sz="2000" b="1" dirty="0"/>
              <a:t>Overall attrition is 16%.</a:t>
            </a:r>
          </a:p>
          <a:p>
            <a:r>
              <a:rPr lang="en-US" sz="2000" dirty="0"/>
              <a:t>~75% of the employees are between 18 and 43 years of age.</a:t>
            </a:r>
          </a:p>
          <a:p>
            <a:r>
              <a:rPr lang="en-US" sz="2000" dirty="0"/>
              <a:t>There are more Male than Females in the company.</a:t>
            </a:r>
          </a:p>
          <a:p>
            <a:r>
              <a:rPr lang="en-US" sz="2000" b="1" dirty="0"/>
              <a:t>The minimum monthly income is $1081, and the maximum is $19999</a:t>
            </a:r>
            <a:r>
              <a:rPr lang="en-US" b="1" dirty="0"/>
              <a:t>.</a:t>
            </a:r>
          </a:p>
          <a:p>
            <a:r>
              <a:rPr lang="en-US" sz="2000" dirty="0"/>
              <a:t>Everybody received salary increase. The min increase was 11% and the max salary increase employee received is 25%.</a:t>
            </a:r>
          </a:p>
          <a:p>
            <a:r>
              <a:rPr lang="en-US" sz="2000" dirty="0"/>
              <a:t>Last year in average employees took training 3 times. </a:t>
            </a:r>
          </a:p>
          <a:p>
            <a:r>
              <a:rPr lang="en-US" sz="2000" b="1" dirty="0"/>
              <a:t>Employees usually stays shorter period with the company.</a:t>
            </a:r>
          </a:p>
          <a:p>
            <a:r>
              <a:rPr lang="en-US" sz="2000" dirty="0"/>
              <a:t>In average employees gets promoted every two years.</a:t>
            </a:r>
          </a:p>
          <a:p>
            <a:r>
              <a:rPr lang="en-US" sz="2000" dirty="0"/>
              <a:t>Employees in average stay with their managers for ~4 years.</a:t>
            </a:r>
          </a:p>
          <a:p>
            <a:r>
              <a:rPr lang="en-US" sz="2000" dirty="0"/>
              <a:t>The median education level of the employees are 3.</a:t>
            </a:r>
          </a:p>
          <a:p>
            <a:endParaRPr lang="en-US" sz="2800" dirty="0"/>
          </a:p>
        </p:txBody>
      </p:sp>
    </p:spTree>
    <p:extLst>
      <p:ext uri="{BB962C8B-B14F-4D97-AF65-F5344CB8AC3E}">
        <p14:creationId xmlns:p14="http://schemas.microsoft.com/office/powerpoint/2010/main" val="332113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04800" y="19174"/>
            <a:ext cx="9245600" cy="758066"/>
          </a:xfrm>
        </p:spPr>
        <p:txBody>
          <a:bodyPr anchor="ctr">
            <a:normAutofit/>
          </a:bodyPr>
          <a:lstStyle/>
          <a:p>
            <a:r>
              <a:rPr lang="en-US" dirty="0"/>
              <a:t>Job Levels and Satisfaction by Job Roles </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type="body" idx="1"/>
          </p:nvPr>
        </p:nvSpPr>
        <p:spPr>
          <a:xfrm>
            <a:off x="340295" y="748691"/>
            <a:ext cx="5689600" cy="639762"/>
          </a:xfrm>
        </p:spPr>
        <p:txBody>
          <a:bodyPr anchor="b">
            <a:normAutofit/>
          </a:bodyPr>
          <a:lstStyle/>
          <a:p>
            <a:pPr algn="ctr">
              <a:lnSpc>
                <a:spcPct val="90000"/>
              </a:lnSpc>
            </a:pPr>
            <a:r>
              <a:rPr lang="en-US" dirty="0"/>
              <a:t>Low job levels in key positions</a:t>
            </a:r>
          </a:p>
        </p:txBody>
      </p:sp>
      <p:pic>
        <p:nvPicPr>
          <p:cNvPr id="4" name="Content Placeholder 3">
            <a:extLst>
              <a:ext uri="{FF2B5EF4-FFF2-40B4-BE49-F238E27FC236}">
                <a16:creationId xmlns:a16="http://schemas.microsoft.com/office/drawing/2014/main" id="{E4DDB0D6-B366-1B4C-B808-6A5326538EE5}"/>
              </a:ext>
            </a:extLst>
          </p:cNvPr>
          <p:cNvPicPr>
            <a:picLocks noGrp="1" noChangeAspect="1"/>
          </p:cNvPicPr>
          <p:nvPr>
            <p:ph sz="half" idx="2"/>
          </p:nvPr>
        </p:nvPicPr>
        <p:blipFill>
          <a:blip r:embed="rId2"/>
          <a:stretch>
            <a:fillRect/>
          </a:stretch>
        </p:blipFill>
        <p:spPr>
          <a:xfrm>
            <a:off x="101594" y="1556256"/>
            <a:ext cx="5957330" cy="4006344"/>
          </a:xfrm>
          <a:prstGeom prst="rect">
            <a:avLst/>
          </a:prstGeom>
        </p:spPr>
      </p:pic>
      <p:sp>
        <p:nvSpPr>
          <p:cNvPr id="18" name="Text Placeholder 4">
            <a:extLst>
              <a:ext uri="{FF2B5EF4-FFF2-40B4-BE49-F238E27FC236}">
                <a16:creationId xmlns:a16="http://schemas.microsoft.com/office/drawing/2014/main" id="{1C4B841B-60DA-9C79-FB05-D3CE2569882E}"/>
              </a:ext>
            </a:extLst>
          </p:cNvPr>
          <p:cNvSpPr>
            <a:spLocks noGrp="1"/>
          </p:cNvSpPr>
          <p:nvPr>
            <p:ph type="body" sz="quarter" idx="3"/>
          </p:nvPr>
        </p:nvSpPr>
        <p:spPr>
          <a:xfrm>
            <a:off x="6197602" y="791030"/>
            <a:ext cx="5693833" cy="639762"/>
          </a:xfrm>
        </p:spPr>
        <p:txBody>
          <a:bodyPr/>
          <a:lstStyle/>
          <a:p>
            <a:pPr algn="ctr"/>
            <a:r>
              <a:rPr lang="en-US" dirty="0"/>
              <a:t>Pay attention to Managers’ satisfaction</a:t>
            </a:r>
          </a:p>
        </p:txBody>
      </p:sp>
      <p:sp>
        <p:nvSpPr>
          <p:cNvPr id="11" name="Slide Number Placeholder 4">
            <a:extLst>
              <a:ext uri="{FF2B5EF4-FFF2-40B4-BE49-F238E27FC236}">
                <a16:creationId xmlns:a16="http://schemas.microsoft.com/office/drawing/2014/main" id="{2CD30BE0-95BF-B8BA-8CD9-EE31E64CE45C}"/>
              </a:ext>
            </a:extLst>
          </p:cNvPr>
          <p:cNvSpPr>
            <a:spLocks noGrp="1"/>
          </p:cNvSpPr>
          <p:nvPr>
            <p:ph type="sldNum" sz="quarter" idx="12"/>
          </p:nvPr>
        </p:nvSpPr>
        <p:spPr>
          <a:xfrm>
            <a:off x="5791200" y="6537968"/>
            <a:ext cx="609600" cy="319405"/>
          </a:xfrm>
        </p:spPr>
        <p:txBody>
          <a:bodyPr anchor="ctr">
            <a:normAutofit/>
          </a:bodyPr>
          <a:lstStyle/>
          <a:p>
            <a:pPr>
              <a:spcAft>
                <a:spcPts val="600"/>
              </a:spcAft>
            </a:pPr>
            <a:fld id="{B6F15528-21DE-4FAA-801E-634DDDAF4B2B}" type="slidenum">
              <a:rPr lang="en-US" smtClean="0"/>
              <a:pPr>
                <a:spcAft>
                  <a:spcPts val="600"/>
                </a:spcAft>
              </a:pPr>
              <a:t>4</a:t>
            </a:fld>
            <a:endParaRPr lang="en-US"/>
          </a:p>
        </p:txBody>
      </p:sp>
      <p:pic>
        <p:nvPicPr>
          <p:cNvPr id="5" name="Picture 4">
            <a:extLst>
              <a:ext uri="{FF2B5EF4-FFF2-40B4-BE49-F238E27FC236}">
                <a16:creationId xmlns:a16="http://schemas.microsoft.com/office/drawing/2014/main" id="{5EB85059-95CB-214C-940D-40790AF4F743}"/>
              </a:ext>
            </a:extLst>
          </p:cNvPr>
          <p:cNvPicPr>
            <a:picLocks noChangeAspect="1"/>
          </p:cNvPicPr>
          <p:nvPr/>
        </p:nvPicPr>
        <p:blipFill>
          <a:blip r:embed="rId3"/>
          <a:stretch>
            <a:fillRect/>
          </a:stretch>
        </p:blipFill>
        <p:spPr>
          <a:xfrm>
            <a:off x="6001652" y="1556256"/>
            <a:ext cx="6037948" cy="4041464"/>
          </a:xfrm>
          <a:prstGeom prst="rect">
            <a:avLst/>
          </a:prstGeom>
        </p:spPr>
      </p:pic>
    </p:spTree>
    <p:extLst>
      <p:ext uri="{BB962C8B-B14F-4D97-AF65-F5344CB8AC3E}">
        <p14:creationId xmlns:p14="http://schemas.microsoft.com/office/powerpoint/2010/main" val="391519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04800" y="19174"/>
            <a:ext cx="9245600" cy="758066"/>
          </a:xfrm>
        </p:spPr>
        <p:txBody>
          <a:bodyPr anchor="ctr">
            <a:normAutofit/>
          </a:bodyPr>
          <a:lstStyle/>
          <a:p>
            <a:r>
              <a:rPr lang="en-US" dirty="0"/>
              <a:t>Attrition – Relative proportion for Overtime</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type="body" idx="1"/>
          </p:nvPr>
        </p:nvSpPr>
        <p:spPr>
          <a:xfrm>
            <a:off x="304800" y="1051561"/>
            <a:ext cx="5689600" cy="639762"/>
          </a:xfrm>
        </p:spPr>
        <p:txBody>
          <a:bodyPr anchor="b">
            <a:normAutofit/>
          </a:bodyPr>
          <a:lstStyle/>
          <a:p>
            <a:pPr algn="ctr">
              <a:lnSpc>
                <a:spcPct val="90000"/>
              </a:lnSpc>
            </a:pPr>
            <a:r>
              <a:rPr lang="en-US" b="1" dirty="0"/>
              <a:t>29% of the total employees work overtime</a:t>
            </a:r>
          </a:p>
          <a:p>
            <a:pPr>
              <a:lnSpc>
                <a:spcPct val="90000"/>
              </a:lnSpc>
            </a:pPr>
            <a:endParaRPr lang="en-US" dirty="0"/>
          </a:p>
        </p:txBody>
      </p:sp>
      <p:pic>
        <p:nvPicPr>
          <p:cNvPr id="4" name="Picture 3">
            <a:extLst>
              <a:ext uri="{FF2B5EF4-FFF2-40B4-BE49-F238E27FC236}">
                <a16:creationId xmlns:a16="http://schemas.microsoft.com/office/drawing/2014/main" id="{22ACE23A-A682-B242-92EC-57FAC73B1512}"/>
              </a:ext>
            </a:extLst>
          </p:cNvPr>
          <p:cNvPicPr>
            <a:picLocks noChangeAspect="1"/>
          </p:cNvPicPr>
          <p:nvPr/>
        </p:nvPicPr>
        <p:blipFill>
          <a:blip r:embed="rId2"/>
          <a:stretch>
            <a:fillRect/>
          </a:stretch>
        </p:blipFill>
        <p:spPr>
          <a:xfrm>
            <a:off x="6394451" y="1667909"/>
            <a:ext cx="5691717" cy="4055347"/>
          </a:xfrm>
          <a:prstGeom prst="rect">
            <a:avLst/>
          </a:prstGeom>
          <a:noFill/>
        </p:spPr>
      </p:pic>
      <p:sp>
        <p:nvSpPr>
          <p:cNvPr id="16" name="Text Placeholder 4">
            <a:extLst>
              <a:ext uri="{FF2B5EF4-FFF2-40B4-BE49-F238E27FC236}">
                <a16:creationId xmlns:a16="http://schemas.microsoft.com/office/drawing/2014/main" id="{D02F0239-31AF-CE18-92AF-B14DBE701D04}"/>
              </a:ext>
            </a:extLst>
          </p:cNvPr>
          <p:cNvSpPr>
            <a:spLocks noGrp="1"/>
          </p:cNvSpPr>
          <p:nvPr>
            <p:ph type="body" sz="quarter" idx="3"/>
          </p:nvPr>
        </p:nvSpPr>
        <p:spPr>
          <a:xfrm>
            <a:off x="6197602" y="731680"/>
            <a:ext cx="5693833" cy="639762"/>
          </a:xfrm>
        </p:spPr>
        <p:txBody>
          <a:bodyPr/>
          <a:lstStyle/>
          <a:p>
            <a:pPr algn="ctr"/>
            <a:r>
              <a:rPr lang="en-US" dirty="0"/>
              <a:t>Large portion working overtime leaves the company</a:t>
            </a:r>
          </a:p>
        </p:txBody>
      </p:sp>
      <p:sp>
        <p:nvSpPr>
          <p:cNvPr id="11" name="Slide Number Placeholder 4">
            <a:extLst>
              <a:ext uri="{FF2B5EF4-FFF2-40B4-BE49-F238E27FC236}">
                <a16:creationId xmlns:a16="http://schemas.microsoft.com/office/drawing/2014/main" id="{2CD30BE0-95BF-B8BA-8CD9-EE31E64CE45C}"/>
              </a:ext>
            </a:extLst>
          </p:cNvPr>
          <p:cNvSpPr>
            <a:spLocks noGrp="1"/>
          </p:cNvSpPr>
          <p:nvPr>
            <p:ph type="sldNum" sz="quarter" idx="12"/>
          </p:nvPr>
        </p:nvSpPr>
        <p:spPr>
          <a:xfrm>
            <a:off x="5791200" y="6537968"/>
            <a:ext cx="609600" cy="319405"/>
          </a:xfrm>
        </p:spPr>
        <p:txBody>
          <a:bodyPr anchor="ctr">
            <a:normAutofit/>
          </a:bodyPr>
          <a:lstStyle/>
          <a:p>
            <a:pPr>
              <a:spcAft>
                <a:spcPts val="600"/>
              </a:spcAft>
            </a:pPr>
            <a:fld id="{B6F15528-21DE-4FAA-801E-634DDDAF4B2B}" type="slidenum">
              <a:rPr lang="en-US" smtClean="0"/>
              <a:pPr>
                <a:spcAft>
                  <a:spcPts val="600"/>
                </a:spcAft>
              </a:pPr>
              <a:t>5</a:t>
            </a:fld>
            <a:endParaRPr lang="en-US"/>
          </a:p>
        </p:txBody>
      </p:sp>
      <p:pic>
        <p:nvPicPr>
          <p:cNvPr id="9" name="Picture 8">
            <a:extLst>
              <a:ext uri="{FF2B5EF4-FFF2-40B4-BE49-F238E27FC236}">
                <a16:creationId xmlns:a16="http://schemas.microsoft.com/office/drawing/2014/main" id="{22F85A14-62FF-7547-AAB6-85F1AD9019E9}"/>
              </a:ext>
            </a:extLst>
          </p:cNvPr>
          <p:cNvPicPr>
            <a:picLocks noChangeAspect="1"/>
          </p:cNvPicPr>
          <p:nvPr/>
        </p:nvPicPr>
        <p:blipFill>
          <a:blip r:embed="rId3"/>
          <a:stretch>
            <a:fillRect/>
          </a:stretch>
        </p:blipFill>
        <p:spPr>
          <a:xfrm>
            <a:off x="300561" y="1595909"/>
            <a:ext cx="5691717" cy="4211870"/>
          </a:xfrm>
          <a:prstGeom prst="rect">
            <a:avLst/>
          </a:prstGeom>
          <a:noFill/>
        </p:spPr>
      </p:pic>
    </p:spTree>
    <p:extLst>
      <p:ext uri="{BB962C8B-B14F-4D97-AF65-F5344CB8AC3E}">
        <p14:creationId xmlns:p14="http://schemas.microsoft.com/office/powerpoint/2010/main" val="294964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04800" y="19174"/>
            <a:ext cx="9245600" cy="758066"/>
          </a:xfrm>
        </p:spPr>
        <p:txBody>
          <a:bodyPr anchor="ctr">
            <a:normAutofit/>
          </a:bodyPr>
          <a:lstStyle/>
          <a:p>
            <a:r>
              <a:rPr lang="en-US" dirty="0"/>
              <a:t>Attrition – Relative proportion for Job Roles</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type="body" idx="1"/>
          </p:nvPr>
        </p:nvSpPr>
        <p:spPr>
          <a:xfrm>
            <a:off x="304800" y="1051561"/>
            <a:ext cx="5689600" cy="639762"/>
          </a:xfrm>
        </p:spPr>
        <p:txBody>
          <a:bodyPr anchor="b">
            <a:normAutofit/>
          </a:bodyPr>
          <a:lstStyle/>
          <a:p>
            <a:pPr algn="ctr">
              <a:lnSpc>
                <a:spcPct val="90000"/>
              </a:lnSpc>
            </a:pPr>
            <a:r>
              <a:rPr lang="en-US" b="1" dirty="0"/>
              <a:t>Large portion are on low job levels</a:t>
            </a:r>
          </a:p>
          <a:p>
            <a:pPr>
              <a:lnSpc>
                <a:spcPct val="90000"/>
              </a:lnSpc>
            </a:pPr>
            <a:endParaRPr lang="en-US" dirty="0"/>
          </a:p>
        </p:txBody>
      </p:sp>
      <p:sp>
        <p:nvSpPr>
          <p:cNvPr id="16" name="Content Placeholder 3">
            <a:extLst>
              <a:ext uri="{FF2B5EF4-FFF2-40B4-BE49-F238E27FC236}">
                <a16:creationId xmlns:a16="http://schemas.microsoft.com/office/drawing/2014/main" id="{EF167772-14F2-ADE8-DEAE-285014C03C5F}"/>
              </a:ext>
            </a:extLst>
          </p:cNvPr>
          <p:cNvSpPr>
            <a:spLocks noGrp="1"/>
          </p:cNvSpPr>
          <p:nvPr>
            <p:ph sz="half" idx="2"/>
          </p:nvPr>
        </p:nvSpPr>
        <p:spPr>
          <a:xfrm>
            <a:off x="304800" y="1691640"/>
            <a:ext cx="5691717" cy="4663440"/>
          </a:xfrm>
        </p:spPr>
        <p:txBody>
          <a:bodyPr/>
          <a:lstStyle/>
          <a:p>
            <a:endParaRPr lang="en-US"/>
          </a:p>
        </p:txBody>
      </p:sp>
      <p:sp>
        <p:nvSpPr>
          <p:cNvPr id="18" name="Text Placeholder 4">
            <a:extLst>
              <a:ext uri="{FF2B5EF4-FFF2-40B4-BE49-F238E27FC236}">
                <a16:creationId xmlns:a16="http://schemas.microsoft.com/office/drawing/2014/main" id="{1C4B841B-60DA-9C79-FB05-D3CE2569882E}"/>
              </a:ext>
            </a:extLst>
          </p:cNvPr>
          <p:cNvSpPr>
            <a:spLocks noGrp="1"/>
          </p:cNvSpPr>
          <p:nvPr>
            <p:ph type="body" sz="quarter" idx="3"/>
          </p:nvPr>
        </p:nvSpPr>
        <p:spPr>
          <a:xfrm>
            <a:off x="6197602" y="749616"/>
            <a:ext cx="5693833" cy="639762"/>
          </a:xfrm>
        </p:spPr>
        <p:txBody>
          <a:bodyPr/>
          <a:lstStyle/>
          <a:p>
            <a:pPr algn="ctr"/>
            <a:r>
              <a:rPr lang="en-US" dirty="0"/>
              <a:t>Attrition relative to its proportion at the company</a:t>
            </a:r>
          </a:p>
        </p:txBody>
      </p:sp>
      <p:pic>
        <p:nvPicPr>
          <p:cNvPr id="3" name="Picture 2">
            <a:extLst>
              <a:ext uri="{FF2B5EF4-FFF2-40B4-BE49-F238E27FC236}">
                <a16:creationId xmlns:a16="http://schemas.microsoft.com/office/drawing/2014/main" id="{720F1653-4BC5-0942-A6F3-48A7EAB2872B}"/>
              </a:ext>
            </a:extLst>
          </p:cNvPr>
          <p:cNvPicPr>
            <a:picLocks noChangeAspect="1"/>
          </p:cNvPicPr>
          <p:nvPr/>
        </p:nvPicPr>
        <p:blipFill>
          <a:blip r:embed="rId2"/>
          <a:stretch>
            <a:fillRect/>
          </a:stretch>
        </p:blipFill>
        <p:spPr>
          <a:xfrm>
            <a:off x="6096000" y="1560827"/>
            <a:ext cx="6039477" cy="4152140"/>
          </a:xfrm>
          <a:prstGeom prst="rect">
            <a:avLst/>
          </a:prstGeom>
          <a:noFill/>
        </p:spPr>
      </p:pic>
      <p:sp>
        <p:nvSpPr>
          <p:cNvPr id="11" name="Slide Number Placeholder 4">
            <a:extLst>
              <a:ext uri="{FF2B5EF4-FFF2-40B4-BE49-F238E27FC236}">
                <a16:creationId xmlns:a16="http://schemas.microsoft.com/office/drawing/2014/main" id="{2CD30BE0-95BF-B8BA-8CD9-EE31E64CE45C}"/>
              </a:ext>
            </a:extLst>
          </p:cNvPr>
          <p:cNvSpPr>
            <a:spLocks noGrp="1"/>
          </p:cNvSpPr>
          <p:nvPr>
            <p:ph type="sldNum" sz="quarter" idx="12"/>
          </p:nvPr>
        </p:nvSpPr>
        <p:spPr>
          <a:xfrm>
            <a:off x="5791200" y="6537968"/>
            <a:ext cx="609600" cy="319405"/>
          </a:xfrm>
        </p:spPr>
        <p:txBody>
          <a:bodyPr anchor="ctr">
            <a:normAutofit/>
          </a:bodyPr>
          <a:lstStyle/>
          <a:p>
            <a:pPr>
              <a:spcAft>
                <a:spcPts val="600"/>
              </a:spcAft>
            </a:pPr>
            <a:fld id="{B6F15528-21DE-4FAA-801E-634DDDAF4B2B}" type="slidenum">
              <a:rPr lang="en-US" smtClean="0"/>
              <a:pPr>
                <a:spcAft>
                  <a:spcPts val="600"/>
                </a:spcAft>
              </a:pPr>
              <a:t>6</a:t>
            </a:fld>
            <a:endParaRPr lang="en-US"/>
          </a:p>
        </p:txBody>
      </p:sp>
      <p:pic>
        <p:nvPicPr>
          <p:cNvPr id="8" name="Picture 7">
            <a:extLst>
              <a:ext uri="{FF2B5EF4-FFF2-40B4-BE49-F238E27FC236}">
                <a16:creationId xmlns:a16="http://schemas.microsoft.com/office/drawing/2014/main" id="{F87D6E16-670C-E24D-99F4-FF3F52F882B4}"/>
              </a:ext>
            </a:extLst>
          </p:cNvPr>
          <p:cNvPicPr>
            <a:picLocks noChangeAspect="1"/>
          </p:cNvPicPr>
          <p:nvPr/>
        </p:nvPicPr>
        <p:blipFill>
          <a:blip r:embed="rId3"/>
          <a:stretch>
            <a:fillRect/>
          </a:stretch>
        </p:blipFill>
        <p:spPr>
          <a:xfrm>
            <a:off x="304800" y="1602232"/>
            <a:ext cx="5689600" cy="4110735"/>
          </a:xfrm>
          <a:prstGeom prst="rect">
            <a:avLst/>
          </a:prstGeom>
          <a:noFill/>
        </p:spPr>
      </p:pic>
    </p:spTree>
    <p:extLst>
      <p:ext uri="{BB962C8B-B14F-4D97-AF65-F5344CB8AC3E}">
        <p14:creationId xmlns:p14="http://schemas.microsoft.com/office/powerpoint/2010/main" val="57792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228600" y="-19878"/>
            <a:ext cx="9144000" cy="1143000"/>
          </a:xfrm>
        </p:spPr>
        <p:txBody>
          <a:bodyPr/>
          <a:lstStyle/>
          <a:p>
            <a:r>
              <a:rPr lang="en-US" sz="4000" dirty="0"/>
              <a:t>Job role trend for experienced hires</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457200" y="5715000"/>
            <a:ext cx="11115151" cy="934275"/>
          </a:xfrm>
        </p:spPr>
        <p:txBody>
          <a:bodyPr>
            <a:normAutofit fontScale="92500" lnSpcReduction="10000"/>
          </a:bodyPr>
          <a:lstStyle/>
          <a:p>
            <a:r>
              <a:rPr lang="en-US" sz="2000" b="1" dirty="0"/>
              <a:t>The most experienced employees are the managers and Research directors</a:t>
            </a:r>
          </a:p>
          <a:p>
            <a:r>
              <a:rPr lang="en-US" sz="2000" b="1" dirty="0"/>
              <a:t>Those who have less work experience tend to resign more except management. From the management the more experienced ones are leaving the company.</a:t>
            </a:r>
          </a:p>
          <a:p>
            <a:endParaRPr lang="en-US" sz="2800" dirty="0"/>
          </a:p>
        </p:txBody>
      </p:sp>
      <p:pic>
        <p:nvPicPr>
          <p:cNvPr id="4" name="Picture 3">
            <a:extLst>
              <a:ext uri="{FF2B5EF4-FFF2-40B4-BE49-F238E27FC236}">
                <a16:creationId xmlns:a16="http://schemas.microsoft.com/office/drawing/2014/main" id="{4298617F-A7CF-0047-A336-A59DC566E1A4}"/>
              </a:ext>
            </a:extLst>
          </p:cNvPr>
          <p:cNvPicPr>
            <a:picLocks noChangeAspect="1"/>
          </p:cNvPicPr>
          <p:nvPr/>
        </p:nvPicPr>
        <p:blipFill>
          <a:blip r:embed="rId2"/>
          <a:stretch>
            <a:fillRect/>
          </a:stretch>
        </p:blipFill>
        <p:spPr>
          <a:xfrm>
            <a:off x="2547675" y="891130"/>
            <a:ext cx="6934200" cy="4809356"/>
          </a:xfrm>
          <a:prstGeom prst="rect">
            <a:avLst/>
          </a:prstGeom>
        </p:spPr>
      </p:pic>
    </p:spTree>
    <p:extLst>
      <p:ext uri="{BB962C8B-B14F-4D97-AF65-F5344CB8AC3E}">
        <p14:creationId xmlns:p14="http://schemas.microsoft.com/office/powerpoint/2010/main" val="54620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228600" y="-19878"/>
            <a:ext cx="9144000" cy="1143000"/>
          </a:xfrm>
        </p:spPr>
        <p:txBody>
          <a:bodyPr/>
          <a:lstStyle/>
          <a:p>
            <a:r>
              <a:rPr lang="en-US" sz="4000" dirty="0"/>
              <a:t>Job role trend by Monthly Income</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533400" y="5715000"/>
            <a:ext cx="10972800" cy="858075"/>
          </a:xfrm>
        </p:spPr>
        <p:txBody>
          <a:bodyPr>
            <a:normAutofit fontScale="55000" lnSpcReduction="20000"/>
          </a:bodyPr>
          <a:lstStyle/>
          <a:p>
            <a:r>
              <a:rPr lang="en-US" sz="2800" dirty="0"/>
              <a:t>The median monthly income are in three buckets. Below 5000; Between 5000 and 10000; Above 10000.</a:t>
            </a:r>
          </a:p>
          <a:p>
            <a:r>
              <a:rPr lang="en-US" sz="2800" dirty="0"/>
              <a:t>Median monthly income is lower for those who left the company except for managers and research director.</a:t>
            </a:r>
          </a:p>
          <a:p>
            <a:r>
              <a:rPr lang="en-US" sz="2800" dirty="0"/>
              <a:t>The highest paid job roles are Managers and Research Directors.</a:t>
            </a:r>
          </a:p>
        </p:txBody>
      </p:sp>
      <p:pic>
        <p:nvPicPr>
          <p:cNvPr id="3" name="Picture 2">
            <a:extLst>
              <a:ext uri="{FF2B5EF4-FFF2-40B4-BE49-F238E27FC236}">
                <a16:creationId xmlns:a16="http://schemas.microsoft.com/office/drawing/2014/main" id="{46CFE3F0-A4A6-B447-9AFC-30501B697F36}"/>
              </a:ext>
            </a:extLst>
          </p:cNvPr>
          <p:cNvPicPr>
            <a:picLocks noChangeAspect="1"/>
          </p:cNvPicPr>
          <p:nvPr/>
        </p:nvPicPr>
        <p:blipFill>
          <a:blip r:embed="rId2"/>
          <a:stretch>
            <a:fillRect/>
          </a:stretch>
        </p:blipFill>
        <p:spPr>
          <a:xfrm>
            <a:off x="2514600" y="838200"/>
            <a:ext cx="6646416" cy="4606968"/>
          </a:xfrm>
          <a:prstGeom prst="rect">
            <a:avLst/>
          </a:prstGeom>
        </p:spPr>
      </p:pic>
    </p:spTree>
    <p:extLst>
      <p:ext uri="{BB962C8B-B14F-4D97-AF65-F5344CB8AC3E}">
        <p14:creationId xmlns:p14="http://schemas.microsoft.com/office/powerpoint/2010/main" val="82022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228600" y="-19878"/>
            <a:ext cx="9144000" cy="1143000"/>
          </a:xfrm>
        </p:spPr>
        <p:txBody>
          <a:bodyPr/>
          <a:lstStyle/>
          <a:p>
            <a:r>
              <a:rPr lang="en-US" sz="4000" dirty="0"/>
              <a:t>Profile of employees who resigned</a:t>
            </a:r>
          </a:p>
        </p:txBody>
      </p:sp>
      <p:sp>
        <p:nvSpPr>
          <p:cNvPr id="6" name="Content Placeholder 5">
            <a:extLst>
              <a:ext uri="{FF2B5EF4-FFF2-40B4-BE49-F238E27FC236}">
                <a16:creationId xmlns:a16="http://schemas.microsoft.com/office/drawing/2014/main" id="{E84C1691-A5D5-5148-870F-39C22B04EB8F}"/>
              </a:ext>
            </a:extLst>
          </p:cNvPr>
          <p:cNvSpPr>
            <a:spLocks noGrp="1"/>
          </p:cNvSpPr>
          <p:nvPr>
            <p:ph idx="1"/>
          </p:nvPr>
        </p:nvSpPr>
        <p:spPr>
          <a:xfrm>
            <a:off x="228600" y="1295400"/>
            <a:ext cx="6553200" cy="5353877"/>
          </a:xfrm>
        </p:spPr>
        <p:txBody>
          <a:bodyPr>
            <a:normAutofit fontScale="77500" lnSpcReduction="20000"/>
          </a:bodyPr>
          <a:lstStyle/>
          <a:p>
            <a:pPr>
              <a:lnSpc>
                <a:spcPct val="160000"/>
              </a:lnSpc>
            </a:pPr>
            <a:r>
              <a:rPr lang="en-US" sz="2000" b="1" dirty="0"/>
              <a:t>Management resigns at higher age (&gt;40), other job roles are below 40.</a:t>
            </a:r>
          </a:p>
          <a:p>
            <a:pPr>
              <a:lnSpc>
                <a:spcPct val="160000"/>
              </a:lnSpc>
            </a:pPr>
            <a:r>
              <a:rPr lang="en-US" sz="2000" dirty="0"/>
              <a:t>Those who resigned lived in a median distance of 20 miles or less from the company.</a:t>
            </a:r>
          </a:p>
          <a:p>
            <a:pPr>
              <a:lnSpc>
                <a:spcPct val="160000"/>
              </a:lnSpc>
            </a:pPr>
            <a:r>
              <a:rPr lang="en-US" sz="2000" dirty="0"/>
              <a:t>Most job roles who resigned had a </a:t>
            </a:r>
            <a:r>
              <a:rPr lang="en-US" sz="2000" b="1" dirty="0"/>
              <a:t>median monthly salary below 10000 </a:t>
            </a:r>
            <a:r>
              <a:rPr lang="en-US" sz="2000" dirty="0"/>
              <a:t>except Managers and Research directors. Likely reason for resignation for these two roles is a </a:t>
            </a:r>
            <a:r>
              <a:rPr lang="en-US" sz="2000" b="1" dirty="0"/>
              <a:t>lower median salary increase and job satisfaction</a:t>
            </a:r>
            <a:r>
              <a:rPr lang="en-US" sz="2000" dirty="0"/>
              <a:t>.</a:t>
            </a:r>
          </a:p>
          <a:p>
            <a:pPr>
              <a:lnSpc>
                <a:spcPct val="160000"/>
              </a:lnSpc>
            </a:pPr>
            <a:r>
              <a:rPr lang="en-US" sz="2000" dirty="0"/>
              <a:t>Even though research scientists had a salary increase &gt; 15% they resigned.</a:t>
            </a:r>
          </a:p>
          <a:p>
            <a:pPr>
              <a:lnSpc>
                <a:spcPct val="160000"/>
              </a:lnSpc>
            </a:pPr>
            <a:r>
              <a:rPr lang="en-US" sz="2000" dirty="0"/>
              <a:t>Resignations happens for those who has less then a median 25 year of work experience.</a:t>
            </a:r>
          </a:p>
          <a:p>
            <a:pPr>
              <a:lnSpc>
                <a:spcPct val="160000"/>
              </a:lnSpc>
            </a:pPr>
            <a:r>
              <a:rPr lang="en-US" sz="2000" b="1" dirty="0"/>
              <a:t>Most resignation are with a median years with the company of less than 10 years.</a:t>
            </a:r>
          </a:p>
          <a:p>
            <a:pPr>
              <a:lnSpc>
                <a:spcPct val="160000"/>
              </a:lnSpc>
            </a:pPr>
            <a:r>
              <a:rPr lang="en-US" sz="2000" dirty="0"/>
              <a:t>The median years of last promotion for those who resigned is less than 3 years.</a:t>
            </a:r>
            <a:endParaRPr lang="en-US" sz="2800" dirty="0"/>
          </a:p>
        </p:txBody>
      </p:sp>
      <p:pic>
        <p:nvPicPr>
          <p:cNvPr id="4" name="Picture 3" descr="A picture containing text, toy&#10;&#10;Description automatically generated">
            <a:extLst>
              <a:ext uri="{FF2B5EF4-FFF2-40B4-BE49-F238E27FC236}">
                <a16:creationId xmlns:a16="http://schemas.microsoft.com/office/drawing/2014/main" id="{8337ACA0-E67D-954F-B91E-DC246C3EF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695" y="1828800"/>
            <a:ext cx="4910157" cy="3505200"/>
          </a:xfrm>
          <a:prstGeom prst="rect">
            <a:avLst/>
          </a:prstGeom>
        </p:spPr>
      </p:pic>
    </p:spTree>
    <p:extLst>
      <p:ext uri="{BB962C8B-B14F-4D97-AF65-F5344CB8AC3E}">
        <p14:creationId xmlns:p14="http://schemas.microsoft.com/office/powerpoint/2010/main" val="223897539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efault Document" ma:contentTypeID="0x0101008E2A78AE2DDD7C4494E2F8EB84825A6F006410FDAE0344C44E81FC005318B8E1A2" ma:contentTypeVersion="146" ma:contentTypeDescription="" ma:contentTypeScope="" ma:versionID="dcd9f73406f32e9c00072f36def43c24">
  <xsd:schema xmlns:xsd="http://www.w3.org/2001/XMLSchema" xmlns:xs="http://www.w3.org/2001/XMLSchema" xmlns:p="http://schemas.microsoft.com/office/2006/metadata/properties" xmlns:ns2="26747a8e-e88c-4a88-b92f-7b3311ac424f" xmlns:ns3="c33fce06-5531-4023-b296-c2fec0183ec4" xmlns:ns4="8cef88ab-f418-4b23-96e0-935500e48d28" targetNamespace="http://schemas.microsoft.com/office/2006/metadata/properties" ma:root="true" ma:fieldsID="27412be9a3c0a31ba5a658e109f0019a" ns2:_="" ns3:_="" ns4:_="">
    <xsd:import namespace="26747a8e-e88c-4a88-b92f-7b3311ac424f"/>
    <xsd:import namespace="c33fce06-5531-4023-b296-c2fec0183ec4"/>
    <xsd:import namespace="8cef88ab-f418-4b23-96e0-935500e48d28"/>
    <xsd:element name="properties">
      <xsd:complexType>
        <xsd:sequence>
          <xsd:element name="documentManagement">
            <xsd:complexType>
              <xsd:all>
                <xsd:element ref="ns2:MPI_x0020_Classification"/>
                <xsd:element ref="ns3:Doc_x0020_Type" minOccurs="0"/>
                <xsd:element ref="ns3:Year"/>
                <xsd:element ref="ns3:Vendor" minOccurs="0"/>
                <xsd:element ref="ns3:Product" minOccurs="0"/>
                <xsd:element ref="ns4:Bus_x0020_L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747a8e-e88c-4a88-b92f-7b3311ac424f" elementFormDefault="qualified">
    <xsd:import namespace="http://schemas.microsoft.com/office/2006/documentManagement/types"/>
    <xsd:import namespace="http://schemas.microsoft.com/office/infopath/2007/PartnerControls"/>
    <xsd:element name="MPI_x0020_Classification" ma:index="8" ma:displayName="MPI Classification" ma:default="Not Classified" ma:format="Dropdown" ma:internalName="MPI_x0020_Classification" ma:readOnly="false">
      <xsd:simpleType>
        <xsd:restriction base="dms:Choice">
          <xsd:enumeration value="Proprietary"/>
          <xsd:enumeration value="Private"/>
          <xsd:enumeration value="Restricted Distribution"/>
          <xsd:enumeration value="Not Classified"/>
        </xsd:restriction>
      </xsd:simpleType>
    </xsd:element>
  </xsd:schema>
  <xsd:schema xmlns:xsd="http://www.w3.org/2001/XMLSchema" xmlns:xs="http://www.w3.org/2001/XMLSchema" xmlns:dms="http://schemas.microsoft.com/office/2006/documentManagement/types" xmlns:pc="http://schemas.microsoft.com/office/infopath/2007/PartnerControls" targetNamespace="c33fce06-5531-4023-b296-c2fec0183ec4" elementFormDefault="qualified">
    <xsd:import namespace="http://schemas.microsoft.com/office/2006/documentManagement/types"/>
    <xsd:import namespace="http://schemas.microsoft.com/office/infopath/2007/PartnerControls"/>
    <xsd:element name="Doc_x0020_Type" ma:index="9" nillable="true" ma:displayName="Doc Type" ma:format="Dropdown" ma:internalName="Doc_x0020_Type">
      <xsd:simpleType>
        <xsd:restriction base="dms:Choice">
          <xsd:enumeration value="Strategy"/>
          <xsd:enumeration value="Trend"/>
          <xsd:enumeration value="Presentation"/>
          <xsd:enumeration value="Procurement"/>
          <xsd:enumeration value="Roadmap"/>
          <xsd:enumeration value="Tools"/>
        </xsd:restriction>
      </xsd:simpleType>
    </xsd:element>
    <xsd:element name="Year" ma:index="10" ma:displayName="Year" ma:format="Dropdown" ma:internalName="Year">
      <xsd:simpleType>
        <xsd:restriction base="dms:Choice">
          <xsd:enumeration value="2015"/>
          <xsd:enumeration value="2014"/>
          <xsd:enumeration value="2013"/>
          <xsd:enumeration value="2012"/>
          <xsd:enumeration value="2011"/>
          <xsd:enumeration value="2010"/>
          <xsd:enumeration value="2009"/>
          <xsd:enumeration value="2008"/>
        </xsd:restriction>
      </xsd:simpleType>
    </xsd:element>
    <xsd:element name="Vendor" ma:index="11" nillable="true" ma:displayName="Vendor" ma:default="ALL" ma:format="Dropdown" ma:internalName="Vendor">
      <xsd:simpleType>
        <xsd:restriction base="dms:Choice">
          <xsd:enumeration value="ALL"/>
          <xsd:enumeration value="SAP"/>
          <xsd:enumeration value="MSFT"/>
          <xsd:enumeration value="IBM"/>
          <xsd:enumeration value="Oracle"/>
          <xsd:enumeration value="Siemens"/>
          <xsd:enumeration value="Other"/>
        </xsd:restriction>
      </xsd:simpleType>
    </xsd:element>
    <xsd:element name="Product" ma:index="12" nillable="true" ma:displayName="Product" ma:format="Dropdown" ma:internalName="Product">
      <xsd:simpleType>
        <xsd:restriction base="dms:Choice">
          <xsd:enumeration value="BO"/>
          <xsd:enumeration value="BW/BWA"/>
          <xsd:enumeration value="BPC"/>
          <xsd:enumeration value="BPS/IP"/>
          <xsd:enumeration value="Brio"/>
          <xsd:enumeration value="HANA"/>
          <xsd:enumeration value="TM1"/>
        </xsd:restriction>
      </xsd:simpleType>
    </xsd:element>
  </xsd:schema>
  <xsd:schema xmlns:xsd="http://www.w3.org/2001/XMLSchema" xmlns:xs="http://www.w3.org/2001/XMLSchema" xmlns:dms="http://schemas.microsoft.com/office/2006/documentManagement/types" xmlns:pc="http://schemas.microsoft.com/office/infopath/2007/PartnerControls" targetNamespace="8cef88ab-f418-4b23-96e0-935500e48d28" elementFormDefault="qualified">
    <xsd:import namespace="http://schemas.microsoft.com/office/2006/documentManagement/types"/>
    <xsd:import namespace="http://schemas.microsoft.com/office/infopath/2007/PartnerControls"/>
    <xsd:element name="Bus_x0020_Line" ma:index="13" nillable="true" ma:displayName="Bus Line" ma:default="All" ma:format="Dropdown" ma:internalName="Bus_x0020_Line0">
      <xsd:simpleType>
        <xsd:restriction base="dms:Choice">
          <xsd:enumeration value="All"/>
          <xsd:enumeration value="Chem"/>
          <xsd:enumeration value="Corp"/>
          <xsd:enumeration value="DS"/>
          <xsd:enumeration value="EMIT"/>
          <xsd:enumeration value="EMRE"/>
          <xsd:enumeration value="HR"/>
          <xsd:enumeration value="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MPI_x0020_Classification xmlns="26747a8e-e88c-4a88-b92f-7b3311ac424f">Not Classified</MPI_x0020_Classification>
    <Vendor xmlns="c33fce06-5531-4023-b296-c2fec0183ec4">ALL</Vendor>
    <Year xmlns="c33fce06-5531-4023-b296-c2fec0183ec4">2014</Year>
    <Bus_x0020_Line xmlns="8cef88ab-f418-4b23-96e0-935500e48d28">All</Bus_x0020_Line>
    <Doc_x0020_Type xmlns="c33fce06-5531-4023-b296-c2fec0183ec4">Presentation</Doc_x0020_Type>
    <Product xmlns="c33fce06-5531-4023-b296-c2fec0183ec4" xsi:nil="true"/>
  </documentManagement>
</p:properties>
</file>

<file path=customXml/itemProps1.xml><?xml version="1.0" encoding="utf-8"?>
<ds:datastoreItem xmlns:ds="http://schemas.openxmlformats.org/officeDocument/2006/customXml" ds:itemID="{3C4E3A31-0A54-477A-BE04-FFE2B7625767}">
  <ds:schemaRefs>
    <ds:schemaRef ds:uri="http://schemas.microsoft.com/office/2006/metadata/customXsn"/>
  </ds:schemaRefs>
</ds:datastoreItem>
</file>

<file path=customXml/itemProps2.xml><?xml version="1.0" encoding="utf-8"?>
<ds:datastoreItem xmlns:ds="http://schemas.openxmlformats.org/officeDocument/2006/customXml" ds:itemID="{C16F5254-FBC5-4FD6-AD24-AEA313DD4667}">
  <ds:schemaRefs>
    <ds:schemaRef ds:uri="http://schemas.microsoft.com/sharepoint/v3/contenttype/forms"/>
  </ds:schemaRefs>
</ds:datastoreItem>
</file>

<file path=customXml/itemProps3.xml><?xml version="1.0" encoding="utf-8"?>
<ds:datastoreItem xmlns:ds="http://schemas.openxmlformats.org/officeDocument/2006/customXml" ds:itemID="{79FC9AEF-69BA-45E7-9A11-4F9EB13DA8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747a8e-e88c-4a88-b92f-7b3311ac424f"/>
    <ds:schemaRef ds:uri="c33fce06-5531-4023-b296-c2fec0183ec4"/>
    <ds:schemaRef ds:uri="8cef88ab-f418-4b23-96e0-935500e48d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96FC4DE-B950-48CC-9952-1F0811CF7A16}">
  <ds:schemaRefs>
    <ds:schemaRef ds:uri="http://schemas.microsoft.com/office/2006/metadata/properties"/>
    <ds:schemaRef ds:uri="http://schemas.microsoft.com/office/infopath/2007/PartnerControls"/>
    <ds:schemaRef ds:uri="26747a8e-e88c-4a88-b92f-7b3311ac424f"/>
    <ds:schemaRef ds:uri="c33fce06-5531-4023-b296-c2fec0183ec4"/>
    <ds:schemaRef ds:uri="8cef88ab-f418-4b23-96e0-935500e48d28"/>
  </ds:schemaRefs>
</ds:datastoreItem>
</file>

<file path=docProps/app.xml><?xml version="1.0" encoding="utf-8"?>
<Properties xmlns="http://schemas.openxmlformats.org/officeDocument/2006/extended-properties" xmlns:vt="http://schemas.openxmlformats.org/officeDocument/2006/docPropsVTypes">
  <Template>blank</Template>
  <TotalTime>32422</TotalTime>
  <Words>930</Words>
  <Application>Microsoft Macintosh PowerPoint</Application>
  <PresentationFormat>Widescreen</PresentationFormat>
  <Paragraphs>114</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vt:lpstr>
      <vt:lpstr>Courier Oblique</vt:lpstr>
      <vt:lpstr>Wingdings</vt:lpstr>
      <vt:lpstr>Custom Design</vt:lpstr>
      <vt:lpstr> Doing Data Science Talent Management Analysis– Case Study 2 Tamas Toth</vt:lpstr>
      <vt:lpstr>Data and Objective</vt:lpstr>
      <vt:lpstr>Facts about DDSAnalytics</vt:lpstr>
      <vt:lpstr>Job Levels and Satisfaction by Job Roles </vt:lpstr>
      <vt:lpstr>Attrition – Relative proportion for Overtime</vt:lpstr>
      <vt:lpstr>Attrition – Relative proportion for Job Roles</vt:lpstr>
      <vt:lpstr>Job role trend for experienced hires</vt:lpstr>
      <vt:lpstr>Job role trend by Monthly Income</vt:lpstr>
      <vt:lpstr>Profile of employees who resigned</vt:lpstr>
      <vt:lpstr>Hypothesis Test for feature selection</vt:lpstr>
      <vt:lpstr>Predicting Attrition with KNN and Naïve Bayes models</vt:lpstr>
      <vt:lpstr>Predicting Salary using a Multiple Linear Regression (MLR) model</vt:lpstr>
      <vt:lpstr>Key takeaways</vt:lpstr>
      <vt:lpstr>PowerPoint Presentation</vt:lpstr>
    </vt:vector>
  </TitlesOfParts>
  <Manager/>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FLS Template</dc:title>
  <dc:subject/>
  <dc:creator>Tamas Toth</dc:creator>
  <cp:keywords/>
  <dc:description/>
  <cp:lastModifiedBy>Tamas Toth</cp:lastModifiedBy>
  <cp:revision>418</cp:revision>
  <dcterms:created xsi:type="dcterms:W3CDTF">2013-03-25T06:05:26Z</dcterms:created>
  <dcterms:modified xsi:type="dcterms:W3CDTF">2022-04-16T20:48:05Z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0x0101008E2A78AE2DDD7C4494E2F8EB84825A6F006410FDAE0344C44E81FC005318B8E1A2</vt:lpwstr>
  </property>
  <property fmtid="{D5CDD505-2E9C-101B-9397-08002B2CF9AE}" pid="3" name="ItemRetentionFormula">
    <vt:lpwstr>&lt;formula id="Microsoft.Office.RecordsManagement.PolicyFeatures.Expiration.Formula.BuiltIn"&gt;&lt;number&gt;1&lt;/number&gt;&lt;property&gt;Modified&lt;/property&gt;&lt;period&gt;years&lt;/period&gt;&lt;/formula&gt;</vt:lpwstr>
  </property>
  <property fmtid="{D5CDD505-2E9C-101B-9397-08002B2CF9AE}" pid="4" name="_dlc_policyId">
    <vt:lpwstr/>
  </property>
  <property fmtid="{D5CDD505-2E9C-101B-9397-08002B2CF9AE}" pid="5" name="_AdHocReviewCycleID">
    <vt:i4>1804872125</vt:i4>
  </property>
  <property fmtid="{D5CDD505-2E9C-101B-9397-08002B2CF9AE}" pid="6" name="_NewReviewCycle">
    <vt:lpwstr/>
  </property>
  <property fmtid="{D5CDD505-2E9C-101B-9397-08002B2CF9AE}" pid="7" name="_EmailSubject">
    <vt:lpwstr>A&amp;T PowerPoint Templates</vt:lpwstr>
  </property>
  <property fmtid="{D5CDD505-2E9C-101B-9397-08002B2CF9AE}" pid="8" name="_AuthorEmail">
    <vt:lpwstr>joshua.j.grajeda@exxonmobil.com</vt:lpwstr>
  </property>
  <property fmtid="{D5CDD505-2E9C-101B-9397-08002B2CF9AE}" pid="9" name="_AuthorEmailDisplayName">
    <vt:lpwstr>Grajeda, Joshua J</vt:lpwstr>
  </property>
  <property fmtid="{D5CDD505-2E9C-101B-9397-08002B2CF9AE}" pid="10" name="_PreviousAdHocReviewCycleID">
    <vt:i4>-533811250</vt:i4>
  </property>
</Properties>
</file>