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02EBE-BC96-4564-B6A5-3698178D9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5AAF46-4971-453F-9607-53A451A1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FE48E-0DB6-42FA-A8A2-D09AEDA6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74F4D-01AE-4667-90F9-99CF5BF8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46D17-11F4-4876-80F4-328C6DEA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4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A7A14-0E0E-4057-8BA0-0D639FB9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9D45E5-348E-4E57-9EF8-C2DF1230B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1198E-8C19-49F7-A7B4-D3233202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68EA2-B0C5-44D2-B2AC-A1EE8795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F89FB-3B07-48E0-A0FA-BE93FA35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0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C08465-5BE9-4825-B172-7BD7F9E00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9EA9C-56C4-4462-BE3F-F8329CAD6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5B655-ABB5-454C-B25C-9815BB23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44B9B-1082-4F0F-8931-6B548ABA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225F4-2E19-4E72-AE88-7B3A8873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6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05451-3A71-4C4E-B854-FD867A42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9C13A-4037-445F-9C2F-E39D2672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067CF-9DD4-4E42-8F70-B3C6839B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BE1B8-5726-4F47-A6D0-5421ED2B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6B2D4-1275-41E3-A92B-EAABD491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C4DA6-420D-4733-9F25-A63FD7C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72EF8-C114-4ABF-B387-B0A45A5B7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9485C-1745-4050-8269-8534B6C9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10500-9CCA-4EEF-B914-73B601B9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1A131-6B65-4E42-8C33-7784F628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6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0F042-696A-4C44-94DB-3659F667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862A3-E9E0-447B-8B70-664C7E8AF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64BB93-E170-4F2A-AB55-7718D6C14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F0B7D-4B01-4E71-BDD3-0797F0EE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C0E7E-5EC5-4C5C-AC12-C2145A81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56E11-E3CF-40F2-B412-88460EBE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0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A13FE-1FA2-48BA-9AA8-A1744030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F53C59-E389-48F1-9B0E-1C426F6D1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5D8D8F-54C4-4A05-9032-4DBBF9877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CA124D-0336-4766-8333-F2FF2EB66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4FDD5-522D-4EED-8330-A206D415E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312392-74F2-43DB-8FE5-89B66158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D043F0-5133-415D-9833-E6394357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9635CF-ED93-4E1E-8729-10C7D803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3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1C739-EA6C-4D70-B106-0E9C3465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FBC35E-750C-48B2-A1B6-FC601F46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90AFE0-32D0-48B8-B685-E85613AC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FCA04-43A7-43FF-876F-E8F88540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4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AC9DB5-5268-43D1-922D-A19F2100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312579-7307-4229-965D-B2386E89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6385C-9EA4-4E83-A03D-90924E3A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4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EDD83-99C7-40C4-9107-0B8502B3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A1456-7867-4CF2-8BF1-B2A8C8D6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1D5D8-44BE-4842-9E6B-2D30D4C30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D5DC1-2FC5-46E7-92AE-3EBA3DBE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74709-CE33-4724-8002-4A4D9485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2458C9-04BF-4D82-9AC8-6A8A70CC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37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D1EE2-7D05-449D-9FBA-77862B46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EFBD94-CA79-4DD2-A96C-184F6AA00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E466B-35DE-48E4-B281-BDC855CB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B7649-B870-4814-A317-E6EA6EAA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7F67E5-B08D-4643-869B-EAC5CB4E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E10EF-C0B7-4BE2-9AFB-BE6D32BB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9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A42F27-45A1-4250-81EE-B775A092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5A4FF-132C-4DC6-9D51-F2BD18BD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D5371-2907-4063-A1BA-311C85EA2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F761-017D-432F-8641-04E5E7CA66F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49E13-DEF7-4679-A8B1-7031F7098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FB2B5-4114-421D-8812-B5BBDF6A4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윈도우 클래스 만들기 </a:t>
            </a:r>
            <a:r>
              <a:rPr lang="en-US" altLang="ko-KR" dirty="0"/>
              <a:t>: </a:t>
            </a:r>
            <a:r>
              <a:rPr lang="ko-KR" altLang="en-US" dirty="0"/>
              <a:t>윈도우를 만드는 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AE7AED-5289-41DE-AD61-F2621CC0528D}"/>
              </a:ext>
            </a:extLst>
          </p:cNvPr>
          <p:cNvSpPr/>
          <p:nvPr/>
        </p:nvSpPr>
        <p:spPr>
          <a:xfrm>
            <a:off x="1115736" y="2340528"/>
            <a:ext cx="10318458" cy="180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0AF248-8994-42FA-8297-E38D6CEED16C}"/>
              </a:ext>
            </a:extLst>
          </p:cNvPr>
          <p:cNvSpPr/>
          <p:nvPr/>
        </p:nvSpPr>
        <p:spPr>
          <a:xfrm>
            <a:off x="1175668" y="2405435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윈도우 클래스 등록 공간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2AA9A6-A664-4474-A891-49A4D8A6AB0B}"/>
              </a:ext>
            </a:extLst>
          </p:cNvPr>
          <p:cNvSpPr/>
          <p:nvPr/>
        </p:nvSpPr>
        <p:spPr>
          <a:xfrm>
            <a:off x="1308681" y="3115515"/>
            <a:ext cx="2004969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496798-C507-42E9-B015-28C9CD92E9D1}"/>
              </a:ext>
            </a:extLst>
          </p:cNvPr>
          <p:cNvSpPr/>
          <p:nvPr/>
        </p:nvSpPr>
        <p:spPr>
          <a:xfrm>
            <a:off x="3600273" y="3086557"/>
            <a:ext cx="2004969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EFD3D9-CF1D-4497-9AD4-9692363211BA}"/>
              </a:ext>
            </a:extLst>
          </p:cNvPr>
          <p:cNvSpPr/>
          <p:nvPr/>
        </p:nvSpPr>
        <p:spPr>
          <a:xfrm>
            <a:off x="5798187" y="3074270"/>
            <a:ext cx="2004969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0290AB-4E83-4638-A6C7-E17EAE607A18}"/>
              </a:ext>
            </a:extLst>
          </p:cNvPr>
          <p:cNvSpPr/>
          <p:nvPr/>
        </p:nvSpPr>
        <p:spPr>
          <a:xfrm>
            <a:off x="7220503" y="76194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나만의 윈도우 클래스 생성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(First)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3AC29-3B4C-4457-92EB-9569291A4B14}"/>
              </a:ext>
            </a:extLst>
          </p:cNvPr>
          <p:cNvSpPr txBox="1"/>
          <p:nvPr/>
        </p:nvSpPr>
        <p:spPr>
          <a:xfrm>
            <a:off x="520117" y="169585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윈도우 클래스 등록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EFA6C57-C230-446C-976C-4E835D1AB793}"/>
              </a:ext>
            </a:extLst>
          </p:cNvPr>
          <p:cNvSpPr/>
          <p:nvPr/>
        </p:nvSpPr>
        <p:spPr>
          <a:xfrm>
            <a:off x="8855530" y="1069543"/>
            <a:ext cx="369116" cy="1705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F7D63F-B8D4-4E9F-819B-949C37D67CF6}"/>
              </a:ext>
            </a:extLst>
          </p:cNvPr>
          <p:cNvSpPr/>
          <p:nvPr/>
        </p:nvSpPr>
        <p:spPr>
          <a:xfrm>
            <a:off x="8048658" y="3033860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나만의 윈도우 클래스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(First)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4FC1A-CDFD-4ADF-B590-7E97A313AC23}"/>
              </a:ext>
            </a:extLst>
          </p:cNvPr>
          <p:cNvSpPr txBox="1"/>
          <p:nvPr/>
        </p:nvSpPr>
        <p:spPr>
          <a:xfrm>
            <a:off x="588627" y="4485903"/>
            <a:ext cx="625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윈도우 생성 </a:t>
            </a:r>
            <a:r>
              <a:rPr lang="en-US" altLang="ko-KR" dirty="0"/>
              <a:t>: </a:t>
            </a:r>
            <a:r>
              <a:rPr lang="ko-KR" altLang="en-US" dirty="0"/>
              <a:t>실제 </a:t>
            </a:r>
            <a:r>
              <a:rPr lang="en-US" altLang="ko-KR" dirty="0" err="1"/>
              <a:t>WinMain</a:t>
            </a:r>
            <a:r>
              <a:rPr lang="ko-KR" altLang="en-US" dirty="0"/>
              <a:t>의 중요한 기능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미리 등록된 윈도우 클래스를 이용하여 윈도우를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46F522-48C4-48FB-A027-96D59DEA5E62}"/>
              </a:ext>
            </a:extLst>
          </p:cNvPr>
          <p:cNvSpPr/>
          <p:nvPr/>
        </p:nvSpPr>
        <p:spPr>
          <a:xfrm>
            <a:off x="6845468" y="4641266"/>
            <a:ext cx="2946954" cy="813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78F17D-9A14-4BE7-9A71-0A7AFCD8A2EC}"/>
              </a:ext>
            </a:extLst>
          </p:cNvPr>
          <p:cNvSpPr/>
          <p:nvPr/>
        </p:nvSpPr>
        <p:spPr>
          <a:xfrm>
            <a:off x="556280" y="6136330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윈도우 화면 출력</a:t>
            </a:r>
            <a:endParaRPr lang="en-US" altLang="ko-KR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948162-3282-4AD8-A88B-5CD77590C2EE}"/>
              </a:ext>
            </a:extLst>
          </p:cNvPr>
          <p:cNvCxnSpPr/>
          <p:nvPr/>
        </p:nvCxnSpPr>
        <p:spPr>
          <a:xfrm>
            <a:off x="268448" y="5905850"/>
            <a:ext cx="117110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48C4D0-5235-46A9-ABAB-041F5A858D9B}"/>
              </a:ext>
            </a:extLst>
          </p:cNvPr>
          <p:cNvSpPr/>
          <p:nvPr/>
        </p:nvSpPr>
        <p:spPr>
          <a:xfrm>
            <a:off x="10995612" y="54859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AD8ABC-5610-4435-A8AB-54A25BF7346C}"/>
              </a:ext>
            </a:extLst>
          </p:cNvPr>
          <p:cNvSpPr/>
          <p:nvPr/>
        </p:nvSpPr>
        <p:spPr>
          <a:xfrm>
            <a:off x="11111027" y="6006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88976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289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예제 교재 </a:t>
            </a:r>
            <a:r>
              <a:rPr lang="en-US" altLang="ko-KR" dirty="0"/>
              <a:t>PPT page43 4.4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380470-8473-4D9F-BB6D-981FADDC68C2}"/>
              </a:ext>
            </a:extLst>
          </p:cNvPr>
          <p:cNvSpPr/>
          <p:nvPr/>
        </p:nvSpPr>
        <p:spPr>
          <a:xfrm>
            <a:off x="1907811" y="1908496"/>
            <a:ext cx="7513025" cy="3762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클라이언트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8822D9-F851-4537-A665-C60DF31DE02C}"/>
              </a:ext>
            </a:extLst>
          </p:cNvPr>
          <p:cNvSpPr/>
          <p:nvPr/>
        </p:nvSpPr>
        <p:spPr>
          <a:xfrm>
            <a:off x="1907810" y="1377192"/>
            <a:ext cx="7513025" cy="531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타이틀바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4819AA-62C6-4FE3-9CE2-FD2BB4331825}"/>
              </a:ext>
            </a:extLst>
          </p:cNvPr>
          <p:cNvCxnSpPr>
            <a:cxnSpLocks/>
          </p:cNvCxnSpPr>
          <p:nvPr/>
        </p:nvCxnSpPr>
        <p:spPr>
          <a:xfrm flipV="1">
            <a:off x="1968558" y="1947643"/>
            <a:ext cx="78633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DE1853-AF7C-44EE-8CD8-173C29DFCEFD}"/>
              </a:ext>
            </a:extLst>
          </p:cNvPr>
          <p:cNvCxnSpPr>
            <a:cxnSpLocks/>
          </p:cNvCxnSpPr>
          <p:nvPr/>
        </p:nvCxnSpPr>
        <p:spPr>
          <a:xfrm>
            <a:off x="1968558" y="1986791"/>
            <a:ext cx="0" cy="462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A2E09-E9FE-4F0F-8A43-1414C0750579}"/>
              </a:ext>
            </a:extLst>
          </p:cNvPr>
          <p:cNvSpPr/>
          <p:nvPr/>
        </p:nvSpPr>
        <p:spPr>
          <a:xfrm>
            <a:off x="962358" y="1908495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(0,0)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81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289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예제 교재 </a:t>
            </a:r>
            <a:r>
              <a:rPr lang="en-US" altLang="ko-KR" dirty="0"/>
              <a:t>PPT page43 4.4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380470-8473-4D9F-BB6D-981FADDC68C2}"/>
              </a:ext>
            </a:extLst>
          </p:cNvPr>
          <p:cNvSpPr/>
          <p:nvPr/>
        </p:nvSpPr>
        <p:spPr>
          <a:xfrm>
            <a:off x="1010189" y="809538"/>
            <a:ext cx="4862105" cy="2202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클라이언트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5F7B25-32E2-4724-86F1-68C0E8584788}"/>
              </a:ext>
            </a:extLst>
          </p:cNvPr>
          <p:cNvSpPr/>
          <p:nvPr/>
        </p:nvSpPr>
        <p:spPr>
          <a:xfrm>
            <a:off x="1010188" y="3266288"/>
            <a:ext cx="4862105" cy="9617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DC</a:t>
            </a:r>
            <a:r>
              <a:rPr lang="ko-KR" altLang="en-US" dirty="0">
                <a:solidFill>
                  <a:schemeClr val="tx1"/>
                </a:solidFill>
              </a:rPr>
              <a:t>획득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2B5A82-8A81-487B-A50F-740654553892}"/>
              </a:ext>
            </a:extLst>
          </p:cNvPr>
          <p:cNvSpPr/>
          <p:nvPr/>
        </p:nvSpPr>
        <p:spPr>
          <a:xfrm>
            <a:off x="1010188" y="4228052"/>
            <a:ext cx="4862105" cy="632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디폴트 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색상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검정색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두께 </a:t>
            </a:r>
            <a:r>
              <a:rPr lang="en-US" altLang="ko-KR" dirty="0">
                <a:solidFill>
                  <a:schemeClr val="tx1"/>
                </a:solidFill>
              </a:rPr>
              <a:t>: 1</a:t>
            </a:r>
            <a:r>
              <a:rPr lang="ko-KR" altLang="en-US" dirty="0">
                <a:solidFill>
                  <a:schemeClr val="tx1"/>
                </a:solidFill>
              </a:rPr>
              <a:t>픽셀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ADD941-3668-4038-A17A-4C9810ADCC8E}"/>
              </a:ext>
            </a:extLst>
          </p:cNvPr>
          <p:cNvSpPr/>
          <p:nvPr/>
        </p:nvSpPr>
        <p:spPr>
          <a:xfrm>
            <a:off x="1010188" y="4860722"/>
            <a:ext cx="4862105" cy="632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디폴트 </a:t>
            </a:r>
            <a:r>
              <a:rPr lang="ko-KR" altLang="en-US" dirty="0" err="1">
                <a:solidFill>
                  <a:schemeClr val="tx1"/>
                </a:solidFill>
              </a:rPr>
              <a:t>브러쉬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색상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힌색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2E7241-579B-413C-8051-F97A2844CE30}"/>
              </a:ext>
            </a:extLst>
          </p:cNvPr>
          <p:cNvSpPr/>
          <p:nvPr/>
        </p:nvSpPr>
        <p:spPr>
          <a:xfrm>
            <a:off x="1010188" y="5493392"/>
            <a:ext cx="4862105" cy="632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글자 폰트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시스템 선택 글자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A9454E3-337A-4282-AF83-FB2343222326}"/>
              </a:ext>
            </a:extLst>
          </p:cNvPr>
          <p:cNvSpPr/>
          <p:nvPr/>
        </p:nvSpPr>
        <p:spPr>
          <a:xfrm>
            <a:off x="6319709" y="4184331"/>
            <a:ext cx="1859557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펜선택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75D0EB7-DBEE-458A-B146-D53901755C1A}"/>
              </a:ext>
            </a:extLst>
          </p:cNvPr>
          <p:cNvSpPr/>
          <p:nvPr/>
        </p:nvSpPr>
        <p:spPr>
          <a:xfrm>
            <a:off x="6319709" y="5007850"/>
            <a:ext cx="1859557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브러쉬선택</a:t>
            </a:r>
            <a:endParaRPr lang="ko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D73C308-DDEA-4E96-B915-A10C08DB878E}"/>
              </a:ext>
            </a:extLst>
          </p:cNvPr>
          <p:cNvSpPr/>
          <p:nvPr/>
        </p:nvSpPr>
        <p:spPr>
          <a:xfrm>
            <a:off x="6319709" y="5777570"/>
            <a:ext cx="1859557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폰트 선택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FA3CE0-B4CD-468C-8C1E-91429937B912}"/>
              </a:ext>
            </a:extLst>
          </p:cNvPr>
          <p:cNvCxnSpPr>
            <a:cxnSpLocks/>
          </p:cNvCxnSpPr>
          <p:nvPr/>
        </p:nvCxnSpPr>
        <p:spPr>
          <a:xfrm flipH="1" flipV="1">
            <a:off x="5485453" y="4507496"/>
            <a:ext cx="672066" cy="2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68A9758-C2A2-46A8-B124-5DD215C390CE}"/>
              </a:ext>
            </a:extLst>
          </p:cNvPr>
          <p:cNvCxnSpPr>
            <a:cxnSpLocks/>
          </p:cNvCxnSpPr>
          <p:nvPr/>
        </p:nvCxnSpPr>
        <p:spPr>
          <a:xfrm flipH="1">
            <a:off x="5410901" y="5301739"/>
            <a:ext cx="74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0BADF-C88B-42C7-81C6-D3963C6782EE}"/>
              </a:ext>
            </a:extLst>
          </p:cNvPr>
          <p:cNvCxnSpPr>
            <a:cxnSpLocks/>
          </p:cNvCxnSpPr>
          <p:nvPr/>
        </p:nvCxnSpPr>
        <p:spPr>
          <a:xfrm flipH="1">
            <a:off x="5410901" y="5981247"/>
            <a:ext cx="805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123EC92B-865E-4F74-8610-15B9020FFC88}"/>
              </a:ext>
            </a:extLst>
          </p:cNvPr>
          <p:cNvSpPr/>
          <p:nvPr/>
        </p:nvSpPr>
        <p:spPr>
          <a:xfrm>
            <a:off x="9168271" y="3841269"/>
            <a:ext cx="1859557" cy="10194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펜을 생성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마트 펜 산 것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840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0902  </a:t>
            </a:r>
            <a:r>
              <a:rPr lang="ko-KR" altLang="en-US" dirty="0"/>
              <a:t>데이터 관리 및 출력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2375CB-9880-44B3-872A-58489CB84C09}"/>
              </a:ext>
            </a:extLst>
          </p:cNvPr>
          <p:cNvSpPr/>
          <p:nvPr/>
        </p:nvSpPr>
        <p:spPr>
          <a:xfrm>
            <a:off x="2038524" y="3200810"/>
            <a:ext cx="3489821" cy="33574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WM_LBUTTONDOWN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1)</a:t>
            </a:r>
            <a:r>
              <a:rPr lang="ko-KR" altLang="en-US" dirty="0">
                <a:solidFill>
                  <a:schemeClr val="tx1"/>
                </a:solidFill>
              </a:rPr>
              <a:t>좌표 획득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2)</a:t>
            </a:r>
            <a:r>
              <a:rPr lang="ko-KR" altLang="en-US" dirty="0">
                <a:solidFill>
                  <a:schemeClr val="tx1"/>
                </a:solidFill>
              </a:rPr>
              <a:t>좌표를 </a:t>
            </a:r>
            <a:r>
              <a:rPr lang="en-US" altLang="ko-KR" dirty="0" err="1">
                <a:solidFill>
                  <a:schemeClr val="tx1"/>
                </a:solidFill>
              </a:rPr>
              <a:t>pointlist</a:t>
            </a:r>
            <a:r>
              <a:rPr lang="ko-KR" altLang="en-US" dirty="0">
                <a:solidFill>
                  <a:schemeClr val="tx1"/>
                </a:solidFill>
              </a:rPr>
              <a:t>에 저장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3)</a:t>
            </a:r>
            <a:r>
              <a:rPr lang="ko-KR" altLang="en-US" dirty="0">
                <a:solidFill>
                  <a:schemeClr val="tx1"/>
                </a:solidFill>
              </a:rPr>
              <a:t>무효화 영역을 발생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- WM_PAINT</a:t>
            </a:r>
            <a:r>
              <a:rPr lang="ko-KR" altLang="en-US" dirty="0">
                <a:solidFill>
                  <a:schemeClr val="tx1"/>
                </a:solidFill>
              </a:rPr>
              <a:t>를 강제로 호출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417DBA-33A9-4B7F-8732-5F5B9C67F557}"/>
              </a:ext>
            </a:extLst>
          </p:cNvPr>
          <p:cNvSpPr/>
          <p:nvPr/>
        </p:nvSpPr>
        <p:spPr>
          <a:xfrm>
            <a:off x="6737757" y="3244647"/>
            <a:ext cx="2627153" cy="33574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WM_PAINT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1) </a:t>
            </a:r>
            <a:r>
              <a:rPr lang="en-US" altLang="ko-KR" dirty="0" err="1">
                <a:solidFill>
                  <a:schemeClr val="tx1"/>
                </a:solidFill>
              </a:rPr>
              <a:t>pointlist</a:t>
            </a:r>
            <a:r>
              <a:rPr lang="ko-KR" altLang="en-US" dirty="0">
                <a:solidFill>
                  <a:schemeClr val="tx1"/>
                </a:solidFill>
              </a:rPr>
              <a:t>에 저장된 정보를 화면에 출력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8749004-1DFF-45E9-8A58-EE32A144DE6A}"/>
              </a:ext>
            </a:extLst>
          </p:cNvPr>
          <p:cNvSpPr/>
          <p:nvPr/>
        </p:nvSpPr>
        <p:spPr>
          <a:xfrm>
            <a:off x="1845578" y="1249071"/>
            <a:ext cx="7013195" cy="10194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</a:p>
          <a:p>
            <a:pPr algn="ctr"/>
            <a:r>
              <a:rPr lang="en-US" altLang="ko-KR" sz="2800" dirty="0"/>
              <a:t>vector&lt;POINT&gt; </a:t>
            </a:r>
            <a:r>
              <a:rPr lang="en-US" altLang="ko-KR" sz="2800" dirty="0" err="1"/>
              <a:t>pointlist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D2EA295-1EC8-4E21-A21B-5996EDC3DB86}"/>
              </a:ext>
            </a:extLst>
          </p:cNvPr>
          <p:cNvCxnSpPr>
            <a:cxnSpLocks/>
          </p:cNvCxnSpPr>
          <p:nvPr/>
        </p:nvCxnSpPr>
        <p:spPr>
          <a:xfrm flipV="1">
            <a:off x="4362276" y="2365695"/>
            <a:ext cx="1308682" cy="19294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3A4104D-1D57-461B-A645-B982CB44AD63}"/>
              </a:ext>
            </a:extLst>
          </p:cNvPr>
          <p:cNvCxnSpPr>
            <a:cxnSpLocks/>
          </p:cNvCxnSpPr>
          <p:nvPr/>
        </p:nvCxnSpPr>
        <p:spPr>
          <a:xfrm>
            <a:off x="5897461" y="2365695"/>
            <a:ext cx="1442906" cy="13757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ECE59-A87F-4A83-8B21-A6ADA84DCF17}"/>
              </a:ext>
            </a:extLst>
          </p:cNvPr>
          <p:cNvSpPr/>
          <p:nvPr/>
        </p:nvSpPr>
        <p:spPr>
          <a:xfrm>
            <a:off x="429047" y="2365695"/>
            <a:ext cx="4748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Lbutton</a:t>
            </a:r>
            <a:r>
              <a:rPr lang="en-US" altLang="ko-KR" dirty="0"/>
              <a:t> + Ctrl</a:t>
            </a:r>
          </a:p>
          <a:p>
            <a:r>
              <a:rPr lang="ko-KR" altLang="en-US" dirty="0"/>
              <a:t>벡터에 저장되어 있는 마지막 데이터를 제거</a:t>
            </a:r>
          </a:p>
        </p:txBody>
      </p:sp>
    </p:spTree>
    <p:extLst>
      <p:ext uri="{BB962C8B-B14F-4D97-AF65-F5344CB8AC3E}">
        <p14:creationId xmlns:p14="http://schemas.microsoft.com/office/powerpoint/2010/main" val="77303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0902  </a:t>
            </a:r>
            <a:r>
              <a:rPr lang="ko-KR" altLang="en-US" dirty="0"/>
              <a:t>데이터 관리 및 출력 실습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677081" y="1256143"/>
            <a:ext cx="5466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사용자가 입력한 </a:t>
            </a:r>
            <a:r>
              <a:rPr lang="ko-KR" altLang="en-US" sz="2800" b="1" dirty="0">
                <a:solidFill>
                  <a:srgbClr val="FF0000"/>
                </a:solidFill>
              </a:rPr>
              <a:t>도형</a:t>
            </a:r>
            <a:r>
              <a:rPr lang="ko-KR" altLang="en-US" dirty="0"/>
              <a:t>을 저장 출력하는 프로그램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EBA89-658A-431F-8513-569EE7CCE4A3}"/>
              </a:ext>
            </a:extLst>
          </p:cNvPr>
          <p:cNvSpPr/>
          <p:nvPr/>
        </p:nvSpPr>
        <p:spPr>
          <a:xfrm>
            <a:off x="677081" y="1814993"/>
            <a:ext cx="4862105" cy="7667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vector&lt;</a:t>
            </a:r>
            <a:r>
              <a:rPr lang="ko-KR" altLang="en-US" dirty="0">
                <a:solidFill>
                  <a:schemeClr val="tx1"/>
                </a:solidFill>
              </a:rPr>
              <a:t>도형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en-US" altLang="ko-KR" dirty="0" err="1">
                <a:solidFill>
                  <a:schemeClr val="tx1"/>
                </a:solidFill>
              </a:rPr>
              <a:t>charlist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071F8F-40AF-45A7-AC07-AB57DDE9875B}"/>
              </a:ext>
            </a:extLst>
          </p:cNvPr>
          <p:cNvSpPr/>
          <p:nvPr/>
        </p:nvSpPr>
        <p:spPr>
          <a:xfrm>
            <a:off x="511754" y="2880509"/>
            <a:ext cx="324640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도형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좌표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크기</a:t>
            </a:r>
            <a:r>
              <a:rPr lang="en-US" altLang="ko-KR" dirty="0"/>
              <a:t>(25, 50, 75, 100)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브러쉬</a:t>
            </a:r>
            <a:r>
              <a:rPr lang="ko-KR" altLang="en-US" dirty="0"/>
              <a:t> 색상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펜의 색상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타원</a:t>
            </a:r>
            <a:r>
              <a:rPr lang="en-US" altLang="ko-KR" dirty="0"/>
              <a:t>, </a:t>
            </a:r>
            <a:r>
              <a:rPr lang="ko-KR" altLang="en-US" dirty="0"/>
              <a:t>삼각형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C1B8D9-21D6-4951-8D98-0CEE66C3569A}"/>
              </a:ext>
            </a:extLst>
          </p:cNvPr>
          <p:cNvSpPr/>
          <p:nvPr/>
        </p:nvSpPr>
        <p:spPr>
          <a:xfrm>
            <a:off x="5630221" y="2880509"/>
            <a:ext cx="634821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마우스 </a:t>
            </a:r>
            <a:r>
              <a:rPr lang="ko-KR" altLang="en-US" dirty="0" err="1"/>
              <a:t>클릭시</a:t>
            </a:r>
            <a:r>
              <a:rPr lang="ko-KR" altLang="en-US" dirty="0"/>
              <a:t> 도형을 화면에 출력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현재 상태 정보를 이용하여 도형을 저장하고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현재 상태 정보를 수정하는 기능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마우스 </a:t>
            </a:r>
            <a:r>
              <a:rPr lang="ko-KR" altLang="en-US" dirty="0" err="1"/>
              <a:t>클릭시</a:t>
            </a:r>
            <a:r>
              <a:rPr lang="ko-KR" altLang="en-US" dirty="0"/>
              <a:t> 현재 좌표 수정 </a:t>
            </a:r>
            <a:endParaRPr lang="en-US" altLang="ko-KR" dirty="0"/>
          </a:p>
          <a:p>
            <a:r>
              <a:rPr lang="ko-KR" altLang="en-US" dirty="0"/>
              <a:t>키보드 </a:t>
            </a:r>
            <a:r>
              <a:rPr lang="en-US" altLang="ko-KR" dirty="0"/>
              <a:t>F1, F2, F3, F4  </a:t>
            </a:r>
            <a:r>
              <a:rPr lang="ko-KR" altLang="en-US" dirty="0" err="1"/>
              <a:t>클릭시</a:t>
            </a:r>
            <a:r>
              <a:rPr lang="ko-KR" altLang="en-US" dirty="0"/>
              <a:t> 크기를 변경시키는 기능</a:t>
            </a:r>
            <a:endParaRPr lang="en-US" altLang="ko-KR" dirty="0"/>
          </a:p>
          <a:p>
            <a:r>
              <a:rPr lang="ko-KR" altLang="en-US" dirty="0"/>
              <a:t>키보드 </a:t>
            </a:r>
            <a:r>
              <a:rPr lang="en-US" altLang="ko-KR" dirty="0"/>
              <a:t>R, G, B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브러쉬</a:t>
            </a:r>
            <a:r>
              <a:rPr lang="en-US" altLang="ko-KR" dirty="0"/>
              <a:t>/</a:t>
            </a:r>
            <a:r>
              <a:rPr lang="ko-KR" altLang="en-US" dirty="0"/>
              <a:t>펜의 색상을 변경시키는 기능</a:t>
            </a:r>
            <a:endParaRPr lang="en-US" altLang="ko-KR" dirty="0"/>
          </a:p>
          <a:p>
            <a:r>
              <a:rPr lang="ko-KR" altLang="en-US" dirty="0"/>
              <a:t>키보드 방향키</a:t>
            </a:r>
            <a:r>
              <a:rPr lang="en-US" altLang="ko-KR" dirty="0"/>
              <a:t>(Up/Down)</a:t>
            </a:r>
            <a:r>
              <a:rPr lang="ko-KR" altLang="en-US" dirty="0" err="1"/>
              <a:t>클릭시</a:t>
            </a:r>
            <a:r>
              <a:rPr lang="ko-KR" altLang="en-US" dirty="0"/>
              <a:t> 현재 타입을 변경하는 기능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C3488F-1D84-4763-B6B7-8907198DCCBB}"/>
              </a:ext>
            </a:extLst>
          </p:cNvPr>
          <p:cNvSpPr/>
          <p:nvPr/>
        </p:nvSpPr>
        <p:spPr>
          <a:xfrm>
            <a:off x="5630221" y="1814992"/>
            <a:ext cx="4862105" cy="7667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도형 </a:t>
            </a:r>
            <a:r>
              <a:rPr lang="en-US" altLang="ko-KR" dirty="0" err="1">
                <a:solidFill>
                  <a:schemeClr val="tx1"/>
                </a:solidFill>
              </a:rPr>
              <a:t>curShape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8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0902  </a:t>
            </a:r>
            <a:r>
              <a:rPr lang="ko-KR" altLang="en-US" dirty="0"/>
              <a:t>실습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D679D1-7DA3-4AEF-B2F9-8BA445D49284}"/>
              </a:ext>
            </a:extLst>
          </p:cNvPr>
          <p:cNvSpPr/>
          <p:nvPr/>
        </p:nvSpPr>
        <p:spPr>
          <a:xfrm>
            <a:off x="931155" y="1969208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제출은 카톡에 </a:t>
            </a:r>
            <a:endParaRPr lang="en-US" altLang="ko-KR" dirty="0"/>
          </a:p>
          <a:p>
            <a:r>
              <a:rPr lang="ko-KR" altLang="en-US" dirty="0"/>
              <a:t>결과 이미지 </a:t>
            </a:r>
            <a:r>
              <a:rPr lang="ko-KR" altLang="en-US" dirty="0" err="1"/>
              <a:t>캡쳐해서</a:t>
            </a:r>
            <a:r>
              <a:rPr lang="ko-KR" altLang="en-US" dirty="0"/>
              <a:t> 보내줄 것</a:t>
            </a:r>
          </a:p>
        </p:txBody>
      </p:sp>
    </p:spTree>
    <p:extLst>
      <p:ext uri="{BB962C8B-B14F-4D97-AF65-F5344CB8AC3E}">
        <p14:creationId xmlns:p14="http://schemas.microsoft.com/office/powerpoint/2010/main" val="67475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58368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SendMessage</a:t>
            </a:r>
            <a:r>
              <a:rPr lang="ko-KR" altLang="en-US" dirty="0"/>
              <a:t>를 이용한 </a:t>
            </a:r>
            <a:r>
              <a:rPr lang="en-US" altLang="ko-KR" dirty="0"/>
              <a:t>IPC </a:t>
            </a:r>
            <a:r>
              <a:rPr lang="ko-KR" altLang="en-US" dirty="0"/>
              <a:t>통신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도형 정보는 오늘 작성한 </a:t>
            </a:r>
            <a:r>
              <a:rPr lang="en-US" altLang="ko-KR" dirty="0"/>
              <a:t>SHAPE </a:t>
            </a:r>
            <a:r>
              <a:rPr lang="ko-KR" altLang="en-US" dirty="0"/>
              <a:t>구조체를 사용하면 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2CF928-26B7-43F4-85D8-0061C613FADC}"/>
              </a:ext>
            </a:extLst>
          </p:cNvPr>
          <p:cNvSpPr/>
          <p:nvPr/>
        </p:nvSpPr>
        <p:spPr>
          <a:xfrm>
            <a:off x="8178567" y="1981200"/>
            <a:ext cx="3034514" cy="4320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shapeList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curShape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화면에 도형 정보를 출력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5BBA24-48A9-4AE1-A0C6-5BE85B266776}"/>
              </a:ext>
            </a:extLst>
          </p:cNvPr>
          <p:cNvSpPr/>
          <p:nvPr/>
        </p:nvSpPr>
        <p:spPr>
          <a:xfrm>
            <a:off x="1343638" y="1947644"/>
            <a:ext cx="3530366" cy="1877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정보를 수정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키보드와 마우스를 활용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오늘 작성한 내용과 동일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A56364-D6D8-47F0-9094-3FD4AE3D04AA}"/>
              </a:ext>
            </a:extLst>
          </p:cNvPr>
          <p:cNvSpPr/>
          <p:nvPr/>
        </p:nvSpPr>
        <p:spPr>
          <a:xfrm>
            <a:off x="1285615" y="4504888"/>
            <a:ext cx="3530366" cy="1677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도형을 그려라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380C8B-D416-45F4-BB27-DEEA50A04F6F}"/>
              </a:ext>
            </a:extLst>
          </p:cNvPr>
          <p:cNvSpPr/>
          <p:nvPr/>
        </p:nvSpPr>
        <p:spPr>
          <a:xfrm>
            <a:off x="8207671" y="1610470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GUI : </a:t>
            </a:r>
            <a:r>
              <a:rPr lang="ko-KR" altLang="en-US" dirty="0"/>
              <a:t>도형 출력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2A67E-D221-46AC-8B6D-CEBB2DA54EC1}"/>
              </a:ext>
            </a:extLst>
          </p:cNvPr>
          <p:cNvSpPr/>
          <p:nvPr/>
        </p:nvSpPr>
        <p:spPr>
          <a:xfrm>
            <a:off x="1343638" y="1516526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GUI </a:t>
            </a:r>
            <a:r>
              <a:rPr lang="en-US" altLang="ko-KR"/>
              <a:t>: </a:t>
            </a:r>
            <a:r>
              <a:rPr lang="ko-KR" altLang="en-US" dirty="0"/>
              <a:t>리모컨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5CC7B1-7A12-4E68-A975-007CB9B9E374}"/>
              </a:ext>
            </a:extLst>
          </p:cNvPr>
          <p:cNvSpPr/>
          <p:nvPr/>
        </p:nvSpPr>
        <p:spPr>
          <a:xfrm>
            <a:off x="1285615" y="4135556"/>
            <a:ext cx="1462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CUI : </a:t>
            </a:r>
            <a:r>
              <a:rPr lang="ko-KR" altLang="en-US" dirty="0" err="1"/>
              <a:t>명령창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A40195-7A03-44C9-BF51-A24EE0EA922E}"/>
              </a:ext>
            </a:extLst>
          </p:cNvPr>
          <p:cNvCxnSpPr>
            <a:cxnSpLocks/>
          </p:cNvCxnSpPr>
          <p:nvPr/>
        </p:nvCxnSpPr>
        <p:spPr>
          <a:xfrm>
            <a:off x="4706224" y="2785145"/>
            <a:ext cx="3590488" cy="394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7C3E22-A93C-4B7E-8669-C1499F8FACC5}"/>
              </a:ext>
            </a:extLst>
          </p:cNvPr>
          <p:cNvCxnSpPr>
            <a:cxnSpLocks/>
          </p:cNvCxnSpPr>
          <p:nvPr/>
        </p:nvCxnSpPr>
        <p:spPr>
          <a:xfrm flipV="1">
            <a:off x="4597167" y="4504888"/>
            <a:ext cx="3610504" cy="7426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92CCE-9A68-4581-A351-6C2136E983A9}"/>
              </a:ext>
            </a:extLst>
          </p:cNvPr>
          <p:cNvSpPr/>
          <p:nvPr/>
        </p:nvSpPr>
        <p:spPr>
          <a:xfrm>
            <a:off x="5964267" y="2531809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curShape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131960-3EEC-4AAA-9FC3-7F90AFFECA8C}"/>
              </a:ext>
            </a:extLst>
          </p:cNvPr>
          <p:cNvSpPr/>
          <p:nvPr/>
        </p:nvSpPr>
        <p:spPr>
          <a:xfrm>
            <a:off x="5828383" y="4974105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shapeList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05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BB9F5A0-D164-46C9-991A-2BF8C1798005}"/>
              </a:ext>
            </a:extLst>
          </p:cNvPr>
          <p:cNvSpPr/>
          <p:nvPr/>
        </p:nvSpPr>
        <p:spPr>
          <a:xfrm>
            <a:off x="7969542" y="755009"/>
            <a:ext cx="3034514" cy="4320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srgbClr val="FF0000"/>
                </a:solidFill>
              </a:rPr>
              <a:t>curShape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화면에 도형 정보를 출력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AEB4C2-9695-43C7-BEEA-6C7C1C178C8B}"/>
              </a:ext>
            </a:extLst>
          </p:cNvPr>
          <p:cNvSpPr/>
          <p:nvPr/>
        </p:nvSpPr>
        <p:spPr>
          <a:xfrm>
            <a:off x="1209414" y="722851"/>
            <a:ext cx="3530366" cy="1877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정보를 수정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키보드와 마우스를 활용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오늘 작성한 내용과 동일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2A500B-BA3B-4FE3-802E-DD51A8CD4478}"/>
              </a:ext>
            </a:extLst>
          </p:cNvPr>
          <p:cNvSpPr/>
          <p:nvPr/>
        </p:nvSpPr>
        <p:spPr>
          <a:xfrm>
            <a:off x="8073447" y="385677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GUI : </a:t>
            </a:r>
            <a:r>
              <a:rPr lang="ko-KR" altLang="en-US" dirty="0"/>
              <a:t>도형 출력 화면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44B348-52A3-432C-98C4-32046AF941F9}"/>
              </a:ext>
            </a:extLst>
          </p:cNvPr>
          <p:cNvSpPr/>
          <p:nvPr/>
        </p:nvSpPr>
        <p:spPr>
          <a:xfrm>
            <a:off x="1209414" y="291733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GUI </a:t>
            </a:r>
            <a:r>
              <a:rPr lang="en-US" altLang="ko-KR"/>
              <a:t>: </a:t>
            </a:r>
            <a:r>
              <a:rPr lang="ko-KR" altLang="en-US" dirty="0"/>
              <a:t>리모컨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B2243E-F7E4-44EA-803C-AA36A9F743F4}"/>
              </a:ext>
            </a:extLst>
          </p:cNvPr>
          <p:cNvCxnSpPr>
            <a:cxnSpLocks/>
          </p:cNvCxnSpPr>
          <p:nvPr/>
        </p:nvCxnSpPr>
        <p:spPr>
          <a:xfrm>
            <a:off x="4572000" y="1560352"/>
            <a:ext cx="3590488" cy="394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738375-A867-45B7-A783-9F4085515E53}"/>
              </a:ext>
            </a:extLst>
          </p:cNvPr>
          <p:cNvSpPr/>
          <p:nvPr/>
        </p:nvSpPr>
        <p:spPr>
          <a:xfrm>
            <a:off x="5830043" y="1307016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curShape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207C8B-E1BC-44E5-AAF9-F089BB0A794C}"/>
              </a:ext>
            </a:extLst>
          </p:cNvPr>
          <p:cNvSpPr/>
          <p:nvPr/>
        </p:nvSpPr>
        <p:spPr>
          <a:xfrm>
            <a:off x="511754" y="2880509"/>
            <a:ext cx="6474849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송신자</a:t>
            </a:r>
            <a:r>
              <a:rPr lang="en-US" altLang="ko-KR" dirty="0"/>
              <a:t>] </a:t>
            </a:r>
            <a:r>
              <a:rPr lang="ko-KR" altLang="en-US" dirty="0"/>
              <a:t>마우스 클릭</a:t>
            </a:r>
            <a:endParaRPr lang="en-US" altLang="ko-KR" dirty="0"/>
          </a:p>
          <a:p>
            <a:r>
              <a:rPr lang="en-US" altLang="ko-KR" dirty="0"/>
              <a:t>WM_MSGPOINT     </a:t>
            </a:r>
            <a:r>
              <a:rPr lang="en-US" altLang="ko-KR" dirty="0" err="1"/>
              <a:t>wParam</a:t>
            </a:r>
            <a:r>
              <a:rPr lang="en-US" altLang="ko-KR" dirty="0"/>
              <a:t> x</a:t>
            </a:r>
            <a:r>
              <a:rPr lang="ko-KR" altLang="en-US" dirty="0"/>
              <a:t>좌표   </a:t>
            </a:r>
            <a:r>
              <a:rPr lang="en-US" altLang="ko-KR" dirty="0" err="1"/>
              <a:t>lParam</a:t>
            </a:r>
            <a:r>
              <a:rPr lang="en-US" altLang="ko-KR" dirty="0"/>
              <a:t> y</a:t>
            </a:r>
            <a:r>
              <a:rPr lang="ko-KR" altLang="en-US" dirty="0"/>
              <a:t>좌표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송신자</a:t>
            </a:r>
            <a:r>
              <a:rPr lang="en-US" altLang="ko-KR" dirty="0"/>
              <a:t>] </a:t>
            </a:r>
            <a:r>
              <a:rPr lang="ko-KR" altLang="en-US" dirty="0"/>
              <a:t>키보드 </a:t>
            </a:r>
            <a:endParaRPr lang="en-US" altLang="ko-KR" dirty="0"/>
          </a:p>
          <a:p>
            <a:r>
              <a:rPr lang="en-US" altLang="ko-KR" dirty="0"/>
              <a:t>WM_MSGSIZE   </a:t>
            </a:r>
            <a:r>
              <a:rPr lang="en-US" altLang="ko-KR" dirty="0" err="1"/>
              <a:t>wParam</a:t>
            </a:r>
            <a:r>
              <a:rPr lang="en-US" altLang="ko-KR" dirty="0"/>
              <a:t> size</a:t>
            </a:r>
            <a:r>
              <a:rPr lang="ko-KR" altLang="en-US" dirty="0"/>
              <a:t>정보 </a:t>
            </a:r>
            <a:r>
              <a:rPr lang="en-US" altLang="ko-KR" dirty="0" err="1"/>
              <a:t>lParam</a:t>
            </a:r>
            <a:r>
              <a:rPr lang="en-US" altLang="ko-KR" dirty="0"/>
              <a:t> 0</a:t>
            </a:r>
          </a:p>
          <a:p>
            <a:endParaRPr lang="en-US" altLang="ko-KR" dirty="0"/>
          </a:p>
          <a:p>
            <a:r>
              <a:rPr lang="en-US" altLang="ko-KR" dirty="0"/>
              <a:t>WM_MSGTYPE  </a:t>
            </a:r>
            <a:r>
              <a:rPr lang="en-US" altLang="ko-KR" dirty="0" err="1"/>
              <a:t>wParma</a:t>
            </a:r>
            <a:r>
              <a:rPr lang="en-US" altLang="ko-KR" dirty="0"/>
              <a:t>  </a:t>
            </a:r>
            <a:r>
              <a:rPr lang="ko-KR" altLang="en-US" dirty="0"/>
              <a:t>타입정보 </a:t>
            </a:r>
            <a:r>
              <a:rPr lang="en-US" altLang="ko-KR" dirty="0" err="1"/>
              <a:t>lParam</a:t>
            </a:r>
            <a:r>
              <a:rPr lang="en-US" altLang="ko-KR" dirty="0"/>
              <a:t> 0</a:t>
            </a:r>
          </a:p>
          <a:p>
            <a:endParaRPr lang="en-US" altLang="ko-KR" dirty="0"/>
          </a:p>
          <a:p>
            <a:r>
              <a:rPr lang="en-US" altLang="ko-KR" dirty="0"/>
              <a:t>WM_MSGCOLOR </a:t>
            </a:r>
            <a:r>
              <a:rPr lang="en-US" altLang="ko-KR" dirty="0" err="1"/>
              <a:t>wParam</a:t>
            </a:r>
            <a:r>
              <a:rPr lang="en-US" altLang="ko-KR" dirty="0"/>
              <a:t> </a:t>
            </a:r>
            <a:r>
              <a:rPr lang="ko-KR" altLang="en-US" dirty="0"/>
              <a:t>색상정보 </a:t>
            </a:r>
            <a:r>
              <a:rPr lang="en-US" altLang="ko-KR" dirty="0" err="1"/>
              <a:t>lParam</a:t>
            </a:r>
            <a:r>
              <a:rPr lang="en-US" altLang="ko-KR" dirty="0"/>
              <a:t> 0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도형 출력 화면 타이틀 바에  현재 설정 정보를  출력해 줄 것</a:t>
            </a:r>
          </a:p>
        </p:txBody>
      </p:sp>
    </p:spTree>
    <p:extLst>
      <p:ext uri="{BB962C8B-B14F-4D97-AF65-F5344CB8AC3E}">
        <p14:creationId xmlns:p14="http://schemas.microsoft.com/office/powerpoint/2010/main" val="4234792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BB9F5A0-D164-46C9-991A-2BF8C1798005}"/>
              </a:ext>
            </a:extLst>
          </p:cNvPr>
          <p:cNvSpPr/>
          <p:nvPr/>
        </p:nvSpPr>
        <p:spPr>
          <a:xfrm>
            <a:off x="7969542" y="755009"/>
            <a:ext cx="3034514" cy="4320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srgbClr val="FF0000"/>
                </a:solidFill>
              </a:rPr>
              <a:t>shapeList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화면에 도형 정보를 출력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2A500B-BA3B-4FE3-802E-DD51A8CD4478}"/>
              </a:ext>
            </a:extLst>
          </p:cNvPr>
          <p:cNvSpPr/>
          <p:nvPr/>
        </p:nvSpPr>
        <p:spPr>
          <a:xfrm>
            <a:off x="8073447" y="385677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GUI : </a:t>
            </a:r>
            <a:r>
              <a:rPr lang="ko-KR" altLang="en-US" dirty="0"/>
              <a:t>도형 출력 화면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B2243E-F7E4-44EA-803C-AA36A9F743F4}"/>
              </a:ext>
            </a:extLst>
          </p:cNvPr>
          <p:cNvCxnSpPr>
            <a:cxnSpLocks/>
          </p:cNvCxnSpPr>
          <p:nvPr/>
        </p:nvCxnSpPr>
        <p:spPr>
          <a:xfrm>
            <a:off x="4572000" y="1560352"/>
            <a:ext cx="3590488" cy="394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207C8B-E1BC-44E5-AAF9-F089BB0A794C}"/>
              </a:ext>
            </a:extLst>
          </p:cNvPr>
          <p:cNvSpPr/>
          <p:nvPr/>
        </p:nvSpPr>
        <p:spPr>
          <a:xfrm>
            <a:off x="511753" y="2880509"/>
            <a:ext cx="50333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송신자</a:t>
            </a:r>
            <a:r>
              <a:rPr lang="en-US" altLang="ko-KR" dirty="0"/>
              <a:t>] </a:t>
            </a:r>
          </a:p>
          <a:p>
            <a:r>
              <a:rPr lang="ko-KR" altLang="en-US" dirty="0"/>
              <a:t>무한루프 돌리면서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그림 그리기   </a:t>
            </a:r>
            <a:r>
              <a:rPr lang="en-US" altLang="ko-KR" dirty="0"/>
              <a:t>2. </a:t>
            </a:r>
            <a:r>
              <a:rPr lang="ko-KR" altLang="en-US" dirty="0"/>
              <a:t>종료</a:t>
            </a:r>
            <a:endParaRPr lang="en-US" altLang="ko-KR" dirty="0"/>
          </a:p>
          <a:p>
            <a:r>
              <a:rPr lang="en-US" altLang="ko-KR" dirty="0"/>
              <a:t>WM_MSGPRINT     </a:t>
            </a:r>
            <a:r>
              <a:rPr lang="en-US" altLang="ko-KR" dirty="0" err="1"/>
              <a:t>wParam</a:t>
            </a:r>
            <a:r>
              <a:rPr lang="en-US" altLang="ko-KR" dirty="0"/>
              <a:t> 0</a:t>
            </a:r>
            <a:r>
              <a:rPr lang="ko-KR" altLang="en-US" dirty="0"/>
              <a:t>   </a:t>
            </a:r>
            <a:r>
              <a:rPr lang="en-US" altLang="ko-KR" dirty="0" err="1"/>
              <a:t>lParam</a:t>
            </a:r>
            <a:r>
              <a:rPr lang="en-US" altLang="ko-KR" dirty="0"/>
              <a:t> 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F63429-07AA-4F45-A70F-815F5C626AA8}"/>
              </a:ext>
            </a:extLst>
          </p:cNvPr>
          <p:cNvSpPr/>
          <p:nvPr/>
        </p:nvSpPr>
        <p:spPr>
          <a:xfrm>
            <a:off x="922521" y="932237"/>
            <a:ext cx="3530366" cy="1677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도형을 그려라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D718F9-D219-4E34-96AC-865CEE1ADF98}"/>
              </a:ext>
            </a:extLst>
          </p:cNvPr>
          <p:cNvSpPr/>
          <p:nvPr/>
        </p:nvSpPr>
        <p:spPr>
          <a:xfrm>
            <a:off x="1053130" y="476398"/>
            <a:ext cx="1462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CUI : </a:t>
            </a:r>
            <a:r>
              <a:rPr lang="ko-KR" altLang="en-US" dirty="0" err="1"/>
              <a:t>명령창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176A73-2A80-4156-84A8-9FBC057A0391}"/>
              </a:ext>
            </a:extLst>
          </p:cNvPr>
          <p:cNvSpPr/>
          <p:nvPr/>
        </p:nvSpPr>
        <p:spPr>
          <a:xfrm>
            <a:off x="5841738" y="1191020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shapeList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80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0290AB-4E83-4638-A6C7-E17EAE607A18}"/>
              </a:ext>
            </a:extLst>
          </p:cNvPr>
          <p:cNvSpPr/>
          <p:nvPr/>
        </p:nvSpPr>
        <p:spPr>
          <a:xfrm>
            <a:off x="7195336" y="2615268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클래스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(First)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46F522-48C4-48FB-A027-96D59DEA5E62}"/>
              </a:ext>
            </a:extLst>
          </p:cNvPr>
          <p:cNvSpPr/>
          <p:nvPr/>
        </p:nvSpPr>
        <p:spPr>
          <a:xfrm>
            <a:off x="7195336" y="3423814"/>
            <a:ext cx="2946954" cy="813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생성시 전달인자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78F17D-9A14-4BE7-9A71-0A7AFCD8A2EC}"/>
              </a:ext>
            </a:extLst>
          </p:cNvPr>
          <p:cNvSpPr/>
          <p:nvPr/>
        </p:nvSpPr>
        <p:spPr>
          <a:xfrm>
            <a:off x="4255825" y="40756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화면</a:t>
            </a:r>
            <a:endParaRPr lang="en-US" altLang="ko-KR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948162-3282-4AD8-A88B-5CD77590C2EE}"/>
              </a:ext>
            </a:extLst>
          </p:cNvPr>
          <p:cNvCxnSpPr>
            <a:cxnSpLocks/>
          </p:cNvCxnSpPr>
          <p:nvPr/>
        </p:nvCxnSpPr>
        <p:spPr>
          <a:xfrm flipV="1">
            <a:off x="6669248" y="407567"/>
            <a:ext cx="0" cy="55993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48C4D0-5235-46A9-ABAB-041F5A858D9B}"/>
              </a:ext>
            </a:extLst>
          </p:cNvPr>
          <p:cNvSpPr/>
          <p:nvPr/>
        </p:nvSpPr>
        <p:spPr>
          <a:xfrm>
            <a:off x="7195336" y="1738458"/>
            <a:ext cx="3340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윈도우 객체</a:t>
            </a:r>
            <a:r>
              <a:rPr lang="en-US" altLang="ko-KR" dirty="0"/>
              <a:t>(</a:t>
            </a:r>
            <a:r>
              <a:rPr lang="ko-KR" altLang="en-US" dirty="0"/>
              <a:t>메모리 상에 생성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아래 정보를 갖고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AD8ABC-5610-4435-A8AB-54A25BF7346C}"/>
              </a:ext>
            </a:extLst>
          </p:cNvPr>
          <p:cNvSpPr/>
          <p:nvPr/>
        </p:nvSpPr>
        <p:spPr>
          <a:xfrm>
            <a:off x="6731973" y="47376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4AE6D-3FEB-44DE-BE24-D19254E1C2C9}"/>
              </a:ext>
            </a:extLst>
          </p:cNvPr>
          <p:cNvSpPr txBox="1"/>
          <p:nvPr/>
        </p:nvSpPr>
        <p:spPr>
          <a:xfrm>
            <a:off x="446014" y="1242969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핸들 </a:t>
            </a:r>
            <a:r>
              <a:rPr lang="en-US" altLang="ko-KR" dirty="0"/>
              <a:t>: </a:t>
            </a:r>
            <a:r>
              <a:rPr lang="ko-KR" altLang="en-US" dirty="0"/>
              <a:t>생성된 객체를 제어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18201D-841C-415D-A76E-B24D073707D1}"/>
              </a:ext>
            </a:extLst>
          </p:cNvPr>
          <p:cNvSpPr/>
          <p:nvPr/>
        </p:nvSpPr>
        <p:spPr>
          <a:xfrm>
            <a:off x="6731973" y="2384789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핸들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A5910FA-5076-4059-88B2-02FCCF8A840A}"/>
              </a:ext>
            </a:extLst>
          </p:cNvPr>
          <p:cNvSpPr/>
          <p:nvPr/>
        </p:nvSpPr>
        <p:spPr>
          <a:xfrm>
            <a:off x="520117" y="1741094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핸들</a:t>
            </a:r>
          </a:p>
        </p:txBody>
      </p:sp>
    </p:spTree>
    <p:extLst>
      <p:ext uri="{BB962C8B-B14F-4D97-AF65-F5344CB8AC3E}">
        <p14:creationId xmlns:p14="http://schemas.microsoft.com/office/powerpoint/2010/main" val="337397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446014" y="28909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 핸들은 시스템 전역적인 값이다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0290AB-4E83-4638-A6C7-E17EAE607A18}"/>
              </a:ext>
            </a:extLst>
          </p:cNvPr>
          <p:cNvSpPr/>
          <p:nvPr/>
        </p:nvSpPr>
        <p:spPr>
          <a:xfrm>
            <a:off x="861648" y="3207230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46F522-48C4-48FB-A027-96D59DEA5E62}"/>
              </a:ext>
            </a:extLst>
          </p:cNvPr>
          <p:cNvSpPr/>
          <p:nvPr/>
        </p:nvSpPr>
        <p:spPr>
          <a:xfrm>
            <a:off x="786146" y="5353339"/>
            <a:ext cx="2946954" cy="813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4AE6D-3FEB-44DE-BE24-D19254E1C2C9}"/>
              </a:ext>
            </a:extLst>
          </p:cNvPr>
          <p:cNvSpPr txBox="1"/>
          <p:nvPr/>
        </p:nvSpPr>
        <p:spPr>
          <a:xfrm>
            <a:off x="446014" y="1242969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핸들 </a:t>
            </a:r>
            <a:r>
              <a:rPr lang="en-US" altLang="ko-KR" dirty="0"/>
              <a:t>: </a:t>
            </a:r>
            <a:r>
              <a:rPr lang="ko-KR" altLang="en-US" dirty="0"/>
              <a:t>생성된 객체를 제어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18201D-841C-415D-A76E-B24D073707D1}"/>
              </a:ext>
            </a:extLst>
          </p:cNvPr>
          <p:cNvSpPr/>
          <p:nvPr/>
        </p:nvSpPr>
        <p:spPr>
          <a:xfrm>
            <a:off x="786146" y="4845507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222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A5910FA-5076-4059-88B2-02FCCF8A840A}"/>
              </a:ext>
            </a:extLst>
          </p:cNvPr>
          <p:cNvSpPr/>
          <p:nvPr/>
        </p:nvSpPr>
        <p:spPr>
          <a:xfrm>
            <a:off x="696286" y="2884064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3C236D-3069-4590-A19E-FBD5FCDF99DF}"/>
              </a:ext>
            </a:extLst>
          </p:cNvPr>
          <p:cNvSpPr/>
          <p:nvPr/>
        </p:nvSpPr>
        <p:spPr>
          <a:xfrm>
            <a:off x="7691685" y="1765722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7D9309-9C3D-4080-869F-D6A94521AB87}"/>
              </a:ext>
            </a:extLst>
          </p:cNvPr>
          <p:cNvSpPr/>
          <p:nvPr/>
        </p:nvSpPr>
        <p:spPr>
          <a:xfrm>
            <a:off x="7750408" y="4031775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B20AE78-26BF-4B18-A5B0-C183B2B91AD7}"/>
              </a:ext>
            </a:extLst>
          </p:cNvPr>
          <p:cNvCxnSpPr/>
          <p:nvPr/>
        </p:nvCxnSpPr>
        <p:spPr>
          <a:xfrm flipH="1">
            <a:off x="4035105" y="2206305"/>
            <a:ext cx="3456264" cy="110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F52EBF7-CD6C-449D-A83F-00F53CFDA6B3}"/>
              </a:ext>
            </a:extLst>
          </p:cNvPr>
          <p:cNvCxnSpPr>
            <a:cxnSpLocks/>
          </p:cNvCxnSpPr>
          <p:nvPr/>
        </p:nvCxnSpPr>
        <p:spPr>
          <a:xfrm flipH="1" flipV="1">
            <a:off x="4035105" y="3632433"/>
            <a:ext cx="3608664" cy="99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BC35F1-3CD5-4749-8772-D80B2CCEE054}"/>
              </a:ext>
            </a:extLst>
          </p:cNvPr>
          <p:cNvSpPr/>
          <p:nvPr/>
        </p:nvSpPr>
        <p:spPr>
          <a:xfrm>
            <a:off x="5097086" y="3128985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FindWindow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2128900-66C1-4C4A-AB19-E43AAD219504}"/>
              </a:ext>
            </a:extLst>
          </p:cNvPr>
          <p:cNvSpPr/>
          <p:nvPr/>
        </p:nvSpPr>
        <p:spPr>
          <a:xfrm>
            <a:off x="7771879" y="1849422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02BCCA-E7C7-4A9C-A507-6E5FAE16C526}"/>
              </a:ext>
            </a:extLst>
          </p:cNvPr>
          <p:cNvSpPr/>
          <p:nvPr/>
        </p:nvSpPr>
        <p:spPr>
          <a:xfrm>
            <a:off x="7788594" y="4131578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54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446014" y="289096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라는 이름의 프로그램을 실행했다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4AE6D-3FEB-44DE-BE24-D19254E1C2C9}"/>
              </a:ext>
            </a:extLst>
          </p:cNvPr>
          <p:cNvSpPr txBox="1"/>
          <p:nvPr/>
        </p:nvSpPr>
        <p:spPr>
          <a:xfrm>
            <a:off x="446014" y="811378"/>
            <a:ext cx="6590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인스턴스가 생성이 되었다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프로세스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가 생성되었다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E9D2E9-2EBC-40FF-BA2A-6FA5A134528B}"/>
              </a:ext>
            </a:extLst>
          </p:cNvPr>
          <p:cNvCxnSpPr>
            <a:cxnSpLocks/>
          </p:cNvCxnSpPr>
          <p:nvPr/>
        </p:nvCxnSpPr>
        <p:spPr>
          <a:xfrm flipV="1">
            <a:off x="5251508" y="1577130"/>
            <a:ext cx="0" cy="5167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99A94D-2D6E-4625-B543-6F90ADB1C9F9}"/>
              </a:ext>
            </a:extLst>
          </p:cNvPr>
          <p:cNvSpPr/>
          <p:nvPr/>
        </p:nvSpPr>
        <p:spPr>
          <a:xfrm>
            <a:off x="4049527" y="173611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F1CC84-3913-4C68-B220-4B7FEF39E0A9}"/>
              </a:ext>
            </a:extLst>
          </p:cNvPr>
          <p:cNvSpPr/>
          <p:nvPr/>
        </p:nvSpPr>
        <p:spPr>
          <a:xfrm>
            <a:off x="901237" y="2295128"/>
            <a:ext cx="2236244" cy="3916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프로그램의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프로세스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2836A5-DD1A-42FD-A866-4FD597644D7A}"/>
              </a:ext>
            </a:extLst>
          </p:cNvPr>
          <p:cNvCxnSpPr>
            <a:cxnSpLocks/>
          </p:cNvCxnSpPr>
          <p:nvPr/>
        </p:nvCxnSpPr>
        <p:spPr>
          <a:xfrm>
            <a:off x="2525085" y="3045204"/>
            <a:ext cx="3330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25F6F-C005-4FBC-A573-0DD51FF384AE}"/>
              </a:ext>
            </a:extLst>
          </p:cNvPr>
          <p:cNvSpPr/>
          <p:nvPr/>
        </p:nvSpPr>
        <p:spPr>
          <a:xfrm>
            <a:off x="6036340" y="2686575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</a:t>
            </a:r>
            <a:r>
              <a:rPr lang="ko-KR" altLang="en-US" dirty="0">
                <a:solidFill>
                  <a:schemeClr val="tx1"/>
                </a:solidFill>
              </a:rPr>
              <a:t>윈도우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9A3643-8A3A-48B0-B7F0-B787B4248195}"/>
              </a:ext>
            </a:extLst>
          </p:cNvPr>
          <p:cNvSpPr/>
          <p:nvPr/>
        </p:nvSpPr>
        <p:spPr>
          <a:xfrm>
            <a:off x="5897459" y="3939339"/>
            <a:ext cx="61590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내부</a:t>
            </a:r>
            <a:r>
              <a:rPr lang="en-US" altLang="ko-KR" dirty="0"/>
              <a:t>]</a:t>
            </a:r>
            <a:r>
              <a:rPr lang="ko-KR" altLang="en-US" dirty="0"/>
              <a:t>프로세스와  </a:t>
            </a:r>
            <a:r>
              <a:rPr lang="en-US" altLang="ko-KR" dirty="0"/>
              <a:t>Main</a:t>
            </a:r>
            <a:r>
              <a:rPr lang="ko-KR" altLang="en-US" dirty="0"/>
              <a:t>윈도우의 생명주기를 일치시킨다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WinMain</a:t>
            </a:r>
            <a:r>
              <a:rPr lang="ko-KR" altLang="en-US" dirty="0"/>
              <a:t>이 시작될 때 가장 먼저 </a:t>
            </a:r>
            <a:r>
              <a:rPr lang="en-US" altLang="ko-KR" dirty="0"/>
              <a:t>Main</a:t>
            </a:r>
            <a:r>
              <a:rPr lang="ko-KR" altLang="en-US" dirty="0"/>
              <a:t>윈도우를 만든다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Main</a:t>
            </a:r>
            <a:r>
              <a:rPr lang="ko-KR" altLang="en-US" dirty="0"/>
              <a:t>윈도우가 종료될 때 프로세스를 제거한다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45DCFF-FD5C-4914-9AA8-76601BEE6B1F}"/>
              </a:ext>
            </a:extLst>
          </p:cNvPr>
          <p:cNvSpPr/>
          <p:nvPr/>
        </p:nvSpPr>
        <p:spPr>
          <a:xfrm>
            <a:off x="1037266" y="2657214"/>
            <a:ext cx="1615460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객체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54ED606-280F-4A9A-8DB3-C9B3E4AA80A3}"/>
              </a:ext>
            </a:extLst>
          </p:cNvPr>
          <p:cNvCxnSpPr>
            <a:cxnSpLocks/>
          </p:cNvCxnSpPr>
          <p:nvPr/>
        </p:nvCxnSpPr>
        <p:spPr>
          <a:xfrm flipV="1">
            <a:off x="2046914" y="3280095"/>
            <a:ext cx="1" cy="45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44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0901  </a:t>
            </a:r>
            <a:r>
              <a:rPr lang="ko-KR" altLang="en-US" dirty="0"/>
              <a:t>메시지 처리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81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362124" y="276987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 </a:t>
            </a:r>
            <a:r>
              <a:rPr lang="en-US" altLang="ko-KR" dirty="0"/>
              <a:t>-&gt; </a:t>
            </a:r>
            <a:r>
              <a:rPr lang="ko-KR" altLang="en-US" dirty="0"/>
              <a:t>메시지 처리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E9D2E9-2EBC-40FF-BA2A-6FA5A134528B}"/>
              </a:ext>
            </a:extLst>
          </p:cNvPr>
          <p:cNvCxnSpPr>
            <a:cxnSpLocks/>
          </p:cNvCxnSpPr>
          <p:nvPr/>
        </p:nvCxnSpPr>
        <p:spPr>
          <a:xfrm flipV="1">
            <a:off x="2634143" y="796954"/>
            <a:ext cx="0" cy="56210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2836A5-DD1A-42FD-A866-4FD597644D7A}"/>
              </a:ext>
            </a:extLst>
          </p:cNvPr>
          <p:cNvCxnSpPr>
            <a:cxnSpLocks/>
          </p:cNvCxnSpPr>
          <p:nvPr/>
        </p:nvCxnSpPr>
        <p:spPr>
          <a:xfrm flipV="1">
            <a:off x="1379988" y="2155971"/>
            <a:ext cx="1438713" cy="114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45DCFF-FD5C-4914-9AA8-76601BEE6B1F}"/>
              </a:ext>
            </a:extLst>
          </p:cNvPr>
          <p:cNvSpPr/>
          <p:nvPr/>
        </p:nvSpPr>
        <p:spPr>
          <a:xfrm>
            <a:off x="407167" y="1865717"/>
            <a:ext cx="1615460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8ADEC3-AAD7-4CB8-8F68-8FD7974404D3}"/>
              </a:ext>
            </a:extLst>
          </p:cNvPr>
          <p:cNvSpPr/>
          <p:nvPr/>
        </p:nvSpPr>
        <p:spPr>
          <a:xfrm>
            <a:off x="1191044" y="83051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화면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E67DC4-1B81-45E7-BA9D-13EECA7348E8}"/>
              </a:ext>
            </a:extLst>
          </p:cNvPr>
          <p:cNvCxnSpPr>
            <a:cxnSpLocks/>
          </p:cNvCxnSpPr>
          <p:nvPr/>
        </p:nvCxnSpPr>
        <p:spPr>
          <a:xfrm>
            <a:off x="221915" y="1283516"/>
            <a:ext cx="1164850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F33013-30C5-4AB0-B17C-5C0BC41B1610}"/>
              </a:ext>
            </a:extLst>
          </p:cNvPr>
          <p:cNvSpPr/>
          <p:nvPr/>
        </p:nvSpPr>
        <p:spPr>
          <a:xfrm>
            <a:off x="418930" y="3429000"/>
            <a:ext cx="1615460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177E91-A8A9-4C7C-83CD-357DB3418764}"/>
              </a:ext>
            </a:extLst>
          </p:cNvPr>
          <p:cNvSpPr/>
          <p:nvPr/>
        </p:nvSpPr>
        <p:spPr>
          <a:xfrm>
            <a:off x="2895190" y="84848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운영체제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D29A21-770B-40E1-869C-0FA4646A2FAF}"/>
              </a:ext>
            </a:extLst>
          </p:cNvPr>
          <p:cNvCxnSpPr>
            <a:cxnSpLocks/>
          </p:cNvCxnSpPr>
          <p:nvPr/>
        </p:nvCxnSpPr>
        <p:spPr>
          <a:xfrm flipV="1">
            <a:off x="8574947" y="796954"/>
            <a:ext cx="0" cy="56210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222CED-347A-45D7-A45A-C8A3157D7A89}"/>
              </a:ext>
            </a:extLst>
          </p:cNvPr>
          <p:cNvSpPr/>
          <p:nvPr/>
        </p:nvSpPr>
        <p:spPr>
          <a:xfrm>
            <a:off x="2964326" y="1704380"/>
            <a:ext cx="1004850" cy="2429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메시지 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(FIFO)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폭발: 8pt 7">
            <a:extLst>
              <a:ext uri="{FF2B5EF4-FFF2-40B4-BE49-F238E27FC236}">
                <a16:creationId xmlns:a16="http://schemas.microsoft.com/office/drawing/2014/main" id="{86C8147C-7E3E-4CC1-9FFF-D7C49C8CAFC2}"/>
              </a:ext>
            </a:extLst>
          </p:cNvPr>
          <p:cNvSpPr/>
          <p:nvPr/>
        </p:nvSpPr>
        <p:spPr>
          <a:xfrm>
            <a:off x="1476516" y="1331968"/>
            <a:ext cx="1004851" cy="985971"/>
          </a:xfrm>
          <a:prstGeom prst="irregularSeal1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D41EC9D-F27E-4E8F-A496-069E6FB894FE}"/>
              </a:ext>
            </a:extLst>
          </p:cNvPr>
          <p:cNvSpPr/>
          <p:nvPr/>
        </p:nvSpPr>
        <p:spPr>
          <a:xfrm>
            <a:off x="3049453" y="3487638"/>
            <a:ext cx="953733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메시지</a:t>
            </a:r>
            <a:endParaRPr lang="ko-KR" altLang="en-US" sz="12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2EBBB2B-5888-42E0-80E8-4B62BFFFC9F3}"/>
              </a:ext>
            </a:extLst>
          </p:cNvPr>
          <p:cNvSpPr/>
          <p:nvPr/>
        </p:nvSpPr>
        <p:spPr>
          <a:xfrm>
            <a:off x="3012489" y="2757503"/>
            <a:ext cx="953733" cy="64633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메시지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36F271-8104-489C-A53D-0D1FDBCF5C59}"/>
              </a:ext>
            </a:extLst>
          </p:cNvPr>
          <p:cNvSpPr/>
          <p:nvPr/>
        </p:nvSpPr>
        <p:spPr>
          <a:xfrm>
            <a:off x="2895190" y="4641514"/>
            <a:ext cx="2717044" cy="1139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분배기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메시지 가져와서 전달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선택기준 </a:t>
            </a:r>
            <a:r>
              <a:rPr lang="en-US" altLang="ko-KR" dirty="0">
                <a:solidFill>
                  <a:srgbClr val="FF0000"/>
                </a:solidFill>
              </a:rPr>
              <a:t>: W</a:t>
            </a:r>
            <a:r>
              <a:rPr lang="ko-KR" altLang="en-US" dirty="0">
                <a:solidFill>
                  <a:srgbClr val="FF0000"/>
                </a:solidFill>
              </a:rPr>
              <a:t>핸들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830ADA-9693-4D76-B2EE-0B0C3C1F21C6}"/>
              </a:ext>
            </a:extLst>
          </p:cNvPr>
          <p:cNvCxnSpPr>
            <a:cxnSpLocks/>
          </p:cNvCxnSpPr>
          <p:nvPr/>
        </p:nvCxnSpPr>
        <p:spPr>
          <a:xfrm>
            <a:off x="3656081" y="4205814"/>
            <a:ext cx="310141" cy="37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36E4A0-31C0-4ADF-B205-4990CED879CE}"/>
              </a:ext>
            </a:extLst>
          </p:cNvPr>
          <p:cNvCxnSpPr>
            <a:cxnSpLocks/>
          </p:cNvCxnSpPr>
          <p:nvPr/>
        </p:nvCxnSpPr>
        <p:spPr>
          <a:xfrm flipV="1">
            <a:off x="5461234" y="2544332"/>
            <a:ext cx="1895911" cy="218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폭발: 8pt 35">
            <a:extLst>
              <a:ext uri="{FF2B5EF4-FFF2-40B4-BE49-F238E27FC236}">
                <a16:creationId xmlns:a16="http://schemas.microsoft.com/office/drawing/2014/main" id="{FF298EC8-B38A-41D2-AF35-1073366ADAE7}"/>
              </a:ext>
            </a:extLst>
          </p:cNvPr>
          <p:cNvSpPr/>
          <p:nvPr/>
        </p:nvSpPr>
        <p:spPr>
          <a:xfrm>
            <a:off x="425628" y="4214052"/>
            <a:ext cx="2070675" cy="170821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키보드 입력</a:t>
            </a:r>
            <a:r>
              <a:rPr lang="en-US" altLang="ko-KR" dirty="0"/>
              <a:t>-</a:t>
            </a:r>
          </a:p>
          <a:p>
            <a:pPr algn="ctr"/>
            <a:r>
              <a:rPr lang="ko-KR" altLang="en-US" dirty="0"/>
              <a:t>이벤트 발생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F86133C-23AB-410B-9020-B9D35CE9F887}"/>
              </a:ext>
            </a:extLst>
          </p:cNvPr>
          <p:cNvCxnSpPr>
            <a:cxnSpLocks/>
          </p:cNvCxnSpPr>
          <p:nvPr/>
        </p:nvCxnSpPr>
        <p:spPr>
          <a:xfrm flipV="1">
            <a:off x="5613634" y="4836942"/>
            <a:ext cx="1763209" cy="4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EE26D56-9144-4AFB-86FE-27F5EF16F5C8}"/>
              </a:ext>
            </a:extLst>
          </p:cNvPr>
          <p:cNvSpPr/>
          <p:nvPr/>
        </p:nvSpPr>
        <p:spPr>
          <a:xfrm>
            <a:off x="8691273" y="830726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내가 만든 코드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6ACB29E-592A-4DF9-861B-AB82C422D28A}"/>
              </a:ext>
            </a:extLst>
          </p:cNvPr>
          <p:cNvSpPr/>
          <p:nvPr/>
        </p:nvSpPr>
        <p:spPr>
          <a:xfrm>
            <a:off x="7453772" y="1392413"/>
            <a:ext cx="1004850" cy="1770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계산기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A7DF4E-C921-40D9-A586-FBE04F87D963}"/>
              </a:ext>
            </a:extLst>
          </p:cNvPr>
          <p:cNvSpPr/>
          <p:nvPr/>
        </p:nvSpPr>
        <p:spPr>
          <a:xfrm>
            <a:off x="7493168" y="4242732"/>
            <a:ext cx="1004850" cy="1770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메모장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683B8E-5849-4D1A-9E82-42DA998A9116}"/>
              </a:ext>
            </a:extLst>
          </p:cNvPr>
          <p:cNvSpPr/>
          <p:nvPr/>
        </p:nvSpPr>
        <p:spPr>
          <a:xfrm>
            <a:off x="8785850" y="1405714"/>
            <a:ext cx="2946954" cy="27035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Proc(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158DAB-BF12-4479-852D-AB36A8B6194F}"/>
              </a:ext>
            </a:extLst>
          </p:cNvPr>
          <p:cNvSpPr/>
          <p:nvPr/>
        </p:nvSpPr>
        <p:spPr>
          <a:xfrm>
            <a:off x="8846381" y="4494369"/>
            <a:ext cx="2946954" cy="1866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WinMain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윈도우생성</a:t>
            </a:r>
            <a:r>
              <a:rPr lang="en-US" altLang="ko-KR" dirty="0">
                <a:solidFill>
                  <a:schemeClr val="tx1"/>
                </a:solidFill>
              </a:rPr>
              <a:t>(1~4)</a:t>
            </a: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자신의 </a:t>
            </a:r>
            <a:r>
              <a:rPr lang="ko-KR" altLang="en-US" dirty="0" err="1">
                <a:solidFill>
                  <a:schemeClr val="tx1"/>
                </a:solidFill>
              </a:rPr>
              <a:t>메시지큐에서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메시지를 획득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그리고 전달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무한반복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0F45B67-D608-4670-8CA6-BEE66FFBA6D2}"/>
              </a:ext>
            </a:extLst>
          </p:cNvPr>
          <p:cNvCxnSpPr>
            <a:cxnSpLocks/>
          </p:cNvCxnSpPr>
          <p:nvPr/>
        </p:nvCxnSpPr>
        <p:spPr>
          <a:xfrm>
            <a:off x="8285806" y="5635297"/>
            <a:ext cx="810934" cy="48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AA185075-8A05-4CDB-B4E5-4E924D223810}"/>
              </a:ext>
            </a:extLst>
          </p:cNvPr>
          <p:cNvSpPr/>
          <p:nvPr/>
        </p:nvSpPr>
        <p:spPr>
          <a:xfrm>
            <a:off x="9156584" y="1837255"/>
            <a:ext cx="401272" cy="302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04AA3B2-0B9B-474C-80E1-86085196D4C3}"/>
              </a:ext>
            </a:extLst>
          </p:cNvPr>
          <p:cNvCxnSpPr>
            <a:cxnSpLocks/>
          </p:cNvCxnSpPr>
          <p:nvPr/>
        </p:nvCxnSpPr>
        <p:spPr>
          <a:xfrm flipV="1">
            <a:off x="9313876" y="2272754"/>
            <a:ext cx="0" cy="312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F979C0A-B536-48FB-B4D8-44EC20B7755C}"/>
              </a:ext>
            </a:extLst>
          </p:cNvPr>
          <p:cNvCxnSpPr>
            <a:cxnSpLocks/>
          </p:cNvCxnSpPr>
          <p:nvPr/>
        </p:nvCxnSpPr>
        <p:spPr>
          <a:xfrm flipV="1">
            <a:off x="11169241" y="2155972"/>
            <a:ext cx="0" cy="167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4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윈도우 종료 시 발생되는 메시지 흐름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380470-8473-4D9F-BB6D-981FADDC68C2}"/>
              </a:ext>
            </a:extLst>
          </p:cNvPr>
          <p:cNvSpPr/>
          <p:nvPr/>
        </p:nvSpPr>
        <p:spPr>
          <a:xfrm>
            <a:off x="998172" y="1171747"/>
            <a:ext cx="1615460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F03C60-8F59-4D55-991D-23DBE2FE7EFB}"/>
              </a:ext>
            </a:extLst>
          </p:cNvPr>
          <p:cNvSpPr/>
          <p:nvPr/>
        </p:nvSpPr>
        <p:spPr>
          <a:xfrm>
            <a:off x="998172" y="958661"/>
            <a:ext cx="1615460" cy="213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              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106B07-6EF3-4222-808B-33E5CC9BA2C6}"/>
              </a:ext>
            </a:extLst>
          </p:cNvPr>
          <p:cNvSpPr/>
          <p:nvPr/>
        </p:nvSpPr>
        <p:spPr>
          <a:xfrm>
            <a:off x="4231743" y="1202591"/>
            <a:ext cx="69620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MainWindow</a:t>
            </a:r>
            <a:r>
              <a:rPr lang="ko-KR" altLang="en-US" dirty="0"/>
              <a:t>의 </a:t>
            </a:r>
            <a:r>
              <a:rPr lang="en-US" altLang="ko-KR" dirty="0"/>
              <a:t>X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WM_CLOSE </a:t>
            </a:r>
            <a:r>
              <a:rPr lang="ko-KR" altLang="en-US" dirty="0"/>
              <a:t>메시지 자동으로 발생</a:t>
            </a:r>
            <a:r>
              <a:rPr lang="en-US" altLang="ko-KR" dirty="0"/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종료의 시작점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윈도우를 죽이려고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342900" indent="-342900">
              <a:buAutoNum type="arabicPeriod" startAt="3"/>
            </a:pPr>
            <a:r>
              <a:rPr lang="ko-KR" altLang="en-US" dirty="0"/>
              <a:t>윈도우가 파괴된다</a:t>
            </a:r>
            <a:r>
              <a:rPr lang="en-US" altLang="ko-KR" dirty="0"/>
              <a:t>. (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윈도우 객체가 </a:t>
            </a:r>
            <a:r>
              <a:rPr lang="ko-KR" altLang="en-US" dirty="0"/>
              <a:t>메모리 상에서 사라진다</a:t>
            </a:r>
            <a:r>
              <a:rPr lang="en-US" altLang="ko-KR" dirty="0"/>
              <a:t>.)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dirty="0"/>
              <a:t>WM_DESTROY </a:t>
            </a:r>
            <a:r>
              <a:rPr lang="ko-KR" altLang="en-US" dirty="0"/>
              <a:t>메시지 발생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  </a:t>
            </a:r>
            <a:r>
              <a:rPr lang="en-US" altLang="ko-KR" dirty="0"/>
              <a:t>Main </a:t>
            </a:r>
            <a:r>
              <a:rPr lang="ko-KR" altLang="en-US" dirty="0"/>
              <a:t>윈도우 객체가 파괴되었으니 프로그램 종료해라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   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반듯이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WM_QUIT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메시지를 발생을 해야 한다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메시지 루프가 </a:t>
            </a:r>
            <a:r>
              <a:rPr lang="en-US" altLang="ko-KR" dirty="0"/>
              <a:t>WM_QUIT </a:t>
            </a:r>
            <a:r>
              <a:rPr lang="ko-KR" altLang="en-US" dirty="0"/>
              <a:t>메시지를 읽어 들이게 되고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메시지 루프를 종료하게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en-US" altLang="ko-KR" dirty="0" err="1"/>
              <a:t>WinMain</a:t>
            </a:r>
            <a:r>
              <a:rPr lang="ko-KR" altLang="en-US" dirty="0"/>
              <a:t>이 종료되고</a:t>
            </a:r>
            <a:r>
              <a:rPr lang="en-US" altLang="ko-KR" dirty="0"/>
              <a:t>, </a:t>
            </a:r>
            <a:r>
              <a:rPr lang="ko-KR" altLang="en-US" dirty="0"/>
              <a:t>프로세스가 종료되게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0F7B81-AB61-4AA1-B2C3-C5E851A1F07D}"/>
              </a:ext>
            </a:extLst>
          </p:cNvPr>
          <p:cNvSpPr/>
          <p:nvPr/>
        </p:nvSpPr>
        <p:spPr>
          <a:xfrm>
            <a:off x="901237" y="3280095"/>
            <a:ext cx="1751489" cy="29315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프로그램의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프로세스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0A3AAFC-442E-4AE9-9B85-C04F6DA5F829}"/>
              </a:ext>
            </a:extLst>
          </p:cNvPr>
          <p:cNvCxnSpPr>
            <a:cxnSpLocks/>
          </p:cNvCxnSpPr>
          <p:nvPr/>
        </p:nvCxnSpPr>
        <p:spPr>
          <a:xfrm flipV="1">
            <a:off x="1459684" y="2016720"/>
            <a:ext cx="0" cy="148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F42BEE-1A15-43EE-BF9E-3D352978691B}"/>
              </a:ext>
            </a:extLst>
          </p:cNvPr>
          <p:cNvSpPr/>
          <p:nvPr/>
        </p:nvSpPr>
        <p:spPr>
          <a:xfrm>
            <a:off x="998172" y="3500307"/>
            <a:ext cx="1460578" cy="494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윈도우 객체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C87CEDA-0CC4-4F9D-9FDA-27633A42D845}"/>
              </a:ext>
            </a:extLst>
          </p:cNvPr>
          <p:cNvCxnSpPr>
            <a:cxnSpLocks/>
          </p:cNvCxnSpPr>
          <p:nvPr/>
        </p:nvCxnSpPr>
        <p:spPr>
          <a:xfrm flipV="1">
            <a:off x="1963024" y="3974285"/>
            <a:ext cx="1" cy="45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69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289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예제 교재 </a:t>
            </a:r>
            <a:r>
              <a:rPr lang="en-US" altLang="ko-KR" dirty="0"/>
              <a:t>PPT page43 4.4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380470-8473-4D9F-BB6D-981FADDC68C2}"/>
              </a:ext>
            </a:extLst>
          </p:cNvPr>
          <p:cNvSpPr/>
          <p:nvPr/>
        </p:nvSpPr>
        <p:spPr>
          <a:xfrm>
            <a:off x="691407" y="965999"/>
            <a:ext cx="2935577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콘솔 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0F7B81-AB61-4AA1-B2C3-C5E851A1F07D}"/>
              </a:ext>
            </a:extLst>
          </p:cNvPr>
          <p:cNvSpPr/>
          <p:nvPr/>
        </p:nvSpPr>
        <p:spPr>
          <a:xfrm>
            <a:off x="7297156" y="904758"/>
            <a:ext cx="3627867" cy="884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윈도우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0A3AAFC-442E-4AE9-9B85-C04F6DA5F829}"/>
              </a:ext>
            </a:extLst>
          </p:cNvPr>
          <p:cNvCxnSpPr>
            <a:cxnSpLocks/>
          </p:cNvCxnSpPr>
          <p:nvPr/>
        </p:nvCxnSpPr>
        <p:spPr>
          <a:xfrm>
            <a:off x="3919074" y="2702118"/>
            <a:ext cx="337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1A1267-C8DA-4506-A1AC-CA3DC1560045}"/>
              </a:ext>
            </a:extLst>
          </p:cNvPr>
          <p:cNvSpPr/>
          <p:nvPr/>
        </p:nvSpPr>
        <p:spPr>
          <a:xfrm>
            <a:off x="1257310" y="2262823"/>
            <a:ext cx="398218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윈도우의 핸들 획득</a:t>
            </a:r>
            <a:r>
              <a:rPr lang="en-US" altLang="ko-KR" dirty="0"/>
              <a:t>(</a:t>
            </a:r>
            <a:r>
              <a:rPr lang="en-US" altLang="ko-KR" dirty="0" err="1"/>
              <a:t>FindWindow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약속된 메시지로 전송</a:t>
            </a:r>
            <a:endParaRPr lang="en-US" altLang="ko-KR" dirty="0"/>
          </a:p>
          <a:p>
            <a:r>
              <a:rPr lang="en-US" altLang="ko-KR" dirty="0"/>
              <a:t>    (</a:t>
            </a:r>
            <a:r>
              <a:rPr lang="en-US" altLang="ko-KR" dirty="0" err="1"/>
              <a:t>SendMessage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반환된 결과를 획득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D67FE9-CE81-4AA4-B703-58E52F4E960B}"/>
              </a:ext>
            </a:extLst>
          </p:cNvPr>
          <p:cNvSpPr/>
          <p:nvPr/>
        </p:nvSpPr>
        <p:spPr>
          <a:xfrm>
            <a:off x="7297156" y="2490724"/>
            <a:ext cx="36952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프로시저에서 콘솔에서 전송한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메시지를 수신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반환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4DAD3C-CA27-44D0-B084-C7FB302C01DC}"/>
              </a:ext>
            </a:extLst>
          </p:cNvPr>
          <p:cNvCxnSpPr>
            <a:cxnSpLocks/>
          </p:cNvCxnSpPr>
          <p:nvPr/>
        </p:nvCxnSpPr>
        <p:spPr>
          <a:xfrm flipH="1">
            <a:off x="3850547" y="3463152"/>
            <a:ext cx="344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F44EE9-72F5-4915-8646-05766A34EBEC}"/>
              </a:ext>
            </a:extLst>
          </p:cNvPr>
          <p:cNvSpPr/>
          <p:nvPr/>
        </p:nvSpPr>
        <p:spPr>
          <a:xfrm>
            <a:off x="3949001" y="585628"/>
            <a:ext cx="350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WM_MESSAGE  WM_USER+100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1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0901  DC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18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782</Words>
  <Application>Microsoft Office PowerPoint</Application>
  <PresentationFormat>와이드스크린</PresentationFormat>
  <Paragraphs>261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0901  메시지 처리 </vt:lpstr>
      <vt:lpstr>PowerPoint 프레젠테이션</vt:lpstr>
      <vt:lpstr>PowerPoint 프레젠테이션</vt:lpstr>
      <vt:lpstr>PowerPoint 프레젠테이션</vt:lpstr>
      <vt:lpstr>0901  DC </vt:lpstr>
      <vt:lpstr>PowerPoint 프레젠테이션</vt:lpstr>
      <vt:lpstr>PowerPoint 프레젠테이션</vt:lpstr>
      <vt:lpstr>0902  데이터 관리 및 출력 </vt:lpstr>
      <vt:lpstr>0902  데이터 관리 및 출력 실습 </vt:lpstr>
      <vt:lpstr>0902  실습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test</dc:creator>
  <cp:lastModifiedBy>test</cp:lastModifiedBy>
  <cp:revision>24</cp:revision>
  <dcterms:created xsi:type="dcterms:W3CDTF">2020-08-31T04:33:09Z</dcterms:created>
  <dcterms:modified xsi:type="dcterms:W3CDTF">2020-09-02T07:03:09Z</dcterms:modified>
</cp:coreProperties>
</file>