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E7078-1744-4614-B031-854E4453A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D5A670-9B41-4535-9EC1-116BC1724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27C51-9D5B-49E7-BB35-2F102C1D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98DAC-800C-426D-A17E-FBA7365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F1FD3-BF0E-4CF5-8F39-F64C8317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F19F1-D18D-44D8-8DE9-FC68A0068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51ABC0-8CFB-4B84-8BBC-8FD3CF3CF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61A3C-E07F-4FE2-B676-2F884F95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ECF46-4C22-44C5-9E70-1AF71C30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DB78CE-6362-4D52-A4BD-8064FCBD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9E2642-8AC0-4B29-9CA0-BCE8CF57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772D12-C511-4A6F-B4CE-518C3AEA2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FF0FDE-FF7A-40E8-AA78-67ACED9B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E6-62D3-46BC-86C1-9B7D5B35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C9342-BDFD-4365-81E0-FCCD45C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ACE7-8B59-46EC-AF45-48A98077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9548C-CCA0-493E-8B82-EBDEBC5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37623-1D6D-4C64-88D0-C876C64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6315-D22D-41EB-A0FC-BE13AEA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80DC9-2F3B-4053-8768-3B61A6D8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2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38965-4FA8-4EC1-9047-2EB3198C6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3A231-3E1A-4213-A96F-6DED18A9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68023-BF2D-416A-A2C8-B7A3974E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DC6CD-CBC8-4817-A5C4-68729B6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B84D0-74DE-4725-BE8A-F1E44DB1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9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DD7DB-90E1-483B-823C-54ACD2A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9D22-49DA-476E-AE05-A8083FE92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43096-5E0B-4F7C-A80C-87E54B51B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F04200-279F-452A-9EDE-1AC69F04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97598-6E6F-4E0D-82D6-8F6379DC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80890-B0D9-468D-ACEB-ACF6FA6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FA295-17BA-46D3-AFEF-266EE757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5FBF8-9E82-41D2-83EA-91949D3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3E1ED1-A3F6-4956-88E1-CC6D41A6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CFB16E-E297-44FF-A7D5-657023F9C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6B1E11-3896-4023-A8C5-010E48643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B078DA-472D-454D-8F0B-C7CD0A7E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C8F203-8399-4946-B454-963D6F46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414F-B768-4770-8300-42A78FC3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3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421DA-9289-4FA2-AE3B-1CD5D7A0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D84228-FD12-4F04-8BAB-2123E131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7B966-3ADD-49C7-BB37-8CA6D575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64EE-0A16-457A-A404-565C5A72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3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457364-C9FB-4C88-8AF9-21DC13A6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9F162-AAC4-478C-8428-5083954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CFA77-4492-4939-B465-435D994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0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F518A-32B3-4931-81E8-C69D7BC84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B5760-7F52-4010-9187-67D8544D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E82B2-6BF8-41DF-B3ED-8B660FF94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2B3E3A-CAE4-4F2D-9860-45F0CD9A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4D101-B9D9-4534-9B13-69E3F84F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DC9C9-5CF3-47DA-B1E7-0A9DA2DB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78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00D4-7079-48B0-8DA1-CD79230D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068F7-6079-4D83-8AAE-66727F240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910ADA-B25D-4CE9-A869-4F1543EF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E96D0-5C56-4367-8AE1-12EA480A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BE11D-167E-4EF6-88EB-8C17278E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EB499-D397-4F67-B321-04407CD7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B70C49-B828-4063-AFF0-7BB7C8F0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DD882-CF63-40E5-BB43-E7E5F9C5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389C5-AF44-464E-BD2D-D5B1F7B0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AD9A-806A-4367-AC4B-6339BA68FFFB}" type="datetimeFigureOut">
              <a:rPr lang="ko-KR" altLang="en-US" smtClean="0"/>
              <a:t>2020-10-12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487B4-DB80-4E15-A66D-185AC0D66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8D12F-D927-47D0-A86C-AD598583D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E68D7-6614-4CEF-AF61-198529878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10/05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59999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Page51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4994883"/>
            <a:ext cx="6295937" cy="1246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</p:cNvCxnSpPr>
          <p:nvPr/>
        </p:nvCxnSpPr>
        <p:spPr>
          <a:xfrm>
            <a:off x="3855334" y="4916255"/>
            <a:ext cx="2602690" cy="9937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D8811-B034-4ED5-AEDC-881F63B5FE43}"/>
              </a:ext>
            </a:extLst>
          </p:cNvPr>
          <p:cNvSpPr/>
          <p:nvPr/>
        </p:nvSpPr>
        <p:spPr>
          <a:xfrm>
            <a:off x="309000" y="499488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F45252-2443-4445-A8E7-FFA5D2E10B69}"/>
              </a:ext>
            </a:extLst>
          </p:cNvPr>
          <p:cNvSpPr/>
          <p:nvPr/>
        </p:nvSpPr>
        <p:spPr>
          <a:xfrm>
            <a:off x="1382791" y="499488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6BE5C3-F7CE-47B6-9D7C-D6E88C1068A4}"/>
              </a:ext>
            </a:extLst>
          </p:cNvPr>
          <p:cNvSpPr/>
          <p:nvPr/>
        </p:nvSpPr>
        <p:spPr>
          <a:xfrm>
            <a:off x="2716640" y="4994883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065215" y="5347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ExStruct</a:t>
            </a:r>
            <a:r>
              <a:rPr lang="en-US" altLang="ko-KR" dirty="0"/>
              <a:t> es = new </a:t>
            </a:r>
            <a:r>
              <a:rPr lang="en-US" altLang="ko-KR" dirty="0" err="1"/>
              <a:t>ExStruct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ExampleValueType</a:t>
            </a:r>
            <a:r>
              <a:rPr lang="en-US" altLang="ko-KR" dirty="0"/>
              <a:t>(es); // </a:t>
            </a:r>
            <a:r>
              <a:rPr lang="ko-KR" altLang="en-US" dirty="0"/>
              <a:t>값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Console.WriteLine</a:t>
            </a:r>
            <a:r>
              <a:rPr lang="en-US" altLang="ko-KR" b="1" dirty="0">
                <a:solidFill>
                  <a:srgbClr val="FF0000"/>
                </a:solidFill>
              </a:rPr>
              <a:t>("</a:t>
            </a:r>
            <a:r>
              <a:rPr lang="en-US" altLang="ko-KR" b="1" dirty="0" err="1">
                <a:solidFill>
                  <a:srgbClr val="FF0000"/>
                </a:solidFill>
              </a:rPr>
              <a:t>es.Val</a:t>
            </a:r>
            <a:r>
              <a:rPr lang="en-US" altLang="ko-KR" b="1" dirty="0">
                <a:solidFill>
                  <a:srgbClr val="FF0000"/>
                </a:solidFill>
              </a:rPr>
              <a:t>:{0}",</a:t>
            </a:r>
            <a:r>
              <a:rPr lang="en-US" altLang="ko-KR" b="1" dirty="0" err="1">
                <a:solidFill>
                  <a:srgbClr val="FF0000"/>
                </a:solidFill>
              </a:rPr>
              <a:t>es.Val</a:t>
            </a:r>
            <a:r>
              <a:rPr lang="en-US" altLang="ko-KR" b="1" dirty="0">
                <a:solidFill>
                  <a:srgbClr val="FF0000"/>
                </a:solidFill>
              </a:rPr>
              <a:t>);  //XXXXX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ExampleReferenceType</a:t>
            </a:r>
            <a:r>
              <a:rPr lang="en-US" altLang="ko-KR" dirty="0"/>
              <a:t>(</a:t>
            </a:r>
            <a:r>
              <a:rPr lang="en-US" altLang="ko-KR" dirty="0" err="1"/>
              <a:t>ec</a:t>
            </a:r>
            <a:r>
              <a:rPr lang="en-US" altLang="ko-KR" dirty="0"/>
              <a:t>); //</a:t>
            </a:r>
            <a:r>
              <a:rPr lang="ko-KR" altLang="en-US" dirty="0"/>
              <a:t>참조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Console.WriteLine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ec.Val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:{0}",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ec.Val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); //5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private static void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ExampleReferenceType</a:t>
            </a:r>
            <a:r>
              <a:rPr lang="en-US" altLang="ko-KR" dirty="0"/>
              <a:t>(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}</a:t>
            </a:r>
          </a:p>
          <a:p>
            <a:r>
              <a:rPr lang="en-US" altLang="ko-KR" dirty="0"/>
              <a:t> private static void </a:t>
            </a:r>
            <a:r>
              <a:rPr lang="en-US" altLang="ko-KR" b="1" dirty="0" err="1">
                <a:solidFill>
                  <a:srgbClr val="FF0000"/>
                </a:solidFill>
              </a:rPr>
              <a:t>ExampleValueType</a:t>
            </a:r>
            <a:r>
              <a:rPr lang="en-US" altLang="ko-KR" dirty="0"/>
              <a:t>(</a:t>
            </a:r>
            <a:r>
              <a:rPr lang="en-US" altLang="ko-KR" dirty="0" err="1"/>
              <a:t>ExStruct</a:t>
            </a:r>
            <a:r>
              <a:rPr lang="en-US" altLang="ko-KR" dirty="0"/>
              <a:t> es) 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es.Val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09000" y="460647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382791" y="460647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16640" y="460647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12577" y="571526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BFB9-98F1-41ED-AD34-1FB6CFB72861}"/>
              </a:ext>
            </a:extLst>
          </p:cNvPr>
          <p:cNvSpPr/>
          <p:nvPr/>
        </p:nvSpPr>
        <p:spPr>
          <a:xfrm>
            <a:off x="309000" y="2791996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F202B-8E03-4064-BE6F-53FB3164D912}"/>
              </a:ext>
            </a:extLst>
          </p:cNvPr>
          <p:cNvSpPr/>
          <p:nvPr/>
        </p:nvSpPr>
        <p:spPr>
          <a:xfrm>
            <a:off x="1382791" y="2791996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9D3BBC-5ED5-455F-B375-58D5DCB53DFC}"/>
              </a:ext>
            </a:extLst>
          </p:cNvPr>
          <p:cNvSpPr/>
          <p:nvPr/>
        </p:nvSpPr>
        <p:spPr>
          <a:xfrm>
            <a:off x="2716640" y="2791996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C459C5-432D-4F66-98ED-A43ADBD37C8E}"/>
              </a:ext>
            </a:extLst>
          </p:cNvPr>
          <p:cNvSpPr/>
          <p:nvPr/>
        </p:nvSpPr>
        <p:spPr>
          <a:xfrm>
            <a:off x="1065215" y="3222501"/>
            <a:ext cx="291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ExampleValueType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D7F8D-6EC6-412A-902B-D08C1E66F963}"/>
              </a:ext>
            </a:extLst>
          </p:cNvPr>
          <p:cNvSpPr/>
          <p:nvPr/>
        </p:nvSpPr>
        <p:spPr>
          <a:xfrm>
            <a:off x="285916" y="367417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E9B12-566D-46C6-AA38-19492AF9F250}"/>
              </a:ext>
            </a:extLst>
          </p:cNvPr>
          <p:cNvSpPr/>
          <p:nvPr/>
        </p:nvSpPr>
        <p:spPr>
          <a:xfrm>
            <a:off x="1359707" y="367417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es.Val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177F05-F124-417E-BE14-33033F614F56}"/>
              </a:ext>
            </a:extLst>
          </p:cNvPr>
          <p:cNvSpPr/>
          <p:nvPr/>
        </p:nvSpPr>
        <p:spPr>
          <a:xfrm>
            <a:off x="2693556" y="3674173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91D10-0A94-42F3-9E43-4EFD87634980}"/>
              </a:ext>
            </a:extLst>
          </p:cNvPr>
          <p:cNvSpPr/>
          <p:nvPr/>
        </p:nvSpPr>
        <p:spPr>
          <a:xfrm>
            <a:off x="1042131" y="4104678"/>
            <a:ext cx="3251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ExampleReferenceType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BA1B4-DF58-46F4-9088-1EB1A46D39D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27405" y="3871314"/>
            <a:ext cx="2399256" cy="19170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6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Page52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4423397" y="63963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49838" y="4255222"/>
            <a:ext cx="6295937" cy="2510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304794" y="583868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90363" y="5838681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4112137" y="5879480"/>
            <a:ext cx="2345887" cy="305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161970" y="613235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ec1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(ec1); </a:t>
            </a:r>
            <a:r>
              <a:rPr lang="en-US" altLang="ko-KR" dirty="0"/>
              <a:t>//</a:t>
            </a:r>
            <a:r>
              <a:rPr lang="ko-KR" altLang="en-US" dirty="0"/>
              <a:t>참조 형식을 값 방식으로 전달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("ec1.Val:{0}", ec1.Val);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ec2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FF00"/>
                </a:highlight>
              </a:rPr>
              <a:t>ref ec2</a:t>
            </a:r>
            <a:r>
              <a:rPr lang="en-US" altLang="ko-KR" dirty="0"/>
              <a:t>); //</a:t>
            </a:r>
            <a:r>
              <a:rPr lang="ko-KR" altLang="en-US" dirty="0"/>
              <a:t>참조 형식을 </a:t>
            </a:r>
            <a:r>
              <a:rPr lang="en-US" altLang="ko-KR" dirty="0"/>
              <a:t>ref </a:t>
            </a:r>
            <a:r>
              <a:rPr lang="ko-KR" altLang="en-US" dirty="0"/>
              <a:t>방식으로</a:t>
            </a:r>
          </a:p>
          <a:p>
            <a:r>
              <a:rPr lang="ko-KR" altLang="en-US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("ec2.Val:{0}", ec2.Val);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private static void </a:t>
            </a:r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ref</a:t>
            </a:r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private static void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dirty="0"/>
              <a:t>(</a:t>
            </a:r>
            <a:r>
              <a:rPr lang="en-US" altLang="ko-KR" dirty="0" err="1"/>
              <a:t>ExClass</a:t>
            </a:r>
            <a:r>
              <a:rPr lang="en-US" altLang="ko-KR" dirty="0"/>
              <a:t> </a:t>
            </a:r>
            <a:r>
              <a:rPr lang="en-US" altLang="ko-KR" dirty="0" err="1"/>
              <a:t>ec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ec</a:t>
            </a:r>
            <a:r>
              <a:rPr lang="en-US" altLang="ko-KR" b="1" dirty="0">
                <a:solidFill>
                  <a:srgbClr val="FF0000"/>
                </a:solidFill>
              </a:rPr>
              <a:t> = new </a:t>
            </a:r>
            <a:r>
              <a:rPr lang="en-US" altLang="ko-KR" b="1" dirty="0" err="1">
                <a:solidFill>
                  <a:srgbClr val="FF0000"/>
                </a:solidFill>
              </a:rPr>
              <a:t>ExClass</a:t>
            </a:r>
            <a:r>
              <a:rPr lang="en-US" altLang="ko-KR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ec.Val</a:t>
            </a:r>
            <a:r>
              <a:rPr lang="en-US" altLang="ko-KR" dirty="0"/>
              <a:t> = 5;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70648" y="568233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444439" y="568233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78288" y="5682339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24536" y="5837368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B1BFB9-98F1-41ED-AD34-1FB6CFB72861}"/>
              </a:ext>
            </a:extLst>
          </p:cNvPr>
          <p:cNvSpPr/>
          <p:nvPr/>
        </p:nvSpPr>
        <p:spPr>
          <a:xfrm>
            <a:off x="323834" y="309328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5F202B-8E03-4064-BE6F-53FB3164D912}"/>
              </a:ext>
            </a:extLst>
          </p:cNvPr>
          <p:cNvSpPr/>
          <p:nvPr/>
        </p:nvSpPr>
        <p:spPr>
          <a:xfrm>
            <a:off x="1397625" y="309328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highlight>
                  <a:srgbClr val="FFFF00"/>
                </a:highlight>
              </a:rPr>
              <a:t>ec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키워드</a:t>
            </a:r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9D3BBC-5ED5-455F-B375-58D5DCB53DFC}"/>
              </a:ext>
            </a:extLst>
          </p:cNvPr>
          <p:cNvSpPr/>
          <p:nvPr/>
        </p:nvSpPr>
        <p:spPr>
          <a:xfrm>
            <a:off x="2731474" y="3093289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AC459C5-432D-4F66-98ED-A43ADBD37C8E}"/>
              </a:ext>
            </a:extLst>
          </p:cNvPr>
          <p:cNvSpPr/>
          <p:nvPr/>
        </p:nvSpPr>
        <p:spPr>
          <a:xfrm>
            <a:off x="1080049" y="3523794"/>
            <a:ext cx="3572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ExampleReferenceParam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7D7F8D-6EC6-412A-902B-D08C1E66F963}"/>
              </a:ext>
            </a:extLst>
          </p:cNvPr>
          <p:cNvSpPr/>
          <p:nvPr/>
        </p:nvSpPr>
        <p:spPr>
          <a:xfrm>
            <a:off x="323835" y="4460397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AE9B12-566D-46C6-AA38-19492AF9F250}"/>
              </a:ext>
            </a:extLst>
          </p:cNvPr>
          <p:cNvSpPr/>
          <p:nvPr/>
        </p:nvSpPr>
        <p:spPr>
          <a:xfrm>
            <a:off x="1397626" y="4460397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177F05-F124-417E-BE14-33033F614F56}"/>
              </a:ext>
            </a:extLst>
          </p:cNvPr>
          <p:cNvSpPr/>
          <p:nvPr/>
        </p:nvSpPr>
        <p:spPr>
          <a:xfrm>
            <a:off x="2731475" y="4460397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C91D10-0A94-42F3-9E43-4EFD87634980}"/>
              </a:ext>
            </a:extLst>
          </p:cNvPr>
          <p:cNvSpPr/>
          <p:nvPr/>
        </p:nvSpPr>
        <p:spPr>
          <a:xfrm>
            <a:off x="1080050" y="4890902"/>
            <a:ext cx="3085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ExampleValueParam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stack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DBA1B4-DF58-46F4-9088-1EB1A46D39D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065324" y="4657538"/>
            <a:ext cx="2338253" cy="6192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D93A94-205D-4032-848B-841DBE908BE6}"/>
              </a:ext>
            </a:extLst>
          </p:cNvPr>
          <p:cNvSpPr/>
          <p:nvPr/>
        </p:nvSpPr>
        <p:spPr>
          <a:xfrm>
            <a:off x="7304794" y="52446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2548A7-0B86-416F-91E2-E61AF3DD66D7}"/>
              </a:ext>
            </a:extLst>
          </p:cNvPr>
          <p:cNvSpPr/>
          <p:nvPr/>
        </p:nvSpPr>
        <p:spPr>
          <a:xfrm>
            <a:off x="6490363" y="524463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6A9C95-3ADE-4311-9C20-CEB7A2BF5FED}"/>
              </a:ext>
            </a:extLst>
          </p:cNvPr>
          <p:cNvSpPr/>
          <p:nvPr/>
        </p:nvSpPr>
        <p:spPr>
          <a:xfrm>
            <a:off x="9024536" y="5243319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E5141E-2004-40D9-9E8A-8C680049772C}"/>
              </a:ext>
            </a:extLst>
          </p:cNvPr>
          <p:cNvSpPr/>
          <p:nvPr/>
        </p:nvSpPr>
        <p:spPr>
          <a:xfrm>
            <a:off x="389829" y="5282420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18F145-4969-4214-8BEC-E22359D8918C}"/>
              </a:ext>
            </a:extLst>
          </p:cNvPr>
          <p:cNvSpPr/>
          <p:nvPr/>
        </p:nvSpPr>
        <p:spPr>
          <a:xfrm>
            <a:off x="1463620" y="5282420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highlight>
                  <a:srgbClr val="FFFF00"/>
                </a:highlight>
              </a:rPr>
              <a:t>ec2</a:t>
            </a:r>
            <a:endParaRPr lang="ko-KR" alt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0EA31C6-3FD3-4A94-AF5C-24DF38184AA1}"/>
              </a:ext>
            </a:extLst>
          </p:cNvPr>
          <p:cNvSpPr/>
          <p:nvPr/>
        </p:nvSpPr>
        <p:spPr>
          <a:xfrm>
            <a:off x="2797469" y="5282420"/>
            <a:ext cx="1556417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3000-&gt;4000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E6DFA5-4ECD-49EC-92E7-3A384CCAC4B6}"/>
              </a:ext>
            </a:extLst>
          </p:cNvPr>
          <p:cNvSpPr/>
          <p:nvPr/>
        </p:nvSpPr>
        <p:spPr>
          <a:xfrm>
            <a:off x="7304794" y="4793645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156699-FA83-40AB-8778-2EAE7F47BD92}"/>
              </a:ext>
            </a:extLst>
          </p:cNvPr>
          <p:cNvSpPr/>
          <p:nvPr/>
        </p:nvSpPr>
        <p:spPr>
          <a:xfrm>
            <a:off x="6490363" y="4793645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B058A6-BBAE-4C9F-8507-0F52BC516FB7}"/>
              </a:ext>
            </a:extLst>
          </p:cNvPr>
          <p:cNvSpPr/>
          <p:nvPr/>
        </p:nvSpPr>
        <p:spPr>
          <a:xfrm>
            <a:off x="9024536" y="47923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7295F3A-0BAC-43FA-BAB2-FEC9D6E6C504}"/>
              </a:ext>
            </a:extLst>
          </p:cNvPr>
          <p:cNvCxnSpPr>
            <a:cxnSpLocks/>
          </p:cNvCxnSpPr>
          <p:nvPr/>
        </p:nvCxnSpPr>
        <p:spPr>
          <a:xfrm flipV="1">
            <a:off x="4198650" y="4942157"/>
            <a:ext cx="2430437" cy="5028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BBA752A-8A7B-4C6C-A203-BC2CD7B6AB7C}"/>
              </a:ext>
            </a:extLst>
          </p:cNvPr>
          <p:cNvSpPr/>
          <p:nvPr/>
        </p:nvSpPr>
        <p:spPr>
          <a:xfrm>
            <a:off x="7304794" y="634618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FC8C905-3F7E-455C-A2AB-86E468C65705}"/>
              </a:ext>
            </a:extLst>
          </p:cNvPr>
          <p:cNvSpPr/>
          <p:nvPr/>
        </p:nvSpPr>
        <p:spPr>
          <a:xfrm>
            <a:off x="6490363" y="634618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8CF0D6-CEE2-4B28-A8D1-96FE09EE350C}"/>
              </a:ext>
            </a:extLst>
          </p:cNvPr>
          <p:cNvSpPr/>
          <p:nvPr/>
        </p:nvSpPr>
        <p:spPr>
          <a:xfrm>
            <a:off x="9024536" y="6344870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38DC101-3F4F-4C71-BAEC-E4FD4DF13293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4353886" y="5479561"/>
            <a:ext cx="2136477" cy="1063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4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543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10/08 </a:t>
            </a:r>
            <a:r>
              <a:rPr lang="ko-KR" altLang="en-US" sz="3600" b="1" dirty="0"/>
              <a:t>이벤트</a:t>
            </a:r>
            <a:r>
              <a:rPr lang="en-US" altLang="ko-KR" sz="3600" b="1" dirty="0"/>
              <a:t>(event)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8531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Page50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94280" y="957548"/>
            <a:ext cx="9169170" cy="29238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[</a:t>
            </a:r>
            <a:r>
              <a:rPr lang="ko-KR" altLang="en-US" sz="2000" b="1" dirty="0">
                <a:solidFill>
                  <a:srgbClr val="002060"/>
                </a:solidFill>
              </a:rPr>
              <a:t>이벤트를 생성하기 위한 초기화 과정</a:t>
            </a:r>
            <a:r>
              <a:rPr lang="en-US" altLang="ko-KR" sz="2000" b="1" dirty="0">
                <a:solidFill>
                  <a:srgbClr val="002060"/>
                </a:solidFill>
              </a:rPr>
              <a:t>]</a:t>
            </a:r>
          </a:p>
          <a:p>
            <a:endParaRPr lang="en-US" altLang="ko-KR" sz="1600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highlight>
                  <a:srgbClr val="FFFF00"/>
                </a:highlight>
              </a:rPr>
              <a:t>전달인자 객체 정의</a:t>
            </a:r>
            <a:endParaRPr lang="en-US" altLang="ko-KR" sz="1600" dirty="0">
              <a:highlight>
                <a:srgbClr val="FFFF00"/>
              </a:highlight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2. delegate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   void </a:t>
            </a:r>
            <a:r>
              <a:rPr lang="en-US" altLang="ko-KR" sz="1600" dirty="0" err="1">
                <a:highlight>
                  <a:srgbClr val="FF0000"/>
                </a:highlight>
              </a:rPr>
              <a:t>AddMemberEvent</a:t>
            </a:r>
            <a:r>
              <a:rPr lang="ko-KR" altLang="en-US" sz="1600" dirty="0"/>
              <a:t> </a:t>
            </a:r>
            <a:r>
              <a:rPr lang="en-US" altLang="ko-KR" sz="1600" dirty="0"/>
              <a:t>( object , </a:t>
            </a:r>
            <a:r>
              <a:rPr lang="ko-KR" altLang="en-US" sz="1600" dirty="0">
                <a:highlight>
                  <a:srgbClr val="FFFF00"/>
                </a:highlight>
              </a:rPr>
              <a:t>전달인자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event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>
                <a:highlight>
                  <a:srgbClr val="FF0000"/>
                </a:highlight>
              </a:rPr>
              <a:t>AddMemberEvent</a:t>
            </a:r>
            <a:r>
              <a:rPr lang="en-US" altLang="ko-KR" sz="1600" dirty="0"/>
              <a:t> </a:t>
            </a:r>
            <a:r>
              <a:rPr lang="en-US" altLang="ko-KR" sz="2000" dirty="0" err="1">
                <a:solidFill>
                  <a:srgbClr val="002060"/>
                </a:solidFill>
              </a:rPr>
              <a:t>AddMemberEventHandler</a:t>
            </a:r>
            <a:r>
              <a:rPr lang="en-US" altLang="ko-KR" sz="1600" dirty="0"/>
              <a:t> = null;  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00FFFF"/>
                </a:highlight>
              </a:rPr>
              <a:t>게시자</a:t>
            </a:r>
            <a:r>
              <a:rPr lang="en-US" altLang="ko-KR" sz="1600" dirty="0">
                <a:highlight>
                  <a:srgbClr val="00FFFF"/>
                </a:highlight>
              </a:rPr>
              <a:t>)</a:t>
            </a:r>
          </a:p>
          <a:p>
            <a:r>
              <a:rPr lang="en-US" altLang="ko-KR" sz="1600" dirty="0"/>
              <a:t>   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EB1A2A-8D7B-4809-B80F-FC22E466BCF5}"/>
              </a:ext>
            </a:extLst>
          </p:cNvPr>
          <p:cNvSpPr/>
          <p:nvPr/>
        </p:nvSpPr>
        <p:spPr>
          <a:xfrm>
            <a:off x="394281" y="4100363"/>
            <a:ext cx="9253058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</a:rPr>
              <a:t>[</a:t>
            </a:r>
            <a:r>
              <a:rPr lang="ko-KR" altLang="en-US" sz="1600" b="1" dirty="0">
                <a:solidFill>
                  <a:srgbClr val="002060"/>
                </a:solidFill>
              </a:rPr>
              <a:t>이벤트를 사용하기 위한 과정</a:t>
            </a:r>
            <a:r>
              <a:rPr lang="en-US" altLang="ko-KR" sz="1600" b="1" dirty="0">
                <a:solidFill>
                  <a:srgbClr val="002060"/>
                </a:solidFill>
              </a:rPr>
              <a:t>]</a:t>
            </a:r>
          </a:p>
          <a:p>
            <a:endParaRPr lang="en-US" altLang="ko-KR" sz="1600" dirty="0"/>
          </a:p>
          <a:p>
            <a:r>
              <a:rPr lang="en-US" altLang="ko-KR" sz="1600" dirty="0"/>
              <a:t>4. 3</a:t>
            </a:r>
            <a:r>
              <a:rPr lang="ko-KR" altLang="en-US" sz="1600" dirty="0"/>
              <a:t>번에서 정의된 </a:t>
            </a:r>
            <a:r>
              <a:rPr lang="en-US" altLang="ko-KR" sz="1600" dirty="0" err="1"/>
              <a:t>EvnetHandler</a:t>
            </a:r>
            <a:r>
              <a:rPr lang="ko-KR" altLang="en-US" sz="1600" dirty="0"/>
              <a:t>에 함수를 </a:t>
            </a:r>
            <a:r>
              <a:rPr lang="ko-KR" altLang="en-US" sz="1600" dirty="0">
                <a:highlight>
                  <a:srgbClr val="FFFF00"/>
                </a:highlight>
              </a:rPr>
              <a:t>등록  </a:t>
            </a:r>
            <a:r>
              <a:rPr lang="en-US" altLang="ko-KR" sz="1600" dirty="0">
                <a:highlight>
                  <a:srgbClr val="FFFF00"/>
                </a:highlight>
              </a:rPr>
              <a:t>: (</a:t>
            </a:r>
            <a:r>
              <a:rPr lang="ko-KR" altLang="en-US" sz="1600" dirty="0">
                <a:highlight>
                  <a:srgbClr val="00FFFF"/>
                </a:highlight>
              </a:rPr>
              <a:t>구독자</a:t>
            </a:r>
            <a:r>
              <a:rPr lang="en-US" altLang="ko-KR" sz="1600" dirty="0">
                <a:highlight>
                  <a:srgbClr val="00FFFF"/>
                </a:highlight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</a:t>
            </a:r>
            <a:r>
              <a:rPr lang="ko-KR" altLang="en-US" sz="1600" dirty="0"/>
              <a:t>특정 사건이 벌어졌을 때 이벤트를 </a:t>
            </a:r>
            <a:r>
              <a:rPr lang="ko-KR" altLang="en-US" sz="1600" dirty="0">
                <a:highlight>
                  <a:srgbClr val="FFFF00"/>
                </a:highlight>
              </a:rPr>
              <a:t>호출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00FFFF"/>
                </a:highlight>
              </a:rPr>
              <a:t>게시자</a:t>
            </a:r>
            <a:r>
              <a:rPr lang="en-US" altLang="ko-KR" sz="1600" dirty="0">
                <a:highlight>
                  <a:srgbClr val="00FFFF"/>
                </a:highlight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6. 3</a:t>
            </a:r>
            <a:r>
              <a:rPr lang="ko-KR" altLang="en-US" sz="1600" dirty="0"/>
              <a:t>번에 등록한 함수가 호출</a:t>
            </a:r>
            <a:r>
              <a:rPr lang="en-US" altLang="ko-KR" sz="1600" dirty="0"/>
              <a:t>(</a:t>
            </a:r>
            <a:r>
              <a:rPr lang="ko-KR" altLang="en-US" sz="1600" dirty="0"/>
              <a:t>이벤트 </a:t>
            </a:r>
            <a:r>
              <a:rPr lang="ko-KR" altLang="en-US" sz="1600" dirty="0" err="1"/>
              <a:t>핸들러</a:t>
            </a:r>
            <a:r>
              <a:rPr lang="en-US" altLang="ko-KR" sz="1600" dirty="0"/>
              <a:t>) -&gt; </a:t>
            </a:r>
            <a:r>
              <a:rPr lang="ko-KR" altLang="en-US" sz="1600" dirty="0"/>
              <a:t>등록자가 이벤트 </a:t>
            </a:r>
            <a:r>
              <a:rPr lang="ko-KR" altLang="en-US" sz="1600" dirty="0" err="1"/>
              <a:t>핸들러를</a:t>
            </a:r>
            <a:r>
              <a:rPr lang="ko-KR" altLang="en-US" sz="1600" dirty="0"/>
              <a:t> 갖고 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35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498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10/08 </a:t>
            </a:r>
            <a:r>
              <a:rPr lang="ko-KR" altLang="en-US" sz="3600" b="1" dirty="0"/>
              <a:t>실습 </a:t>
            </a:r>
            <a:r>
              <a:rPr lang="en-US" altLang="ko-KR" sz="3600" b="1" dirty="0"/>
              <a:t>– page127</a:t>
            </a:r>
            <a:endParaRPr lang="ko-KR" altLang="en-US" sz="36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2B64F-95F4-4B69-9079-F08C2D1A2D48}"/>
              </a:ext>
            </a:extLst>
          </p:cNvPr>
          <p:cNvSpPr/>
          <p:nvPr/>
        </p:nvSpPr>
        <p:spPr>
          <a:xfrm>
            <a:off x="5555711" y="369494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&lt;&lt;data&gt;&gt;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Member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21638-1CCF-4738-9D6B-815840A6CBE1}"/>
              </a:ext>
            </a:extLst>
          </p:cNvPr>
          <p:cNvSpPr/>
          <p:nvPr/>
        </p:nvSpPr>
        <p:spPr>
          <a:xfrm>
            <a:off x="5104431" y="1786854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84D58-44C3-4EAB-BC33-E902A6359662}"/>
              </a:ext>
            </a:extLst>
          </p:cNvPr>
          <p:cNvSpPr/>
          <p:nvPr/>
        </p:nvSpPr>
        <p:spPr>
          <a:xfrm>
            <a:off x="5104430" y="2525086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81DDA6-2893-4E36-AFE0-C3D8C3C9EF8B}"/>
              </a:ext>
            </a:extLst>
          </p:cNvPr>
          <p:cNvSpPr/>
          <p:nvPr/>
        </p:nvSpPr>
        <p:spPr>
          <a:xfrm>
            <a:off x="5104430" y="2677486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1B3A59-6AD9-4282-BBEB-577014A2F3DC}"/>
              </a:ext>
            </a:extLst>
          </p:cNvPr>
          <p:cNvSpPr/>
          <p:nvPr/>
        </p:nvSpPr>
        <p:spPr>
          <a:xfrm>
            <a:off x="458435" y="3830973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MemberAdder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3DAE3E-C49A-4FCD-BD3F-447CE6510697}"/>
              </a:ext>
            </a:extLst>
          </p:cNvPr>
          <p:cNvSpPr/>
          <p:nvPr/>
        </p:nvSpPr>
        <p:spPr>
          <a:xfrm>
            <a:off x="458434" y="4569205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ACDF91-B767-4032-A5BF-0D1F0B2E7CCA}"/>
              </a:ext>
            </a:extLst>
          </p:cNvPr>
          <p:cNvSpPr/>
          <p:nvPr/>
        </p:nvSpPr>
        <p:spPr>
          <a:xfrm>
            <a:off x="458434" y="4721605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020228-8243-42BF-88EF-3777C8D37991}"/>
              </a:ext>
            </a:extLst>
          </p:cNvPr>
          <p:cNvSpPr/>
          <p:nvPr/>
        </p:nvSpPr>
        <p:spPr>
          <a:xfrm>
            <a:off x="760332" y="1777067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Application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4A30E-56FC-4651-BB15-0AECDDB815E4}"/>
              </a:ext>
            </a:extLst>
          </p:cNvPr>
          <p:cNvSpPr/>
          <p:nvPr/>
        </p:nvSpPr>
        <p:spPr>
          <a:xfrm>
            <a:off x="760331" y="2515299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41D454-DCEA-4809-B2C2-BB2227D3F4A5}"/>
              </a:ext>
            </a:extLst>
          </p:cNvPr>
          <p:cNvSpPr/>
          <p:nvPr/>
        </p:nvSpPr>
        <p:spPr>
          <a:xfrm>
            <a:off x="760331" y="2667699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15E194-991F-42DF-910B-8431637E1D9D}"/>
              </a:ext>
            </a:extLst>
          </p:cNvPr>
          <p:cNvCxnSpPr>
            <a:cxnSpLocks/>
          </p:cNvCxnSpPr>
          <p:nvPr/>
        </p:nvCxnSpPr>
        <p:spPr>
          <a:xfrm>
            <a:off x="2724322" y="2267824"/>
            <a:ext cx="2380107" cy="285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F719C38-DACF-4713-AB28-56B8BEA8A2A2}"/>
              </a:ext>
            </a:extLst>
          </p:cNvPr>
          <p:cNvCxnSpPr>
            <a:cxnSpLocks/>
          </p:cNvCxnSpPr>
          <p:nvPr/>
        </p:nvCxnSpPr>
        <p:spPr>
          <a:xfrm flipH="1">
            <a:off x="1434517" y="2820099"/>
            <a:ext cx="3818311" cy="92978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035939F-E023-4314-94C0-76C501026B0C}"/>
              </a:ext>
            </a:extLst>
          </p:cNvPr>
          <p:cNvCxnSpPr>
            <a:cxnSpLocks/>
          </p:cNvCxnSpPr>
          <p:nvPr/>
        </p:nvCxnSpPr>
        <p:spPr>
          <a:xfrm flipV="1">
            <a:off x="6087610" y="1135419"/>
            <a:ext cx="0" cy="6416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CF2B82-E320-4FCC-829C-CF206A9BCC4C}"/>
              </a:ext>
            </a:extLst>
          </p:cNvPr>
          <p:cNvSpPr/>
          <p:nvPr/>
        </p:nvSpPr>
        <p:spPr>
          <a:xfrm>
            <a:off x="6192536" y="141309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0…N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F04CDD-FDED-4748-A659-E3FF00AD67AD}"/>
              </a:ext>
            </a:extLst>
          </p:cNvPr>
          <p:cNvSpPr/>
          <p:nvPr/>
        </p:nvSpPr>
        <p:spPr>
          <a:xfrm>
            <a:off x="394282" y="5021399"/>
            <a:ext cx="43737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저장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정보를 </a:t>
            </a:r>
            <a:r>
              <a:rPr lang="ko-KR" altLang="en-US" dirty="0" err="1">
                <a:highlight>
                  <a:srgbClr val="FFFF00"/>
                </a:highlight>
              </a:rPr>
              <a:t>입력받아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객체를 반환하는 기능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public </a:t>
            </a:r>
            <a:r>
              <a:rPr lang="en-US" altLang="ko-KR" dirty="0">
                <a:solidFill>
                  <a:srgbClr val="92D05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 err="1"/>
              <a:t>GetInsertMember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92D050"/>
                </a:solidFill>
              </a:rPr>
              <a:t>Dictionary&lt;string, Member&gt; members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ED8153-F7E7-4E18-BBAB-BB425C90474D}"/>
              </a:ext>
            </a:extLst>
          </p:cNvPr>
          <p:cNvSpPr/>
          <p:nvPr/>
        </p:nvSpPr>
        <p:spPr>
          <a:xfrm>
            <a:off x="4849472" y="3842161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MemberSelect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5D63CC-C556-48DC-BB25-6F479F4911E3}"/>
              </a:ext>
            </a:extLst>
          </p:cNvPr>
          <p:cNvSpPr/>
          <p:nvPr/>
        </p:nvSpPr>
        <p:spPr>
          <a:xfrm>
            <a:off x="4849471" y="458039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168263-820A-495D-9144-3D07CC1EB52F}"/>
              </a:ext>
            </a:extLst>
          </p:cNvPr>
          <p:cNvSpPr/>
          <p:nvPr/>
        </p:nvSpPr>
        <p:spPr>
          <a:xfrm>
            <a:off x="4849471" y="473279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EDC1D6-4B3B-47BA-A65F-71DE2402E372}"/>
              </a:ext>
            </a:extLst>
          </p:cNvPr>
          <p:cNvSpPr/>
          <p:nvPr/>
        </p:nvSpPr>
        <p:spPr>
          <a:xfrm>
            <a:off x="4901125" y="5028371"/>
            <a:ext cx="43737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검색 정보를 </a:t>
            </a:r>
            <a:r>
              <a:rPr lang="ko-KR" altLang="en-US" dirty="0" err="1">
                <a:highlight>
                  <a:srgbClr val="FFFF00"/>
                </a:highlight>
              </a:rPr>
              <a:t>입력받아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이름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r>
              <a:rPr lang="ko-KR" altLang="en-US" dirty="0">
                <a:highlight>
                  <a:srgbClr val="FFFF00"/>
                </a:highlight>
              </a:rPr>
              <a:t>객체를 반환하는 기능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public </a:t>
            </a:r>
            <a:r>
              <a:rPr lang="en-US" altLang="ko-KR" dirty="0">
                <a:solidFill>
                  <a:srgbClr val="92D050"/>
                </a:solidFill>
              </a:rPr>
              <a:t>Member</a:t>
            </a:r>
            <a:r>
              <a:rPr lang="en-US" altLang="ko-KR" dirty="0"/>
              <a:t> </a:t>
            </a:r>
            <a:r>
              <a:rPr lang="en-US" altLang="ko-KR" dirty="0" err="1"/>
              <a:t>GetSelectMember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92D050"/>
                </a:solidFill>
              </a:rPr>
              <a:t>Dictionary&lt;string, Member&gt; members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없으면 예외를 발생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005381-30E0-4460-8FD9-56E8C8C74EF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96000" y="2820099"/>
            <a:ext cx="0" cy="105540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7F69E0-5A41-444B-A3BD-BC2EFA5A645B}"/>
              </a:ext>
            </a:extLst>
          </p:cNvPr>
          <p:cNvSpPr/>
          <p:nvPr/>
        </p:nvSpPr>
        <p:spPr>
          <a:xfrm>
            <a:off x="9274887" y="3809171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MemberUpdate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5D4D03-98FF-40BC-9003-9D40D0514AF2}"/>
              </a:ext>
            </a:extLst>
          </p:cNvPr>
          <p:cNvSpPr/>
          <p:nvPr/>
        </p:nvSpPr>
        <p:spPr>
          <a:xfrm>
            <a:off x="9274886" y="454740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CC3BDE9-433C-4D0B-AAE0-FC6D2D879DC4}"/>
              </a:ext>
            </a:extLst>
          </p:cNvPr>
          <p:cNvSpPr/>
          <p:nvPr/>
        </p:nvSpPr>
        <p:spPr>
          <a:xfrm>
            <a:off x="9274886" y="4699803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6C375D5-49B2-4914-9350-42627701BB9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087569" y="2748793"/>
            <a:ext cx="2643660" cy="1001086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867704-DFCC-460A-BF95-3F9F5DD2CDF2}"/>
              </a:ext>
            </a:extLst>
          </p:cNvPr>
          <p:cNvSpPr/>
          <p:nvPr/>
        </p:nvSpPr>
        <p:spPr>
          <a:xfrm>
            <a:off x="9004185" y="4967229"/>
            <a:ext cx="3187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객체를 전달해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ko-KR" altLang="en-US" dirty="0">
                <a:highlight>
                  <a:srgbClr val="FFFF00"/>
                </a:highlight>
              </a:rPr>
              <a:t>해당 객체의 주소를 변경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51085D1-AB98-4CF9-9570-E796AD06E261}"/>
              </a:ext>
            </a:extLst>
          </p:cNvPr>
          <p:cNvSpPr/>
          <p:nvPr/>
        </p:nvSpPr>
        <p:spPr>
          <a:xfrm>
            <a:off x="9378029" y="5736600"/>
            <a:ext cx="2710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public void </a:t>
            </a:r>
            <a:r>
              <a:rPr lang="en-US" altLang="ko-KR" dirty="0" err="1">
                <a:solidFill>
                  <a:srgbClr val="002060"/>
                </a:solidFill>
              </a:rPr>
              <a:t>UpdateAddr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(Member mem</a:t>
            </a:r>
            <a:r>
              <a:rPr lang="en-US" altLang="ko-KR" dirty="0">
                <a:solidFill>
                  <a:srgbClr val="00206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4B40F79-B7F9-4575-95AC-9D3973757079}"/>
              </a:ext>
            </a:extLst>
          </p:cNvPr>
          <p:cNvSpPr/>
          <p:nvPr/>
        </p:nvSpPr>
        <p:spPr>
          <a:xfrm>
            <a:off x="9235360" y="197840"/>
            <a:ext cx="1983139" cy="738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MemberDelete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8CAA0E-6F11-4BE7-A091-9A2F5A851ECC}"/>
              </a:ext>
            </a:extLst>
          </p:cNvPr>
          <p:cNvSpPr/>
          <p:nvPr/>
        </p:nvSpPr>
        <p:spPr>
          <a:xfrm>
            <a:off x="9235359" y="936072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13C29E-2AEF-4371-8701-9EFC7FD887EF}"/>
              </a:ext>
            </a:extLst>
          </p:cNvPr>
          <p:cNvSpPr/>
          <p:nvPr/>
        </p:nvSpPr>
        <p:spPr>
          <a:xfrm>
            <a:off x="9235359" y="1088472"/>
            <a:ext cx="1983139" cy="142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961A14-868A-4393-B78B-9408C44A0953}"/>
              </a:ext>
            </a:extLst>
          </p:cNvPr>
          <p:cNvSpPr/>
          <p:nvPr/>
        </p:nvSpPr>
        <p:spPr>
          <a:xfrm>
            <a:off x="7939796" y="1531719"/>
            <a:ext cx="388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객체를 전달해 전달된 객체를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제거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public void </a:t>
            </a:r>
            <a:r>
              <a:rPr lang="en-US" altLang="ko-KR" dirty="0" err="1">
                <a:solidFill>
                  <a:srgbClr val="002060"/>
                </a:solidFill>
              </a:rPr>
              <a:t>DeletMember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(Dictionary&lt;string, Member&gt; members , Member mem)</a:t>
            </a:r>
          </a:p>
        </p:txBody>
      </p:sp>
    </p:spTree>
    <p:extLst>
      <p:ext uri="{BB962C8B-B14F-4D97-AF65-F5344CB8AC3E}">
        <p14:creationId xmlns:p14="http://schemas.microsoft.com/office/powerpoint/2010/main" val="154372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Member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E3FEBE-143C-469F-93B7-30C73945D423}"/>
              </a:ext>
            </a:extLst>
          </p:cNvPr>
          <p:cNvSpPr/>
          <p:nvPr/>
        </p:nvSpPr>
        <p:spPr>
          <a:xfrm>
            <a:off x="648749" y="101172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Name</a:t>
            </a:r>
            <a:r>
              <a:rPr lang="ko-KR" altLang="en-US" dirty="0"/>
              <a:t>  : </a:t>
            </a:r>
            <a:r>
              <a:rPr lang="ko-KR" altLang="en-US" dirty="0" err="1"/>
              <a:t>get</a:t>
            </a:r>
            <a:r>
              <a:rPr lang="ko-KR" altLang="en-US" dirty="0"/>
              <a:t> &amp; 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endParaRPr lang="ko-KR" altLang="en-US" dirty="0"/>
          </a:p>
          <a:p>
            <a:r>
              <a:rPr lang="ko-KR" altLang="en-US" dirty="0" err="1"/>
              <a:t>string</a:t>
            </a:r>
            <a:r>
              <a:rPr lang="ko-KR" altLang="en-US" dirty="0"/>
              <a:t> </a:t>
            </a:r>
            <a:r>
              <a:rPr lang="ko-KR" altLang="en-US" dirty="0" err="1"/>
              <a:t>Addr</a:t>
            </a:r>
            <a:r>
              <a:rPr lang="ko-KR" altLang="en-US" dirty="0"/>
              <a:t>   : </a:t>
            </a:r>
            <a:r>
              <a:rPr lang="ko-KR" altLang="en-US" dirty="0" err="1"/>
              <a:t>get</a:t>
            </a:r>
            <a:r>
              <a:rPr lang="ko-KR" altLang="en-US" dirty="0"/>
              <a:t>  &amp; </a:t>
            </a:r>
            <a:r>
              <a:rPr lang="ko-KR" altLang="en-US" dirty="0" err="1"/>
              <a:t>set</a:t>
            </a:r>
            <a:endParaRPr lang="ko-KR" altLang="en-US" dirty="0"/>
          </a:p>
          <a:p>
            <a:r>
              <a:rPr lang="ko-KR" altLang="en-US" dirty="0" err="1"/>
              <a:t>DateTime</a:t>
            </a:r>
            <a:r>
              <a:rPr lang="ko-KR" altLang="en-US" dirty="0"/>
              <a:t> </a:t>
            </a:r>
            <a:r>
              <a:rPr lang="ko-KR" altLang="en-US" dirty="0" err="1"/>
              <a:t>DTime</a:t>
            </a:r>
            <a:r>
              <a:rPr lang="ko-KR" altLang="en-US" dirty="0"/>
              <a:t> : </a:t>
            </a:r>
            <a:r>
              <a:rPr lang="ko-KR" altLang="en-US" dirty="0" err="1"/>
              <a:t>get</a:t>
            </a:r>
            <a:r>
              <a:rPr lang="ko-KR" altLang="en-US" dirty="0"/>
              <a:t> &amp; </a:t>
            </a:r>
            <a:r>
              <a:rPr lang="ko-KR" altLang="en-US" dirty="0" err="1"/>
              <a:t>private</a:t>
            </a:r>
            <a:r>
              <a:rPr lang="ko-KR" altLang="en-US" dirty="0"/>
              <a:t> </a:t>
            </a:r>
            <a:r>
              <a:rPr lang="ko-KR" altLang="en-US" dirty="0" err="1"/>
              <a:t>set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생성자 2개 이름만,  이름과 주소 </a:t>
            </a:r>
          </a:p>
          <a:p>
            <a:r>
              <a:rPr lang="ko-KR" altLang="en-US" dirty="0"/>
              <a:t>-&gt; 날짜는 생성날짜 바로 추가 </a:t>
            </a:r>
          </a:p>
          <a:p>
            <a:endParaRPr lang="ko-KR" altLang="en-US" dirty="0"/>
          </a:p>
          <a:p>
            <a:r>
              <a:rPr lang="ko-KR" altLang="en-US" dirty="0"/>
              <a:t>-&gt; </a:t>
            </a:r>
            <a:r>
              <a:rPr lang="ko-KR" altLang="en-US" dirty="0" err="1"/>
              <a:t>toString</a:t>
            </a:r>
            <a:r>
              <a:rPr lang="ko-KR" altLang="en-US" dirty="0"/>
              <a:t> 재정의 </a:t>
            </a:r>
          </a:p>
          <a:p>
            <a:r>
              <a:rPr lang="ko-KR" altLang="en-US" dirty="0"/>
              <a:t>    홍길동  대전 동구  날짜 시간</a:t>
            </a:r>
          </a:p>
          <a:p>
            <a:endParaRPr lang="ko-KR" altLang="en-US" dirty="0"/>
          </a:p>
          <a:p>
            <a:r>
              <a:rPr lang="ko-KR" altLang="en-US" dirty="0"/>
              <a:t>--&gt;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Print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  [이름] 홍길동</a:t>
            </a:r>
          </a:p>
          <a:p>
            <a:r>
              <a:rPr lang="ko-KR" altLang="en-US" dirty="0"/>
              <a:t>      [주소] 대전 동구</a:t>
            </a:r>
          </a:p>
          <a:p>
            <a:r>
              <a:rPr lang="ko-KR" altLang="en-US" dirty="0"/>
              <a:t>      [날짜] XXX</a:t>
            </a:r>
          </a:p>
          <a:p>
            <a:r>
              <a:rPr lang="ko-KR" altLang="en-US" dirty="0"/>
              <a:t>      [시간] YYYY</a:t>
            </a:r>
          </a:p>
        </p:txBody>
      </p:sp>
    </p:spTree>
    <p:extLst>
      <p:ext uri="{BB962C8B-B14F-4D97-AF65-F5344CB8AC3E}">
        <p14:creationId xmlns:p14="http://schemas.microsoft.com/office/powerpoint/2010/main" val="2777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10/12 DLL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0276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585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Native DLL</a:t>
            </a:r>
            <a:endParaRPr lang="ko-KR" altLang="en-US" sz="36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D5D00-940E-4EAC-8F4A-B346C3BD9FEB}"/>
              </a:ext>
            </a:extLst>
          </p:cNvPr>
          <p:cNvSpPr/>
          <p:nvPr/>
        </p:nvSpPr>
        <p:spPr>
          <a:xfrm>
            <a:off x="568783" y="1477166"/>
            <a:ext cx="2066757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함수의 </a:t>
            </a:r>
            <a:r>
              <a:rPr lang="ko-KR" altLang="en-US" dirty="0" err="1">
                <a:solidFill>
                  <a:schemeClr val="tx1"/>
                </a:solidFill>
              </a:rPr>
              <a:t>선언부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export(</a:t>
            </a:r>
            <a:r>
              <a:rPr lang="ko-KR" altLang="en-US" dirty="0">
                <a:solidFill>
                  <a:schemeClr val="tx1"/>
                </a:solidFill>
              </a:rPr>
              <a:t>외부 공개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3B786B-4F25-47B8-AB48-14662D95EA88}"/>
              </a:ext>
            </a:extLst>
          </p:cNvPr>
          <p:cNvSpPr/>
          <p:nvPr/>
        </p:nvSpPr>
        <p:spPr>
          <a:xfrm>
            <a:off x="860998" y="99608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DLL </a:t>
            </a:r>
            <a:r>
              <a:rPr lang="ko-KR" altLang="en-US" dirty="0"/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01B880-E5A6-4E2B-BDE1-FB361E900CE6}"/>
              </a:ext>
            </a:extLst>
          </p:cNvPr>
          <p:cNvSpPr/>
          <p:nvPr/>
        </p:nvSpPr>
        <p:spPr>
          <a:xfrm>
            <a:off x="568783" y="2820690"/>
            <a:ext cx="2066757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.lib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dll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CDC861-BA0C-42AE-B811-BF0061645C75}"/>
              </a:ext>
            </a:extLst>
          </p:cNvPr>
          <p:cNvSpPr/>
          <p:nvPr/>
        </p:nvSpPr>
        <p:spPr>
          <a:xfrm>
            <a:off x="568783" y="4106194"/>
            <a:ext cx="2066757" cy="2177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dll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함수의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구현부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컴파일 결과물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기계어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6096000" y="870251"/>
            <a:ext cx="29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 실행파일에서 </a:t>
            </a:r>
            <a:r>
              <a:rPr lang="en-US" altLang="ko-KR" dirty="0"/>
              <a:t>DLL</a:t>
            </a:r>
            <a:r>
              <a:rPr lang="ko-KR" altLang="en-US" dirty="0"/>
              <a:t>사용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D0AB9D-26DD-4A97-B22A-A9429188FA95}"/>
              </a:ext>
            </a:extLst>
          </p:cNvPr>
          <p:cNvSpPr/>
          <p:nvPr/>
        </p:nvSpPr>
        <p:spPr>
          <a:xfrm>
            <a:off x="6095999" y="1350520"/>
            <a:ext cx="50129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암시적 사용법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 </a:t>
            </a:r>
            <a:r>
              <a:rPr lang="ko-KR" altLang="en-US" dirty="0" err="1"/>
              <a:t>실행시</a:t>
            </a:r>
            <a:r>
              <a:rPr lang="ko-KR" altLang="en-US" dirty="0"/>
              <a:t> 자동 </a:t>
            </a:r>
            <a:r>
              <a:rPr lang="en-US" altLang="ko-KR" dirty="0"/>
              <a:t>DLL</a:t>
            </a:r>
            <a:r>
              <a:rPr lang="ko-KR" altLang="en-US" dirty="0" err="1"/>
              <a:t>메모리에로드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 </a:t>
            </a:r>
            <a:r>
              <a:rPr lang="ko-KR" altLang="en-US" dirty="0" err="1"/>
              <a:t>종료시</a:t>
            </a:r>
            <a:r>
              <a:rPr lang="ko-KR" altLang="en-US" dirty="0"/>
              <a:t> 자동 </a:t>
            </a:r>
            <a:r>
              <a:rPr lang="en-US" altLang="ko-KR" dirty="0"/>
              <a:t>DLL</a:t>
            </a:r>
            <a:r>
              <a:rPr lang="ko-KR" altLang="en-US" dirty="0"/>
              <a:t>메모리에서 해제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>
                <a:highlight>
                  <a:srgbClr val="FFFF00"/>
                </a:highlight>
              </a:rPr>
              <a:t>*h</a:t>
            </a:r>
            <a:r>
              <a:rPr lang="ko-KR" altLang="en-US" dirty="0">
                <a:highlight>
                  <a:srgbClr val="FFFF00"/>
                </a:highlight>
              </a:rPr>
              <a:t>가 </a:t>
            </a:r>
            <a:r>
              <a:rPr lang="en-US" altLang="ko-KR" dirty="0">
                <a:highlight>
                  <a:srgbClr val="FFFF00"/>
                </a:highlight>
              </a:rPr>
              <a:t>import </a:t>
            </a:r>
            <a:r>
              <a:rPr lang="ko-KR" altLang="en-US" dirty="0">
                <a:highlight>
                  <a:srgbClr val="FFFF00"/>
                </a:highlight>
              </a:rPr>
              <a:t>처리가 되야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78EA1B-E63E-4377-98F5-1A5A8745DDFF}"/>
              </a:ext>
            </a:extLst>
          </p:cNvPr>
          <p:cNvSpPr/>
          <p:nvPr/>
        </p:nvSpPr>
        <p:spPr>
          <a:xfrm>
            <a:off x="6095998" y="3818281"/>
            <a:ext cx="53335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명시적 사용법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내가 원할 때 메모리에 로드 내가 원치 </a:t>
            </a:r>
            <a:r>
              <a:rPr lang="ko-KR" altLang="en-US" dirty="0" err="1"/>
              <a:t>않을때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메모리에서 해제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0D10EF-B24C-4389-9AEE-DBFE7D5208DD}"/>
              </a:ext>
            </a:extLst>
          </p:cNvPr>
          <p:cNvSpPr/>
          <p:nvPr/>
        </p:nvSpPr>
        <p:spPr>
          <a:xfrm>
            <a:off x="6499308" y="2592901"/>
            <a:ext cx="2126878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8C1AA-318B-40B5-A41A-607063AB6C5E}"/>
              </a:ext>
            </a:extLst>
          </p:cNvPr>
          <p:cNvSpPr/>
          <p:nvPr/>
        </p:nvSpPr>
        <p:spPr>
          <a:xfrm>
            <a:off x="6499308" y="4813343"/>
            <a:ext cx="2126878" cy="111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.exe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A541116-B31F-4F0D-807F-8DF88CAB474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718034" y="2948843"/>
            <a:ext cx="3781274" cy="201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4B01D7-A589-4E45-BCE1-E8E422F43834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2635540" y="3150769"/>
            <a:ext cx="3863768" cy="2277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E5E195-3CBB-4575-A073-8A6000E733D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034" y="3150769"/>
            <a:ext cx="3781274" cy="20743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031269D-8BCA-497B-AD71-3D5F527DA9D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5539" y="5371211"/>
            <a:ext cx="3863769" cy="1967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10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388B49-AC69-4713-9DD7-D089F29A9B20}"/>
              </a:ext>
            </a:extLst>
          </p:cNvPr>
          <p:cNvSpPr/>
          <p:nvPr/>
        </p:nvSpPr>
        <p:spPr>
          <a:xfrm>
            <a:off x="5163695" y="1457697"/>
            <a:ext cx="4995373" cy="180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500544" y="1088365"/>
            <a:ext cx="277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 실행파일형태로 작성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2A7ED0-FB89-4788-874E-99E2C995B2CC}"/>
              </a:ext>
            </a:extLst>
          </p:cNvPr>
          <p:cNvSpPr/>
          <p:nvPr/>
        </p:nvSpPr>
        <p:spPr>
          <a:xfrm>
            <a:off x="394283" y="1908278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cal.h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B5C509-C72F-4FE3-8F78-B0FF46810985}"/>
              </a:ext>
            </a:extLst>
          </p:cNvPr>
          <p:cNvSpPr/>
          <p:nvPr/>
        </p:nvSpPr>
        <p:spPr>
          <a:xfrm>
            <a:off x="394282" y="3260304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cal.cpp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2E3D6E-FC16-44C3-BC0F-FBAA37934AF4}"/>
              </a:ext>
            </a:extLst>
          </p:cNvPr>
          <p:cNvSpPr/>
          <p:nvPr/>
        </p:nvSpPr>
        <p:spPr>
          <a:xfrm>
            <a:off x="2590702" y="1908277"/>
            <a:ext cx="1310180" cy="2547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279DC0-75C5-4D60-9494-AFF97D6651FE}"/>
              </a:ext>
            </a:extLst>
          </p:cNvPr>
          <p:cNvCxnSpPr>
            <a:cxnSpLocks/>
          </p:cNvCxnSpPr>
          <p:nvPr/>
        </p:nvCxnSpPr>
        <p:spPr>
          <a:xfrm flipH="1">
            <a:off x="2063741" y="3758268"/>
            <a:ext cx="137579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0A887-70BB-46BF-B23A-7713E07B25FA}"/>
              </a:ext>
            </a:extLst>
          </p:cNvPr>
          <p:cNvSpPr/>
          <p:nvPr/>
        </p:nvSpPr>
        <p:spPr>
          <a:xfrm>
            <a:off x="6092382" y="903699"/>
            <a:ext cx="3002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파일을 </a:t>
            </a:r>
            <a:r>
              <a:rPr lang="en-US" altLang="ko-KR" dirty="0" err="1"/>
              <a:t>dll</a:t>
            </a:r>
            <a:r>
              <a:rPr lang="ko-KR" altLang="en-US" dirty="0"/>
              <a:t>과 </a:t>
            </a:r>
            <a:r>
              <a:rPr lang="en-US" altLang="ko-KR" dirty="0"/>
              <a:t>exe</a:t>
            </a:r>
            <a:r>
              <a:rPr lang="ko-KR" altLang="en-US" dirty="0"/>
              <a:t>로 분리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375AD5-4767-4F02-86FB-17F18B3A3357}"/>
              </a:ext>
            </a:extLst>
          </p:cNvPr>
          <p:cNvSpPr/>
          <p:nvPr/>
        </p:nvSpPr>
        <p:spPr>
          <a:xfrm>
            <a:off x="5345186" y="1808417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cal.h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E9DDDC0-DA87-4B57-99BE-688242F84D1B}"/>
              </a:ext>
            </a:extLst>
          </p:cNvPr>
          <p:cNvSpPr/>
          <p:nvPr/>
        </p:nvSpPr>
        <p:spPr>
          <a:xfrm>
            <a:off x="7593434" y="1808416"/>
            <a:ext cx="2066757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cal.cpp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568972-9188-4D05-9E32-6DF8F8C4BC9D}"/>
              </a:ext>
            </a:extLst>
          </p:cNvPr>
          <p:cNvSpPr/>
          <p:nvPr/>
        </p:nvSpPr>
        <p:spPr>
          <a:xfrm>
            <a:off x="5325576" y="142606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dll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D40E5F-9B34-42BD-B04B-66F5DA01ABD5}"/>
              </a:ext>
            </a:extLst>
          </p:cNvPr>
          <p:cNvSpPr/>
          <p:nvPr/>
        </p:nvSpPr>
        <p:spPr>
          <a:xfrm>
            <a:off x="5163695" y="3866736"/>
            <a:ext cx="4995373" cy="18026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A551E80-0C3E-4A08-810D-0CA1B8E854E3}"/>
              </a:ext>
            </a:extLst>
          </p:cNvPr>
          <p:cNvSpPr/>
          <p:nvPr/>
        </p:nvSpPr>
        <p:spPr>
          <a:xfrm>
            <a:off x="5345186" y="4217456"/>
            <a:ext cx="4176319" cy="1195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start.c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796A66-C067-438F-946A-EB61355658BF}"/>
              </a:ext>
            </a:extLst>
          </p:cNvPr>
          <p:cNvSpPr/>
          <p:nvPr/>
        </p:nvSpPr>
        <p:spPr>
          <a:xfrm>
            <a:off x="5325576" y="3835103"/>
            <a:ext cx="53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1F04B8-147B-4661-B18B-E4162C531A81}"/>
              </a:ext>
            </a:extLst>
          </p:cNvPr>
          <p:cNvCxnSpPr>
            <a:cxnSpLocks/>
          </p:cNvCxnSpPr>
          <p:nvPr/>
        </p:nvCxnSpPr>
        <p:spPr>
          <a:xfrm flipH="1" flipV="1">
            <a:off x="7468177" y="3103927"/>
            <a:ext cx="1" cy="13520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6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696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Exe</a:t>
            </a:r>
            <a:r>
              <a:rPr lang="ko-KR" altLang="en-US" sz="3600" b="1" dirty="0"/>
              <a:t>실행파일형태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500544" y="1088365"/>
            <a:ext cx="2778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exe</a:t>
            </a:r>
            <a:r>
              <a:rPr lang="ko-KR" altLang="en-US" dirty="0"/>
              <a:t> 실행파일형태로 작성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C7FC46-9C45-4E94-8C43-A1C324820CDB}"/>
              </a:ext>
            </a:extLst>
          </p:cNvPr>
          <p:cNvSpPr/>
          <p:nvPr/>
        </p:nvSpPr>
        <p:spPr>
          <a:xfrm>
            <a:off x="230549" y="1457697"/>
            <a:ext cx="3460607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CE27F-DFA6-46F6-9654-0D290EAD2B0E}"/>
              </a:ext>
            </a:extLst>
          </p:cNvPr>
          <p:cNvSpPr/>
          <p:nvPr/>
        </p:nvSpPr>
        <p:spPr>
          <a:xfrm>
            <a:off x="3861733" y="1457697"/>
            <a:ext cx="2958518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//cal.cpp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C2C2EC-DB79-4AF9-B3E7-FEB328DF9659}"/>
              </a:ext>
            </a:extLst>
          </p:cNvPr>
          <p:cNvSpPr/>
          <p:nvPr/>
        </p:nvSpPr>
        <p:spPr>
          <a:xfrm>
            <a:off x="7334774" y="1457697"/>
            <a:ext cx="3596081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//start.cpp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선언부를 알기때문에 바로 함수를 사용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add(10,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sub(10,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mul(10,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div(10, 20));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6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61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namespace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79AE79-0FF5-465E-A410-0D3A2E1625A7}"/>
              </a:ext>
            </a:extLst>
          </p:cNvPr>
          <p:cNvSpPr/>
          <p:nvPr/>
        </p:nvSpPr>
        <p:spPr>
          <a:xfrm>
            <a:off x="434150" y="2339584"/>
            <a:ext cx="11757850" cy="423609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09113-E3C8-4F04-B655-9D6B03ECBDE7}"/>
              </a:ext>
            </a:extLst>
          </p:cNvPr>
          <p:cNvSpPr/>
          <p:nvPr/>
        </p:nvSpPr>
        <p:spPr>
          <a:xfrm>
            <a:off x="722851" y="3060441"/>
            <a:ext cx="2654831" cy="3013788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4B5E0-432A-46E4-AD5A-4A261EDE27D7}"/>
              </a:ext>
            </a:extLst>
          </p:cNvPr>
          <p:cNvSpPr/>
          <p:nvPr/>
        </p:nvSpPr>
        <p:spPr>
          <a:xfrm>
            <a:off x="3604055" y="3060439"/>
            <a:ext cx="2654831" cy="3013789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2824FB-3B78-40D8-A702-8827B3961B6D}"/>
              </a:ext>
            </a:extLst>
          </p:cNvPr>
          <p:cNvSpPr/>
          <p:nvPr/>
        </p:nvSpPr>
        <p:spPr>
          <a:xfrm>
            <a:off x="6428820" y="3060439"/>
            <a:ext cx="2654831" cy="301379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3FE2C-5868-41B9-8C6B-19455E963E49}"/>
              </a:ext>
            </a:extLst>
          </p:cNvPr>
          <p:cNvSpPr/>
          <p:nvPr/>
        </p:nvSpPr>
        <p:spPr>
          <a:xfrm>
            <a:off x="9140090" y="3060439"/>
            <a:ext cx="2654831" cy="301379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ED100-5AA3-4B61-A4A9-5891A951956C}"/>
              </a:ext>
            </a:extLst>
          </p:cNvPr>
          <p:cNvSpPr/>
          <p:nvPr/>
        </p:nvSpPr>
        <p:spPr>
          <a:xfrm>
            <a:off x="9942072" y="244462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작업공간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E2279-B95C-4274-B1D9-A4D3EE3D2F2E}"/>
              </a:ext>
            </a:extLst>
          </p:cNvPr>
          <p:cNvSpPr/>
          <p:nvPr/>
        </p:nvSpPr>
        <p:spPr>
          <a:xfrm>
            <a:off x="861851" y="3131203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a.cs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29CAA-ACF0-4087-8F4A-56299A57E45F}"/>
              </a:ext>
            </a:extLst>
          </p:cNvPr>
          <p:cNvSpPr/>
          <p:nvPr/>
        </p:nvSpPr>
        <p:spPr>
          <a:xfrm>
            <a:off x="3491680" y="3059668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b.cs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6FF2-BD20-4E4F-8602-FAAF38337F8D}"/>
              </a:ext>
            </a:extLst>
          </p:cNvPr>
          <p:cNvSpPr/>
          <p:nvPr/>
        </p:nvSpPr>
        <p:spPr>
          <a:xfrm>
            <a:off x="6390418" y="3131203"/>
            <a:ext cx="57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c.cs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9F717-7A13-4C0C-8F21-ECBB2B149507}"/>
              </a:ext>
            </a:extLst>
          </p:cNvPr>
          <p:cNvSpPr/>
          <p:nvPr/>
        </p:nvSpPr>
        <p:spPr>
          <a:xfrm>
            <a:off x="9137943" y="3059668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d.cs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8ADBA8-4A4A-4093-A34E-26903F229F1C}"/>
              </a:ext>
            </a:extLst>
          </p:cNvPr>
          <p:cNvSpPr/>
          <p:nvPr/>
        </p:nvSpPr>
        <p:spPr>
          <a:xfrm>
            <a:off x="434149" y="780420"/>
            <a:ext cx="990985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작업공간은 </a:t>
            </a:r>
            <a:r>
              <a:rPr lang="ko-KR" altLang="en-US" sz="2400" b="1" dirty="0">
                <a:solidFill>
                  <a:srgbClr val="FF0000"/>
                </a:solidFill>
              </a:rPr>
              <a:t>물리적</a:t>
            </a:r>
            <a:r>
              <a:rPr lang="ko-KR" altLang="en-US" dirty="0"/>
              <a:t>으로 </a:t>
            </a:r>
            <a:r>
              <a:rPr lang="ko-KR" altLang="en-US" dirty="0">
                <a:highlight>
                  <a:srgbClr val="FFFF00"/>
                </a:highlight>
              </a:rPr>
              <a:t>소스파일</a:t>
            </a:r>
            <a:r>
              <a:rPr lang="ko-KR" altLang="en-US" dirty="0"/>
              <a:t>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작업공간은 </a:t>
            </a:r>
            <a:r>
              <a:rPr lang="ko-KR" altLang="en-US" sz="2400" b="1" dirty="0">
                <a:solidFill>
                  <a:srgbClr val="FF0000"/>
                </a:solidFill>
              </a:rPr>
              <a:t>논리적</a:t>
            </a:r>
            <a:r>
              <a:rPr lang="ko-KR" altLang="en-US" dirty="0"/>
              <a:t>으로 </a:t>
            </a:r>
            <a:r>
              <a:rPr lang="en-US" altLang="ko-KR" dirty="0">
                <a:highlight>
                  <a:srgbClr val="FFFF00"/>
                </a:highlight>
              </a:rPr>
              <a:t>namespace</a:t>
            </a:r>
            <a:r>
              <a:rPr lang="ko-KR" altLang="en-US" dirty="0"/>
              <a:t>로 구분된다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동일한</a:t>
            </a:r>
            <a:r>
              <a:rPr lang="en-US" altLang="ko-KR" dirty="0"/>
              <a:t> namespace </a:t>
            </a:r>
            <a:r>
              <a:rPr lang="ko-KR" altLang="en-US" dirty="0"/>
              <a:t>공간에서는 자유로운 접근이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서로 다른 </a:t>
            </a:r>
            <a:r>
              <a:rPr lang="en-US" altLang="ko-KR" dirty="0"/>
              <a:t>namespace </a:t>
            </a:r>
            <a:r>
              <a:rPr lang="ko-KR" altLang="en-US" dirty="0"/>
              <a:t>공간에서의 접근은 반드시 </a:t>
            </a:r>
            <a:r>
              <a:rPr lang="en-US" altLang="ko-KR" dirty="0"/>
              <a:t>namespace </a:t>
            </a:r>
            <a:r>
              <a:rPr lang="ko-KR" altLang="en-US" dirty="0"/>
              <a:t>명이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3949B-8BBC-41D2-9A69-2D75F75D9D16}"/>
              </a:ext>
            </a:extLst>
          </p:cNvPr>
          <p:cNvSpPr/>
          <p:nvPr/>
        </p:nvSpPr>
        <p:spPr>
          <a:xfrm>
            <a:off x="638696" y="2715208"/>
            <a:ext cx="5695283" cy="3638939"/>
          </a:xfrm>
          <a:prstGeom prst="rect">
            <a:avLst/>
          </a:prstGeom>
          <a:solidFill>
            <a:schemeClr val="accent2">
              <a:lumMod val="60000"/>
              <a:lumOff val="4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4D4E1-A163-4633-9095-588D31DA1E63}"/>
              </a:ext>
            </a:extLst>
          </p:cNvPr>
          <p:cNvSpPr/>
          <p:nvPr/>
        </p:nvSpPr>
        <p:spPr>
          <a:xfrm>
            <a:off x="6390418" y="2715207"/>
            <a:ext cx="5571427" cy="3638939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4ECAFE-88B1-4469-BFDE-2B926953B104}"/>
              </a:ext>
            </a:extLst>
          </p:cNvPr>
          <p:cNvSpPr/>
          <p:nvPr/>
        </p:nvSpPr>
        <p:spPr>
          <a:xfrm>
            <a:off x="1847993" y="2656761"/>
            <a:ext cx="3406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System</a:t>
            </a:r>
            <a:r>
              <a:rPr lang="ko-KR" altLang="en-US" dirty="0"/>
              <a:t>라는 이름의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21CFEE-68CC-40F7-924F-1046C6A28B4A}"/>
              </a:ext>
            </a:extLst>
          </p:cNvPr>
          <p:cNvSpPr/>
          <p:nvPr/>
        </p:nvSpPr>
        <p:spPr>
          <a:xfrm>
            <a:off x="7652147" y="2705104"/>
            <a:ext cx="308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bbb</a:t>
            </a:r>
            <a:r>
              <a:rPr lang="ko-KR" altLang="en-US" dirty="0"/>
              <a:t>라는 이름의 </a:t>
            </a:r>
            <a:r>
              <a:rPr lang="en-US" altLang="ko-KR" dirty="0"/>
              <a:t>namespace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BF13A-4642-4543-8C66-799F49C75165}"/>
              </a:ext>
            </a:extLst>
          </p:cNvPr>
          <p:cNvSpPr/>
          <p:nvPr/>
        </p:nvSpPr>
        <p:spPr>
          <a:xfrm>
            <a:off x="3796411" y="3859694"/>
            <a:ext cx="2054741" cy="830425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Console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C217-238D-4C8E-93D1-8EB4A7F5689D}"/>
              </a:ext>
            </a:extLst>
          </p:cNvPr>
          <p:cNvSpPr/>
          <p:nvPr/>
        </p:nvSpPr>
        <p:spPr>
          <a:xfrm>
            <a:off x="2183142" y="4102749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Console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68CE7B-F697-426A-94E1-68A407D075A2}"/>
              </a:ext>
            </a:extLst>
          </p:cNvPr>
          <p:cNvCxnSpPr/>
          <p:nvPr/>
        </p:nvCxnSpPr>
        <p:spPr>
          <a:xfrm flipV="1">
            <a:off x="1567543" y="4567333"/>
            <a:ext cx="2228868" cy="179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549BB4-8F05-4068-B3B6-E397D9938717}"/>
              </a:ext>
            </a:extLst>
          </p:cNvPr>
          <p:cNvCxnSpPr>
            <a:cxnSpLocks/>
          </p:cNvCxnSpPr>
          <p:nvPr/>
        </p:nvCxnSpPr>
        <p:spPr>
          <a:xfrm flipH="1" flipV="1">
            <a:off x="5889555" y="4576296"/>
            <a:ext cx="1342760" cy="896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365E0F-58F1-4CDB-ACAE-CF6706DB4DEF}"/>
              </a:ext>
            </a:extLst>
          </p:cNvPr>
          <p:cNvSpPr/>
          <p:nvPr/>
        </p:nvSpPr>
        <p:spPr>
          <a:xfrm>
            <a:off x="6679119" y="4145809"/>
            <a:ext cx="1899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System.Console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81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만들기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725929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생성시 </a:t>
            </a:r>
            <a:r>
              <a:rPr lang="en-US" altLang="ko-KR" dirty="0"/>
              <a:t>DLL </a:t>
            </a:r>
            <a:r>
              <a:rPr lang="ko-KR" altLang="en-US" dirty="0"/>
              <a:t>솔루션으로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기존에 만들었던 </a:t>
            </a:r>
            <a:r>
              <a:rPr lang="en-US" altLang="ko-KR" dirty="0" err="1"/>
              <a:t>cal.h</a:t>
            </a:r>
            <a:r>
              <a:rPr lang="en-US" altLang="ko-KR" dirty="0"/>
              <a:t> / cal.cpp</a:t>
            </a:r>
            <a:r>
              <a:rPr lang="ko-KR" altLang="en-US" dirty="0"/>
              <a:t>파일을 여기에 동일하게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.h</a:t>
            </a:r>
            <a:r>
              <a:rPr lang="ko-KR" altLang="en-US" dirty="0"/>
              <a:t>파일을 수정</a:t>
            </a:r>
            <a:r>
              <a:rPr lang="en-US" altLang="ko-KR" dirty="0"/>
              <a:t>(</a:t>
            </a:r>
            <a:r>
              <a:rPr lang="ko-KR" altLang="en-US" dirty="0"/>
              <a:t>외부로 노출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결과를 확인 </a:t>
            </a:r>
            <a:r>
              <a:rPr lang="en-US" altLang="ko-KR" dirty="0"/>
              <a:t>: </a:t>
            </a:r>
            <a:r>
              <a:rPr lang="en-US" altLang="ko-KR" dirty="0">
                <a:highlight>
                  <a:srgbClr val="FFFF00"/>
                </a:highlight>
              </a:rPr>
              <a:t>.h(</a:t>
            </a:r>
            <a:r>
              <a:rPr lang="ko-KR" altLang="en-US" dirty="0">
                <a:highlight>
                  <a:srgbClr val="FFFF00"/>
                </a:highlight>
              </a:rPr>
              <a:t>직접</a:t>
            </a:r>
            <a:r>
              <a:rPr lang="en-US" altLang="ko-KR" dirty="0">
                <a:highlight>
                  <a:srgbClr val="FFFF00"/>
                </a:highlight>
              </a:rPr>
              <a:t>), .lib(</a:t>
            </a:r>
            <a:r>
              <a:rPr lang="ko-KR" altLang="en-US" dirty="0">
                <a:highlight>
                  <a:srgbClr val="FFFF00"/>
                </a:highlight>
              </a:rPr>
              <a:t>생성</a:t>
            </a:r>
            <a:r>
              <a:rPr lang="en-US" altLang="ko-KR" dirty="0">
                <a:highlight>
                  <a:srgbClr val="FFFF00"/>
                </a:highlight>
              </a:rPr>
              <a:t>) .</a:t>
            </a:r>
            <a:r>
              <a:rPr lang="en-US" altLang="ko-KR" dirty="0" err="1">
                <a:highlight>
                  <a:srgbClr val="FFFF00"/>
                </a:highlight>
              </a:rPr>
              <a:t>dll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생성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rgbClr val="00B0F0"/>
                </a:solidFill>
              </a:rPr>
              <a:t>Cal.h</a:t>
            </a:r>
            <a:r>
              <a:rPr lang="ko-KR" altLang="en-US" b="1" dirty="0">
                <a:solidFill>
                  <a:srgbClr val="00B0F0"/>
                </a:solidFill>
              </a:rPr>
              <a:t>파일을 </a:t>
            </a:r>
            <a:r>
              <a:rPr lang="en-US" altLang="ko-KR" b="1" dirty="0">
                <a:solidFill>
                  <a:srgbClr val="00B0F0"/>
                </a:solidFill>
              </a:rPr>
              <a:t>DLL</a:t>
            </a:r>
            <a:r>
              <a:rPr lang="ko-KR" altLang="en-US" b="1" dirty="0">
                <a:solidFill>
                  <a:srgbClr val="00B0F0"/>
                </a:solidFill>
              </a:rPr>
              <a:t>안에서는 </a:t>
            </a:r>
            <a:r>
              <a:rPr lang="en-US" altLang="ko-KR" b="1" dirty="0">
                <a:solidFill>
                  <a:srgbClr val="00B0F0"/>
                </a:solidFill>
              </a:rPr>
              <a:t>export, exe</a:t>
            </a:r>
            <a:r>
              <a:rPr lang="ko-KR" altLang="en-US" b="1" dirty="0">
                <a:solidFill>
                  <a:srgbClr val="00B0F0"/>
                </a:solidFill>
              </a:rPr>
              <a:t>에서는 </a:t>
            </a:r>
            <a:r>
              <a:rPr lang="en-US" altLang="ko-KR" b="1" dirty="0">
                <a:solidFill>
                  <a:srgbClr val="00B0F0"/>
                </a:solidFill>
              </a:rPr>
              <a:t>import</a:t>
            </a:r>
            <a:r>
              <a:rPr lang="ko-KR" altLang="en-US" b="1" dirty="0">
                <a:solidFill>
                  <a:srgbClr val="00B0F0"/>
                </a:solidFill>
              </a:rPr>
              <a:t>되도록 수정</a:t>
            </a:r>
            <a:endParaRPr lang="en-US" altLang="ko-KR" b="1" dirty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00B0F0"/>
                </a:solidFill>
              </a:rPr>
              <a:t>.</a:t>
            </a:r>
            <a:r>
              <a:rPr lang="en-US" altLang="ko-KR" b="1" dirty="0" err="1">
                <a:solidFill>
                  <a:srgbClr val="00B0F0"/>
                </a:solidFill>
              </a:rPr>
              <a:t>cpp</a:t>
            </a:r>
            <a:r>
              <a:rPr lang="ko-KR" altLang="en-US" b="1" dirty="0">
                <a:solidFill>
                  <a:srgbClr val="00B0F0"/>
                </a:solidFill>
              </a:rPr>
              <a:t>파일 상단에 </a:t>
            </a:r>
            <a:r>
              <a:rPr lang="en-US" altLang="ko-KR" b="1" dirty="0">
                <a:solidFill>
                  <a:srgbClr val="00B0F0"/>
                </a:solidFill>
              </a:rPr>
              <a:t>define</a:t>
            </a:r>
            <a:r>
              <a:rPr lang="ko-KR" altLang="en-US" b="1" dirty="0">
                <a:solidFill>
                  <a:srgbClr val="00B0F0"/>
                </a:solidFill>
              </a:rPr>
              <a:t>문을 작성한다</a:t>
            </a:r>
            <a:r>
              <a:rPr lang="en-US" altLang="ko-KR" b="1" dirty="0">
                <a:solidFill>
                  <a:srgbClr val="00B0F0"/>
                </a:solidFill>
              </a:rPr>
              <a:t>.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C7FC46-9C45-4E94-8C43-A1C324820CDB}"/>
              </a:ext>
            </a:extLst>
          </p:cNvPr>
          <p:cNvSpPr/>
          <p:nvPr/>
        </p:nvSpPr>
        <p:spPr>
          <a:xfrm>
            <a:off x="220910" y="2783463"/>
            <a:ext cx="3763853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8CE27F-DFA6-46F6-9654-0D290EAD2B0E}"/>
              </a:ext>
            </a:extLst>
          </p:cNvPr>
          <p:cNvSpPr/>
          <p:nvPr/>
        </p:nvSpPr>
        <p:spPr>
          <a:xfrm>
            <a:off x="8702181" y="2805034"/>
            <a:ext cx="2958518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//cal.cpp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/>
              <a:t>#define DLL_SOURCE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869F32-479E-40E3-BA88-BC03A11EE73A}"/>
              </a:ext>
            </a:extLst>
          </p:cNvPr>
          <p:cNvCxnSpPr>
            <a:cxnSpLocks/>
          </p:cNvCxnSpPr>
          <p:nvPr/>
        </p:nvCxnSpPr>
        <p:spPr>
          <a:xfrm>
            <a:off x="2542011" y="3976687"/>
            <a:ext cx="0" cy="687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347BB3-C17E-4E6E-ACAB-73BB93B5223A}"/>
              </a:ext>
            </a:extLst>
          </p:cNvPr>
          <p:cNvSpPr/>
          <p:nvPr/>
        </p:nvSpPr>
        <p:spPr>
          <a:xfrm>
            <a:off x="220910" y="4670154"/>
            <a:ext cx="3763859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dllexport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E4CFCA-9592-4E8A-BAE5-8EEB12E924D2}"/>
              </a:ext>
            </a:extLst>
          </p:cNvPr>
          <p:cNvSpPr/>
          <p:nvPr/>
        </p:nvSpPr>
        <p:spPr>
          <a:xfrm>
            <a:off x="4373601" y="2805034"/>
            <a:ext cx="4060131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DLL_SOURCE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DLLFUNC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dllexport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__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declspec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dllimport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sub(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mul(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pt-BR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extern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"C"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DLLFUNC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div(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n1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sv-SE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sv-SE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n2</a:t>
            </a:r>
            <a:r>
              <a:rPr lang="sv-SE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EA3966-613A-4F53-A4CC-D8FB07A073C3}"/>
              </a:ext>
            </a:extLst>
          </p:cNvPr>
          <p:cNvCxnSpPr>
            <a:cxnSpLocks/>
          </p:cNvCxnSpPr>
          <p:nvPr/>
        </p:nvCxnSpPr>
        <p:spPr>
          <a:xfrm flipV="1">
            <a:off x="3921347" y="5385733"/>
            <a:ext cx="944268" cy="96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1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사용하기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암시적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625523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생성시 </a:t>
            </a:r>
            <a:r>
              <a:rPr lang="en-US" altLang="ko-KR" dirty="0"/>
              <a:t>exe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Start.cpp </a:t>
            </a:r>
            <a:r>
              <a:rPr lang="ko-KR" altLang="en-US" dirty="0"/>
              <a:t>파일 생성 후 기본 코드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DLL </a:t>
            </a:r>
            <a:r>
              <a:rPr lang="ko-KR" altLang="en-US" dirty="0"/>
              <a:t>관련파일을 복사해서 해당 프로젝트로 이동</a:t>
            </a:r>
            <a:endParaRPr lang="en-US" altLang="ko-KR" dirty="0"/>
          </a:p>
          <a:p>
            <a:r>
              <a:rPr lang="en-US" altLang="ko-KR" dirty="0"/>
              <a:t>     .h,   .lib,  .</a:t>
            </a:r>
            <a:r>
              <a:rPr lang="en-US" altLang="ko-KR" dirty="0" err="1"/>
              <a:t>dll</a:t>
            </a:r>
            <a:r>
              <a:rPr lang="en-US" altLang="ko-KR" dirty="0"/>
              <a:t>(3</a:t>
            </a:r>
            <a:r>
              <a:rPr lang="ko-KR" altLang="en-US" dirty="0"/>
              <a:t>개의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DLL</a:t>
            </a:r>
            <a:r>
              <a:rPr lang="ko-KR" altLang="en-US" dirty="0"/>
              <a:t>을 사용하기 위한 코드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68A8A1-5166-4F60-A07A-9BF81661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53" y="2741698"/>
            <a:ext cx="3574394" cy="33862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20CFA9D-4A7D-477D-9A6F-755794CB6DB4}"/>
              </a:ext>
            </a:extLst>
          </p:cNvPr>
          <p:cNvSpPr/>
          <p:nvPr/>
        </p:nvSpPr>
        <p:spPr>
          <a:xfrm>
            <a:off x="5229138" y="2741698"/>
            <a:ext cx="6096000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//start.cpp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//----------------------  DLL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암시적 사용 가능하도록 코드 작성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선언부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lib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"1012DLL.lib"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정보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//-----------------------------------------------------------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add(10,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sub(10,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mul(10,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div(10, 20));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getchar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75483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043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사용하기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명시적 사용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698845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프로젝트 생성시 </a:t>
            </a:r>
            <a:r>
              <a:rPr lang="en-US" altLang="ko-KR" dirty="0"/>
              <a:t>exe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Start.cpp </a:t>
            </a:r>
            <a:r>
              <a:rPr lang="ko-KR" altLang="en-US" dirty="0"/>
              <a:t>파일 생성 후 기본 코드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사용할 </a:t>
            </a:r>
            <a:r>
              <a:rPr lang="en-US" altLang="ko-KR" dirty="0"/>
              <a:t>DLL </a:t>
            </a:r>
            <a:r>
              <a:rPr lang="ko-KR" altLang="en-US" dirty="0"/>
              <a:t>관련파일을 복사해서 해당 프로젝트로 이동</a:t>
            </a:r>
            <a:endParaRPr lang="en-US" altLang="ko-KR" dirty="0"/>
          </a:p>
          <a:p>
            <a:r>
              <a:rPr lang="en-US" altLang="ko-KR" dirty="0"/>
              <a:t>     .</a:t>
            </a:r>
            <a:r>
              <a:rPr lang="en-US" altLang="ko-KR" dirty="0" err="1"/>
              <a:t>dll</a:t>
            </a:r>
            <a:r>
              <a:rPr lang="en-US" altLang="ko-KR" dirty="0"/>
              <a:t>(1</a:t>
            </a:r>
            <a:r>
              <a:rPr lang="ko-KR" altLang="en-US" dirty="0"/>
              <a:t>개의 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en-US" altLang="ko-KR" dirty="0" err="1">
                <a:highlight>
                  <a:srgbClr val="FFFF00"/>
                </a:highlight>
              </a:rPr>
              <a:t>LoadLibrary</a:t>
            </a:r>
            <a:r>
              <a:rPr lang="en-US" altLang="ko-KR" dirty="0"/>
              <a:t> , </a:t>
            </a:r>
            <a:r>
              <a:rPr lang="en-US" altLang="ko-KR" dirty="0" err="1">
                <a:highlight>
                  <a:srgbClr val="FFFF00"/>
                </a:highlight>
              </a:rPr>
              <a:t>FreeLibrary</a:t>
            </a:r>
            <a:r>
              <a:rPr lang="en-US" altLang="ko-KR" dirty="0"/>
              <a:t> </a:t>
            </a:r>
            <a:r>
              <a:rPr lang="ko-KR" altLang="en-US" dirty="0"/>
              <a:t>함수로 필요할 때 </a:t>
            </a:r>
            <a:r>
              <a:rPr lang="en-US" altLang="ko-KR" dirty="0"/>
              <a:t>DLL</a:t>
            </a:r>
            <a:r>
              <a:rPr lang="ko-KR" altLang="en-US" dirty="0"/>
              <a:t>을 로딩 및 해제</a:t>
            </a:r>
            <a:endParaRPr lang="en-US" altLang="ko-KR" dirty="0"/>
          </a:p>
          <a:p>
            <a:r>
              <a:rPr lang="en-US" altLang="ko-KR" dirty="0"/>
              <a:t>5. H</a:t>
            </a:r>
            <a:r>
              <a:rPr lang="ko-KR" altLang="en-US" dirty="0"/>
              <a:t>파일이 없기 때문에 함수의 모양을 모른다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따라서 함수 포인터를 획득해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en-US" altLang="ko-KR" dirty="0" err="1">
                <a:highlight>
                  <a:srgbClr val="FFFF00"/>
                </a:highlight>
              </a:rPr>
              <a:t>GetProcAddress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4. DLL</a:t>
            </a:r>
            <a:r>
              <a:rPr lang="ko-KR" altLang="en-US" dirty="0"/>
              <a:t>을 사용하기 위한 코드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429BB0-4EDD-4706-A695-66F805D9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8" y="3562321"/>
            <a:ext cx="3044725" cy="204991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0CBD67-4C00-4F94-B757-DB81C68F5948}"/>
              </a:ext>
            </a:extLst>
          </p:cNvPr>
          <p:cNvSpPr/>
          <p:nvPr/>
        </p:nvSpPr>
        <p:spPr>
          <a:xfrm>
            <a:off x="4222460" y="3049928"/>
            <a:ext cx="3981974" cy="36009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필요할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HMODULE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"1012DLL.dll"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찾을수가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없습니다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필요없을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451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838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DLL </a:t>
            </a:r>
            <a:r>
              <a:rPr lang="ko-KR" altLang="en-US" sz="3600" b="1" dirty="0"/>
              <a:t>사용하기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명시적 사용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전체 코드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9F3408-85AF-4462-B556-189095C09883}"/>
              </a:ext>
            </a:extLst>
          </p:cNvPr>
          <p:cNvSpPr/>
          <p:nvPr/>
        </p:nvSpPr>
        <p:spPr>
          <a:xfrm>
            <a:off x="503341" y="1351508"/>
            <a:ext cx="6096000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cpp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함수포인터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타입을 정의 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//FUNC 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타입 키워드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//void (*)(int, int) :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저장타입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float,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매개변수가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int,int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함수의 주소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필요할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HMODULE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LoadLibrary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"1012DLL.dll"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//1.dll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파일명을 확인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//2.dll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복사 위치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현재파일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소스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cpp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or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실행파일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찾을수가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없습니다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F8A5D1-A942-4B77-87A9-529E6C42B7A7}"/>
              </a:ext>
            </a:extLst>
          </p:cNvPr>
          <p:cNvSpPr/>
          <p:nvPr/>
        </p:nvSpPr>
        <p:spPr>
          <a:xfrm>
            <a:off x="7256476" y="1540935"/>
            <a:ext cx="4432183" cy="32316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//===============================================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f_add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"add"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f_sub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"sub"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f_mul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mul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f_div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12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FUNC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GetProcAddress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"div"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f_add(10,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f_sub(10,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f_mul(10, 20));</a:t>
            </a:r>
          </a:p>
          <a:p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printf(</a:t>
            </a:r>
            <a:r>
              <a:rPr lang="pt-BR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"%.1f\n"</a:t>
            </a:r>
            <a:r>
              <a:rPr lang="pt-BR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f_div(10, 20));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//================================================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필요없을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때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DLL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해제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FreeLibrary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hDll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39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실행파일 배포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3B337-1861-4043-9A8E-FB0EC0EA8218}"/>
              </a:ext>
            </a:extLst>
          </p:cNvPr>
          <p:cNvSpPr/>
          <p:nvPr/>
        </p:nvSpPr>
        <p:spPr>
          <a:xfrm>
            <a:off x="492155" y="862991"/>
            <a:ext cx="3816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exe</a:t>
            </a:r>
            <a:r>
              <a:rPr lang="ko-KR" altLang="en-US" dirty="0"/>
              <a:t>와 </a:t>
            </a:r>
            <a:r>
              <a:rPr lang="en-US" altLang="ko-KR" dirty="0" err="1"/>
              <a:t>dll</a:t>
            </a:r>
            <a:r>
              <a:rPr lang="ko-KR" altLang="en-US" dirty="0"/>
              <a:t>을 같이 배포해야 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E5701B-852E-4D47-B233-FCCAA1AB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49" y="3708343"/>
            <a:ext cx="4573552" cy="167434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EABAC6-0DCC-45EF-9882-F9C5EFCD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49" y="1449197"/>
            <a:ext cx="2637096" cy="11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1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개발과 실행과정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A09113-E3C8-4F04-B655-9D6B03ECBDE7}"/>
              </a:ext>
            </a:extLst>
          </p:cNvPr>
          <p:cNvSpPr/>
          <p:nvPr/>
        </p:nvSpPr>
        <p:spPr>
          <a:xfrm>
            <a:off x="461283" y="1146077"/>
            <a:ext cx="1899362" cy="159859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94B5E0-432A-46E4-AD5A-4A261EDE27D7}"/>
              </a:ext>
            </a:extLst>
          </p:cNvPr>
          <p:cNvSpPr/>
          <p:nvPr/>
        </p:nvSpPr>
        <p:spPr>
          <a:xfrm>
            <a:off x="461283" y="2823580"/>
            <a:ext cx="1899362" cy="1496493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43FE2C-5868-41B9-8C6B-19455E963E49}"/>
              </a:ext>
            </a:extLst>
          </p:cNvPr>
          <p:cNvSpPr/>
          <p:nvPr/>
        </p:nvSpPr>
        <p:spPr>
          <a:xfrm>
            <a:off x="9068268" y="2207293"/>
            <a:ext cx="2654831" cy="1738757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6E2279-B95C-4274-B1D9-A4D3EE3D2F2E}"/>
              </a:ext>
            </a:extLst>
          </p:cNvPr>
          <p:cNvSpPr/>
          <p:nvPr/>
        </p:nvSpPr>
        <p:spPr>
          <a:xfrm>
            <a:off x="461282" y="1146077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a.cs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29CAA-ACF0-4087-8F4A-56299A57E45F}"/>
              </a:ext>
            </a:extLst>
          </p:cNvPr>
          <p:cNvSpPr/>
          <p:nvPr/>
        </p:nvSpPr>
        <p:spPr>
          <a:xfrm>
            <a:off x="461282" y="2844761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b.cs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5DD6FF2-BD20-4E4F-8602-FAAF38337F8D}"/>
              </a:ext>
            </a:extLst>
          </p:cNvPr>
          <p:cNvSpPr/>
          <p:nvPr/>
        </p:nvSpPr>
        <p:spPr>
          <a:xfrm>
            <a:off x="4589574" y="2375342"/>
            <a:ext cx="1076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xxx.exe</a:t>
            </a:r>
            <a:r>
              <a:rPr lang="ko-KR" altLang="en-US" b="1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D9F717-7A13-4C0C-8F21-ECBB2B149507}"/>
              </a:ext>
            </a:extLst>
          </p:cNvPr>
          <p:cNvSpPr/>
          <p:nvPr/>
        </p:nvSpPr>
        <p:spPr>
          <a:xfrm>
            <a:off x="9151252" y="2269582"/>
            <a:ext cx="21130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Native code</a:t>
            </a:r>
            <a:r>
              <a:rPr lang="ko-KR" altLang="en-US" b="1" dirty="0"/>
              <a:t>로 </a:t>
            </a:r>
            <a:endParaRPr lang="en-US" altLang="ko-KR" b="1" dirty="0"/>
          </a:p>
          <a:p>
            <a:r>
              <a:rPr lang="ko-KR" altLang="en-US" b="1" dirty="0"/>
              <a:t>번역되면서 실행됨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C4D4E1-A163-4633-9095-588D31DA1E63}"/>
              </a:ext>
            </a:extLst>
          </p:cNvPr>
          <p:cNvSpPr/>
          <p:nvPr/>
        </p:nvSpPr>
        <p:spPr>
          <a:xfrm>
            <a:off x="197557" y="853391"/>
            <a:ext cx="6641782" cy="5858413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3BF13A-4642-4543-8C66-799F49C75165}"/>
              </a:ext>
            </a:extLst>
          </p:cNvPr>
          <p:cNvSpPr/>
          <p:nvPr/>
        </p:nvSpPr>
        <p:spPr>
          <a:xfrm>
            <a:off x="4492198" y="2322639"/>
            <a:ext cx="2054741" cy="1782907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2060"/>
                </a:solidFill>
              </a:rPr>
              <a:t>IL code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C217-238D-4C8E-93D1-8EB4A7F5689D}"/>
              </a:ext>
            </a:extLst>
          </p:cNvPr>
          <p:cNvSpPr/>
          <p:nvPr/>
        </p:nvSpPr>
        <p:spPr>
          <a:xfrm>
            <a:off x="2736017" y="2530541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68CE7B-F697-426A-94E1-68A407D075A2}"/>
              </a:ext>
            </a:extLst>
          </p:cNvPr>
          <p:cNvCxnSpPr>
            <a:cxnSpLocks/>
          </p:cNvCxnSpPr>
          <p:nvPr/>
        </p:nvCxnSpPr>
        <p:spPr>
          <a:xfrm>
            <a:off x="2433136" y="3047348"/>
            <a:ext cx="1997706" cy="1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DF55F9-9072-438C-A40E-2980AE17ABC1}"/>
              </a:ext>
            </a:extLst>
          </p:cNvPr>
          <p:cNvSpPr/>
          <p:nvPr/>
        </p:nvSpPr>
        <p:spPr>
          <a:xfrm>
            <a:off x="667732" y="44265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소스코드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7A0A89-8CE0-4A43-914C-A596BF658C75}"/>
              </a:ext>
            </a:extLst>
          </p:cNvPr>
          <p:cNvSpPr/>
          <p:nvPr/>
        </p:nvSpPr>
        <p:spPr>
          <a:xfrm>
            <a:off x="4821809" y="4426536"/>
            <a:ext cx="1659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.NET </a:t>
            </a:r>
            <a:r>
              <a:rPr lang="ko-KR" altLang="en-US" dirty="0">
                <a:highlight>
                  <a:srgbClr val="FFFF00"/>
                </a:highlight>
              </a:rPr>
              <a:t>어셈블리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551094-3E85-42B8-A5DE-83305C58AC41}"/>
              </a:ext>
            </a:extLst>
          </p:cNvPr>
          <p:cNvSpPr/>
          <p:nvPr/>
        </p:nvSpPr>
        <p:spPr>
          <a:xfrm>
            <a:off x="2433136" y="59954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개발과정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A5EECC-1485-40C1-9A93-6AC2A46BD8AD}"/>
              </a:ext>
            </a:extLst>
          </p:cNvPr>
          <p:cNvCxnSpPr>
            <a:cxnSpLocks/>
          </p:cNvCxnSpPr>
          <p:nvPr/>
        </p:nvCxnSpPr>
        <p:spPr>
          <a:xfrm>
            <a:off x="6721480" y="3056933"/>
            <a:ext cx="1997706" cy="12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3FEE74-AE26-48FE-BAB8-DAD6DE65FB9A}"/>
              </a:ext>
            </a:extLst>
          </p:cNvPr>
          <p:cNvSpPr/>
          <p:nvPr/>
        </p:nvSpPr>
        <p:spPr>
          <a:xfrm>
            <a:off x="7322904" y="2660095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CLR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99F606-232D-4DB3-9DE2-C4541C04213A}"/>
              </a:ext>
            </a:extLst>
          </p:cNvPr>
          <p:cNvSpPr/>
          <p:nvPr/>
        </p:nvSpPr>
        <p:spPr>
          <a:xfrm>
            <a:off x="8276252" y="853390"/>
            <a:ext cx="3718191" cy="5858413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BAFD9E-5715-4FEF-B9D3-311871DCC5E4}"/>
              </a:ext>
            </a:extLst>
          </p:cNvPr>
          <p:cNvSpPr/>
          <p:nvPr/>
        </p:nvSpPr>
        <p:spPr>
          <a:xfrm>
            <a:off x="9758864" y="60719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실행과정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80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Object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1" y="1221939"/>
            <a:ext cx="1163553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exam8()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 = 10;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obj1 = num; //upcasting : 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값형식도 저장가능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//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저장하는 </a:t>
            </a:r>
            <a:r>
              <a:rPr lang="en-US" altLang="ko-KR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r>
              <a:rPr lang="ko-KR" altLang="en-US" sz="24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메모리를 생성하고 그 주소를 저장</a:t>
            </a:r>
            <a:endParaRPr lang="en-US" altLang="ko-KR" sz="24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 =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obj2 = pro;</a:t>
            </a:r>
          </a:p>
          <a:p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CF3188-5276-4D6A-B2D3-12AEF4B17D46}"/>
              </a:ext>
            </a:extLst>
          </p:cNvPr>
          <p:cNvSpPr/>
          <p:nvPr/>
        </p:nvSpPr>
        <p:spPr>
          <a:xfrm>
            <a:off x="2368279" y="532361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43A522-01D0-4F50-B940-7A230A139C29}"/>
              </a:ext>
            </a:extLst>
          </p:cNvPr>
          <p:cNvSpPr/>
          <p:nvPr/>
        </p:nvSpPr>
        <p:spPr>
          <a:xfrm>
            <a:off x="3442070" y="53236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num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EAA4AB-BE67-41F2-ABD3-59692240B1FB}"/>
              </a:ext>
            </a:extLst>
          </p:cNvPr>
          <p:cNvSpPr/>
          <p:nvPr/>
        </p:nvSpPr>
        <p:spPr>
          <a:xfrm>
            <a:off x="4775919" y="53236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368279" y="4929329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442070" y="4929329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775919" y="4929329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368279" y="4535047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442070" y="4535047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775919" y="4535047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368279" y="4140765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442070" y="4140765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obj2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775919" y="4140765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09054" y="574284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3039700"/>
            <a:ext cx="4112002" cy="3221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91281A-8E39-45F7-9E9D-677723746C9B}"/>
              </a:ext>
            </a:extLst>
          </p:cNvPr>
          <p:cNvSpPr/>
          <p:nvPr/>
        </p:nvSpPr>
        <p:spPr>
          <a:xfrm>
            <a:off x="9244669" y="406598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980D95-9B91-402F-AE8B-39F62A8DACA7}"/>
              </a:ext>
            </a:extLst>
          </p:cNvPr>
          <p:cNvSpPr/>
          <p:nvPr/>
        </p:nvSpPr>
        <p:spPr>
          <a:xfrm>
            <a:off x="8430238" y="406598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5835942" y="4263124"/>
            <a:ext cx="2594296" cy="4363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7CDFAE-4523-41C5-A7B0-DF926ADB55D3}"/>
              </a:ext>
            </a:extLst>
          </p:cNvPr>
          <p:cNvCxnSpPr>
            <a:cxnSpLocks/>
          </p:cNvCxnSpPr>
          <p:nvPr/>
        </p:nvCxnSpPr>
        <p:spPr>
          <a:xfrm flipV="1">
            <a:off x="5835942" y="4125652"/>
            <a:ext cx="2511104" cy="1893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13180" y="516349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498749" y="516349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5919794" y="5111555"/>
            <a:ext cx="2578955" cy="2490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C3C1A3-CCB5-4A0D-9680-92DF38724E65}"/>
              </a:ext>
            </a:extLst>
          </p:cNvPr>
          <p:cNvSpPr/>
          <p:nvPr/>
        </p:nvSpPr>
        <p:spPr>
          <a:xfrm>
            <a:off x="4108994" y="1633648"/>
            <a:ext cx="1492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박싱</a:t>
            </a:r>
            <a:r>
              <a:rPr lang="en-US" altLang="ko-KR" dirty="0">
                <a:highlight>
                  <a:srgbClr val="FFFF00"/>
                </a:highlight>
              </a:rPr>
              <a:t>(Boxing)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46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4788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10/06</a:t>
            </a:r>
          </a:p>
          <a:p>
            <a:endParaRPr lang="en-US" altLang="ko-KR" sz="3600" b="1" dirty="0"/>
          </a:p>
          <a:p>
            <a:r>
              <a:rPr lang="en-US" altLang="ko-KR" sz="3600" b="1" dirty="0"/>
              <a:t>Ppt66</a:t>
            </a:r>
            <a:r>
              <a:rPr lang="ko-KR" altLang="en-US" sz="3600" b="1" dirty="0"/>
              <a:t>까지 진행</a:t>
            </a:r>
          </a:p>
        </p:txBody>
      </p:sp>
    </p:spTree>
    <p:extLst>
      <p:ext uri="{BB962C8B-B14F-4D97-AF65-F5344CB8AC3E}">
        <p14:creationId xmlns:p14="http://schemas.microsoft.com/office/powerpoint/2010/main" val="162342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page18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1" y="1221939"/>
            <a:ext cx="11635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void Main(string[]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s1 = "hello";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s2 = s1;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string s3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string.Format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("hello");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("s1.Equals(s2) =&gt; {0}", s1.Equals(s2));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("s1.Equals(s3) =&gt; {0}", s1.Equals(s3));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(s1,s2) =&gt;{0}",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 s2));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(s1,s3) =&gt;{0}",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(s1, s3));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375484" y="5364475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449275" y="5364475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783124" y="5364475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375484" y="497019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449275" y="497019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783124" y="4970193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375484" y="457591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449275" y="457591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783124" y="4575911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16259" y="61779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4835400"/>
            <a:ext cx="4112002" cy="142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56915" y="2968468"/>
            <a:ext cx="2555847" cy="21430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67CDFAE-4523-41C5-A7B0-DF926ADB55D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746459" y="2968468"/>
            <a:ext cx="2666303" cy="1741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13180" y="516349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498749" y="516349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839439" y="5360638"/>
            <a:ext cx="2659310" cy="2309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2E9C1A-1725-4BAE-BB38-C477A6A8F748}"/>
              </a:ext>
            </a:extLst>
          </p:cNvPr>
          <p:cNvSpPr/>
          <p:nvPr/>
        </p:nvSpPr>
        <p:spPr>
          <a:xfrm>
            <a:off x="7407481" y="2325665"/>
            <a:ext cx="4112002" cy="1425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969DCE-B3EB-4A7F-9546-DF5AB4D2034F}"/>
              </a:ext>
            </a:extLst>
          </p:cNvPr>
          <p:cNvSpPr/>
          <p:nvPr/>
        </p:nvSpPr>
        <p:spPr>
          <a:xfrm>
            <a:off x="7692463" y="187031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정적전역공간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문자열 임시 저장공간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D40990-7E77-4565-9EAC-DECCDBE10399}"/>
              </a:ext>
            </a:extLst>
          </p:cNvPr>
          <p:cNvSpPr/>
          <p:nvPr/>
        </p:nvSpPr>
        <p:spPr>
          <a:xfrm>
            <a:off x="9227193" y="277132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hello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E94458-041E-43E2-936E-7442811E6E71}"/>
              </a:ext>
            </a:extLst>
          </p:cNvPr>
          <p:cNvSpPr/>
          <p:nvPr/>
        </p:nvSpPr>
        <p:spPr>
          <a:xfrm>
            <a:off x="8412762" y="277132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B6F66-E24A-4A4E-8ED5-041E4611DC1D}"/>
              </a:ext>
            </a:extLst>
          </p:cNvPr>
          <p:cNvSpPr/>
          <p:nvPr/>
        </p:nvSpPr>
        <p:spPr>
          <a:xfrm>
            <a:off x="5335584" y="75403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Equals :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주소값으로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이동해서 값을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40B57-D15D-48E4-A872-4D15CDD2632D}"/>
              </a:ext>
            </a:extLst>
          </p:cNvPr>
          <p:cNvSpPr/>
          <p:nvPr/>
        </p:nvSpPr>
        <p:spPr>
          <a:xfrm>
            <a:off x="5335584" y="1088768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ReferenceEquals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자신이 가지고 있는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6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page19</a:t>
            </a:r>
            <a:endParaRPr lang="ko-KR" altLang="en-US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5D2566-EB85-4500-8C8E-88CA764C0AF1}"/>
              </a:ext>
            </a:extLst>
          </p:cNvPr>
          <p:cNvSpPr/>
          <p:nvPr/>
        </p:nvSpPr>
        <p:spPr>
          <a:xfrm>
            <a:off x="394282" y="978626"/>
            <a:ext cx="116355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 void Main(string[]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e1 = new Example(1);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e2 = new Example(1);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("e1.Equals(e2) =&gt; {0}", e1.Equals(e2));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(e1,e2) =&gt; 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e2));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//TRUE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(e1,e2) =&gt;{0}",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e2));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//FALSE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Example e3 = e1;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("e1.Equals(e3) =&gt; {0}", e1.Equals(e3));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(e1,e3) =&gt; 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(e1,e3) =&gt;{0}",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object.ReferenceEquals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(e1, e3));</a:t>
            </a:r>
            <a:r>
              <a:rPr lang="en-US" altLang="ko-KR" dirty="0">
                <a:solidFill>
                  <a:srgbClr val="000000"/>
                </a:solidFill>
                <a:highlight>
                  <a:srgbClr val="FFFF00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//TRUE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  <a:endParaRPr lang="en-US" altLang="ko-KR" b="1" dirty="0">
              <a:solidFill>
                <a:srgbClr val="FF0000"/>
              </a:solidFill>
              <a:highlight>
                <a:srgbClr val="FFFF00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만약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 Equals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를 원래의 개념으로 사용하기 원한다면 반드시 재정의해라</a:t>
            </a:r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  <a:endParaRPr lang="ko-KR" alt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2560044" y="5825630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3633835" y="5825630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4967684" y="5825630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2560044" y="5431348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3633835" y="5431348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4967684" y="5431348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233AC78-8E99-44FB-B3BE-C780BE389F86}"/>
              </a:ext>
            </a:extLst>
          </p:cNvPr>
          <p:cNvSpPr/>
          <p:nvPr/>
        </p:nvSpPr>
        <p:spPr>
          <a:xfrm>
            <a:off x="2560044" y="5037066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629CC6E-69E5-4D98-B5D5-4507656A1051}"/>
              </a:ext>
            </a:extLst>
          </p:cNvPr>
          <p:cNvSpPr/>
          <p:nvPr/>
        </p:nvSpPr>
        <p:spPr>
          <a:xfrm>
            <a:off x="3633835" y="5037066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9607E3-6042-4DC9-B8A2-9A359B0DD1E5}"/>
              </a:ext>
            </a:extLst>
          </p:cNvPr>
          <p:cNvSpPr/>
          <p:nvPr/>
        </p:nvSpPr>
        <p:spPr>
          <a:xfrm>
            <a:off x="4967684" y="5037066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3316259" y="6177989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9244669" y="626799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7573862" y="4618352"/>
            <a:ext cx="4112002" cy="164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</p:cNvCxnSpPr>
          <p:nvPr/>
        </p:nvCxnSpPr>
        <p:spPr>
          <a:xfrm flipV="1">
            <a:off x="6000232" y="5345509"/>
            <a:ext cx="2687967" cy="3284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9364916" y="564349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8550485" y="564349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5956183" y="5840635"/>
            <a:ext cx="2594302" cy="1849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B6F66-E24A-4A4E-8ED5-041E4611DC1D}"/>
              </a:ext>
            </a:extLst>
          </p:cNvPr>
          <p:cNvSpPr/>
          <p:nvPr/>
        </p:nvSpPr>
        <p:spPr>
          <a:xfrm>
            <a:off x="5320518" y="266939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Equals :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주소값으로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이동해서 값을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740B57-D15D-48E4-A872-4D15CDD2632D}"/>
              </a:ext>
            </a:extLst>
          </p:cNvPr>
          <p:cNvSpPr/>
          <p:nvPr/>
        </p:nvSpPr>
        <p:spPr>
          <a:xfrm>
            <a:off x="5275998" y="577461"/>
            <a:ext cx="5955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ReferenceEquals</a:t>
            </a:r>
            <a:r>
              <a:rPr lang="en-US" altLang="ko-KR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자신이 가지고 있는 </a:t>
            </a:r>
            <a:r>
              <a:rPr lang="ko-KR" altLang="en-US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주소값을</a:t>
            </a:r>
            <a:r>
              <a:rPr lang="ko-KR" altLang="en-US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비교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BB483B-28D6-491B-A1F0-1C2E3D8DB8EE}"/>
              </a:ext>
            </a:extLst>
          </p:cNvPr>
          <p:cNvSpPr/>
          <p:nvPr/>
        </p:nvSpPr>
        <p:spPr>
          <a:xfrm>
            <a:off x="9364916" y="508113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F7B5F9-3ACA-4326-A33A-E62A06C2AEF7}"/>
              </a:ext>
            </a:extLst>
          </p:cNvPr>
          <p:cNvSpPr/>
          <p:nvPr/>
        </p:nvSpPr>
        <p:spPr>
          <a:xfrm>
            <a:off x="8550485" y="508113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7256788-0394-4A37-818F-584D2E9D73C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301533" y="5234207"/>
            <a:ext cx="2248952" cy="4397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5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3543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String ; page27</a:t>
            </a:r>
            <a:endParaRPr lang="ko-KR" altLang="en-US" sz="36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6E2BE01-4173-444B-9B95-C78EC8676021}"/>
              </a:ext>
            </a:extLst>
          </p:cNvPr>
          <p:cNvSpPr/>
          <p:nvPr/>
        </p:nvSpPr>
        <p:spPr>
          <a:xfrm>
            <a:off x="487963" y="5716574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18E817-AA2A-41E8-8980-3DB789A2A95E}"/>
              </a:ext>
            </a:extLst>
          </p:cNvPr>
          <p:cNvSpPr/>
          <p:nvPr/>
        </p:nvSpPr>
        <p:spPr>
          <a:xfrm>
            <a:off x="1561754" y="5716574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E831A1-72E5-49C1-A48F-9C3402A96DB3}"/>
              </a:ext>
            </a:extLst>
          </p:cNvPr>
          <p:cNvSpPr/>
          <p:nvPr/>
        </p:nvSpPr>
        <p:spPr>
          <a:xfrm>
            <a:off x="2895603" y="5716574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495294-BBB6-4095-AF75-A0791358F9C7}"/>
              </a:ext>
            </a:extLst>
          </p:cNvPr>
          <p:cNvSpPr/>
          <p:nvPr/>
        </p:nvSpPr>
        <p:spPr>
          <a:xfrm>
            <a:off x="487963" y="532229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BD6387-FCC1-41DA-8C85-8FDCDC90C277}"/>
              </a:ext>
            </a:extLst>
          </p:cNvPr>
          <p:cNvSpPr/>
          <p:nvPr/>
        </p:nvSpPr>
        <p:spPr>
          <a:xfrm>
            <a:off x="1561754" y="532229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arr2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CCF5189-24DE-4B71-BDBE-D38E403B9410}"/>
              </a:ext>
            </a:extLst>
          </p:cNvPr>
          <p:cNvSpPr/>
          <p:nvPr/>
        </p:nvSpPr>
        <p:spPr>
          <a:xfrm>
            <a:off x="2895603" y="532229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7B31F-052E-463B-8C03-A9C0F9479B08}"/>
              </a:ext>
            </a:extLst>
          </p:cNvPr>
          <p:cNvSpPr/>
          <p:nvPr/>
        </p:nvSpPr>
        <p:spPr>
          <a:xfrm>
            <a:off x="1244178" y="6068933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exam8 stack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1837189"/>
            <a:ext cx="6295937" cy="4404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4F447AF-A4DA-4E7A-8713-3EDCDC8342EB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928151" y="3086888"/>
            <a:ext cx="2493639" cy="24779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28151" y="5913715"/>
            <a:ext cx="255025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BB483B-28D6-491B-A1F0-1C2E3D8DB8EE}"/>
              </a:ext>
            </a:extLst>
          </p:cNvPr>
          <p:cNvSpPr/>
          <p:nvPr/>
        </p:nvSpPr>
        <p:spPr>
          <a:xfrm>
            <a:off x="7236221" y="2889747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F7B5F9-3ACA-4326-A33A-E62A06C2AEF7}"/>
              </a:ext>
            </a:extLst>
          </p:cNvPr>
          <p:cNvSpPr/>
          <p:nvPr/>
        </p:nvSpPr>
        <p:spPr>
          <a:xfrm>
            <a:off x="6421790" y="288974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7" y="1132892"/>
            <a:ext cx="546335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//2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r>
              <a:rPr lang="en-US" altLang="ko-KR" dirty="0"/>
              <a:t>I</a:t>
            </a:r>
            <a:r>
              <a:rPr lang="ko-KR" altLang="en-US" dirty="0" err="1"/>
              <a:t>nt</a:t>
            </a:r>
            <a:r>
              <a:rPr lang="ko-KR" altLang="en-US" dirty="0"/>
              <a:t>[,] arr4 =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int</a:t>
            </a:r>
            <a:r>
              <a:rPr lang="ko-KR" altLang="en-US" dirty="0"/>
              <a:t>[3,2] { { 1, 2 }, { 4, 5 }, { 5, 6 } };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가변배열</a:t>
            </a:r>
            <a:endParaRPr lang="en-US" altLang="ko-KR" dirty="0"/>
          </a:p>
          <a:p>
            <a:r>
              <a:rPr lang="en-US" altLang="ko-KR" dirty="0"/>
              <a:t>int[][] arr2 = new int[3][];</a:t>
            </a:r>
          </a:p>
          <a:p>
            <a:r>
              <a:rPr lang="en-US" altLang="ko-KR" dirty="0"/>
              <a:t>arr2[0] = new int[3];</a:t>
            </a:r>
          </a:p>
          <a:p>
            <a:r>
              <a:rPr lang="en-US" altLang="ko-KR" dirty="0"/>
              <a:t>arr2[1] = new int[] { 1, 2, 3, 4 };</a:t>
            </a:r>
          </a:p>
          <a:p>
            <a:r>
              <a:rPr lang="en-US" altLang="ko-KR" dirty="0"/>
              <a:t>arr2[2] = new int[2] { 1, 2 };</a:t>
            </a:r>
          </a:p>
          <a:p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ADE598-E629-4F35-A7B8-ED88D10B7B65}"/>
              </a:ext>
            </a:extLst>
          </p:cNvPr>
          <p:cNvSpPr/>
          <p:nvPr/>
        </p:nvSpPr>
        <p:spPr>
          <a:xfrm>
            <a:off x="7292835" y="5322292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6BF0E9-BA65-4D6D-8061-3EB219CF2DD9}"/>
              </a:ext>
            </a:extLst>
          </p:cNvPr>
          <p:cNvSpPr/>
          <p:nvPr/>
        </p:nvSpPr>
        <p:spPr>
          <a:xfrm>
            <a:off x="6478404" y="5322292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4B4C5-5BC9-486A-90ED-4895D8AC91C0}"/>
              </a:ext>
            </a:extLst>
          </p:cNvPr>
          <p:cNvSpPr/>
          <p:nvPr/>
        </p:nvSpPr>
        <p:spPr>
          <a:xfrm>
            <a:off x="7292835" y="4915795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F1C302-1AEC-458F-9925-16AB01F5A326}"/>
              </a:ext>
            </a:extLst>
          </p:cNvPr>
          <p:cNvSpPr/>
          <p:nvPr/>
        </p:nvSpPr>
        <p:spPr>
          <a:xfrm>
            <a:off x="6478404" y="4915795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E9214B-521B-464E-A88D-538466CBC204}"/>
              </a:ext>
            </a:extLst>
          </p:cNvPr>
          <p:cNvSpPr/>
          <p:nvPr/>
        </p:nvSpPr>
        <p:spPr>
          <a:xfrm>
            <a:off x="7292835" y="4520118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DC8834F-12D3-4B12-A925-2D60D8D8F054}"/>
              </a:ext>
            </a:extLst>
          </p:cNvPr>
          <p:cNvSpPr/>
          <p:nvPr/>
        </p:nvSpPr>
        <p:spPr>
          <a:xfrm>
            <a:off x="6478404" y="4520118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3840D2A-99A8-4C99-8327-47FD3099AD04}"/>
              </a:ext>
            </a:extLst>
          </p:cNvPr>
          <p:cNvSpPr/>
          <p:nvPr/>
        </p:nvSpPr>
        <p:spPr>
          <a:xfrm>
            <a:off x="7292835" y="4125836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9AF92A6-B06C-4D08-A7E5-1CCA3BCE344E}"/>
              </a:ext>
            </a:extLst>
          </p:cNvPr>
          <p:cNvSpPr/>
          <p:nvPr/>
        </p:nvSpPr>
        <p:spPr>
          <a:xfrm>
            <a:off x="6478404" y="4125836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2692F5-F6B2-4F69-91C6-B0D751A3C324}"/>
              </a:ext>
            </a:extLst>
          </p:cNvPr>
          <p:cNvSpPr/>
          <p:nvPr/>
        </p:nvSpPr>
        <p:spPr>
          <a:xfrm>
            <a:off x="7292835" y="3719339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1CB4CF-1350-4CCC-A2AE-5921DD5042D9}"/>
              </a:ext>
            </a:extLst>
          </p:cNvPr>
          <p:cNvSpPr/>
          <p:nvPr/>
        </p:nvSpPr>
        <p:spPr>
          <a:xfrm>
            <a:off x="6478404" y="3719339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7C3BF-1463-4807-8D8C-E1B9FEC67CAE}"/>
              </a:ext>
            </a:extLst>
          </p:cNvPr>
          <p:cNvSpPr/>
          <p:nvPr/>
        </p:nvSpPr>
        <p:spPr>
          <a:xfrm>
            <a:off x="7236221" y="2483250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0776389-978C-448D-8900-66A476FF7712}"/>
              </a:ext>
            </a:extLst>
          </p:cNvPr>
          <p:cNvSpPr/>
          <p:nvPr/>
        </p:nvSpPr>
        <p:spPr>
          <a:xfrm>
            <a:off x="6421790" y="2483250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F89312-C1BC-49D7-BDA5-CFB974C9A35B}"/>
              </a:ext>
            </a:extLst>
          </p:cNvPr>
          <p:cNvSpPr/>
          <p:nvPr/>
        </p:nvSpPr>
        <p:spPr>
          <a:xfrm>
            <a:off x="7236221" y="2076753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74B30AB-E88D-4F25-B3C8-1B7E20DC773D}"/>
              </a:ext>
            </a:extLst>
          </p:cNvPr>
          <p:cNvSpPr/>
          <p:nvPr/>
        </p:nvSpPr>
        <p:spPr>
          <a:xfrm>
            <a:off x="6421790" y="207675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796F65-5644-4562-BE52-F375C8F33121}"/>
              </a:ext>
            </a:extLst>
          </p:cNvPr>
          <p:cNvSpPr/>
          <p:nvPr/>
        </p:nvSpPr>
        <p:spPr>
          <a:xfrm>
            <a:off x="10713443" y="5125151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C64A96-2E6F-4D14-992F-05EB9380AA30}"/>
              </a:ext>
            </a:extLst>
          </p:cNvPr>
          <p:cNvSpPr/>
          <p:nvPr/>
        </p:nvSpPr>
        <p:spPr>
          <a:xfrm>
            <a:off x="9899012" y="5125151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E3A481-7337-4743-B12A-0BA6DBB45CF3}"/>
              </a:ext>
            </a:extLst>
          </p:cNvPr>
          <p:cNvSpPr/>
          <p:nvPr/>
        </p:nvSpPr>
        <p:spPr>
          <a:xfrm>
            <a:off x="10713443" y="4718654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53E6787-EEAF-4F7C-B401-EE551BFFECB2}"/>
              </a:ext>
            </a:extLst>
          </p:cNvPr>
          <p:cNvSpPr/>
          <p:nvPr/>
        </p:nvSpPr>
        <p:spPr>
          <a:xfrm>
            <a:off x="9899012" y="471865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FA0F8F-E596-424A-9A8B-CBBD5F182415}"/>
              </a:ext>
            </a:extLst>
          </p:cNvPr>
          <p:cNvSpPr/>
          <p:nvPr/>
        </p:nvSpPr>
        <p:spPr>
          <a:xfrm>
            <a:off x="10713443" y="4312157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C17219-3F75-4C9C-B6E7-E84EFC28D45D}"/>
              </a:ext>
            </a:extLst>
          </p:cNvPr>
          <p:cNvSpPr/>
          <p:nvPr/>
        </p:nvSpPr>
        <p:spPr>
          <a:xfrm>
            <a:off x="9899012" y="431215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0F45415-6DF2-4478-A261-7C568CFDDE42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508549" y="3138661"/>
            <a:ext cx="1390463" cy="21836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019901D-39FB-4697-A135-EE5C387C79CF}"/>
              </a:ext>
            </a:extLst>
          </p:cNvPr>
          <p:cNvSpPr/>
          <p:nvPr/>
        </p:nvSpPr>
        <p:spPr>
          <a:xfrm>
            <a:off x="10692120" y="3565727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FB37B1-05D3-472D-900D-30F0C1962D7C}"/>
              </a:ext>
            </a:extLst>
          </p:cNvPr>
          <p:cNvSpPr/>
          <p:nvPr/>
        </p:nvSpPr>
        <p:spPr>
          <a:xfrm>
            <a:off x="9877689" y="3565727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2499FAE-431D-42C5-B9C3-307F079B62F6}"/>
              </a:ext>
            </a:extLst>
          </p:cNvPr>
          <p:cNvSpPr/>
          <p:nvPr/>
        </p:nvSpPr>
        <p:spPr>
          <a:xfrm>
            <a:off x="10692120" y="3159230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2A8449-023E-4A4D-850A-986015B462D4}"/>
              </a:ext>
            </a:extLst>
          </p:cNvPr>
          <p:cNvSpPr/>
          <p:nvPr/>
        </p:nvSpPr>
        <p:spPr>
          <a:xfrm>
            <a:off x="9877689" y="3159230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D5AAE87-C01A-476E-9764-14624E89D4EA}"/>
              </a:ext>
            </a:extLst>
          </p:cNvPr>
          <p:cNvSpPr/>
          <p:nvPr/>
        </p:nvSpPr>
        <p:spPr>
          <a:xfrm>
            <a:off x="10692120" y="2752733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3E7088A-4C59-4699-8022-8E30C3704C82}"/>
              </a:ext>
            </a:extLst>
          </p:cNvPr>
          <p:cNvSpPr/>
          <p:nvPr/>
        </p:nvSpPr>
        <p:spPr>
          <a:xfrm>
            <a:off x="9877689" y="2752733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9147316-AC3E-49B4-B582-E8B0333F8A6A}"/>
              </a:ext>
            </a:extLst>
          </p:cNvPr>
          <p:cNvSpPr/>
          <p:nvPr/>
        </p:nvSpPr>
        <p:spPr>
          <a:xfrm>
            <a:off x="10692120" y="2358949"/>
            <a:ext cx="90531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82C8FA8-4B33-49D3-8445-CC7B9FC8E118}"/>
              </a:ext>
            </a:extLst>
          </p:cNvPr>
          <p:cNvSpPr/>
          <p:nvPr/>
        </p:nvSpPr>
        <p:spPr>
          <a:xfrm>
            <a:off x="9877689" y="2358949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0570877-BA19-45D0-AA0A-C5245B5161EC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632273" y="2653537"/>
            <a:ext cx="1245416" cy="110933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233D3-6DDE-4FD8-8DF1-779365F85BB6}"/>
              </a:ext>
            </a:extLst>
          </p:cNvPr>
          <p:cNvSpPr txBox="1"/>
          <p:nvPr/>
        </p:nvSpPr>
        <p:spPr>
          <a:xfrm>
            <a:off x="394282" y="92279"/>
            <a:ext cx="6585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Page50 </a:t>
            </a:r>
            <a:r>
              <a:rPr lang="ko-KR" altLang="en-US" sz="3600" b="1" dirty="0"/>
              <a:t>구조체와 클래스 차이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6E9D53B-CB78-4B46-8248-A0AF4F919AF3}"/>
              </a:ext>
            </a:extLst>
          </p:cNvPr>
          <p:cNvSpPr/>
          <p:nvPr/>
        </p:nvSpPr>
        <p:spPr>
          <a:xfrm>
            <a:off x="8791663" y="63200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heap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AF602E-6973-41F4-A415-3287B2E25DFA}"/>
              </a:ext>
            </a:extLst>
          </p:cNvPr>
          <p:cNvSpPr/>
          <p:nvPr/>
        </p:nvSpPr>
        <p:spPr>
          <a:xfrm>
            <a:off x="5501780" y="3825379"/>
            <a:ext cx="6295937" cy="241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DF839F-2C7C-4BA8-9D2E-3017A2AB5D35}"/>
              </a:ext>
            </a:extLst>
          </p:cNvPr>
          <p:cNvSpPr/>
          <p:nvPr/>
        </p:nvSpPr>
        <p:spPr>
          <a:xfrm>
            <a:off x="7292835" y="5716574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82AB9BD-E772-4223-BA02-476EE6F53CC1}"/>
              </a:ext>
            </a:extLst>
          </p:cNvPr>
          <p:cNvSpPr/>
          <p:nvPr/>
        </p:nvSpPr>
        <p:spPr>
          <a:xfrm>
            <a:off x="6478404" y="5716574"/>
            <a:ext cx="81443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77066D2-DD9F-461A-A671-37AAF1AF2195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875714" y="4394333"/>
            <a:ext cx="2602690" cy="15193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E79307-605C-4609-BEE6-123FC12E860B}"/>
              </a:ext>
            </a:extLst>
          </p:cNvPr>
          <p:cNvSpPr/>
          <p:nvPr/>
        </p:nvSpPr>
        <p:spPr>
          <a:xfrm>
            <a:off x="335726" y="781379"/>
            <a:ext cx="56540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struct </a:t>
            </a:r>
            <a:r>
              <a:rPr lang="en-US" altLang="ko-KR" sz="1600" dirty="0" err="1"/>
              <a:t>ExStruct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구조체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값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  <a:p>
            <a:r>
              <a:rPr lang="en-US" altLang="ko-KR" sz="1600" dirty="0"/>
              <a:t> class </a:t>
            </a:r>
            <a:r>
              <a:rPr lang="en-US" altLang="ko-KR" sz="1600" dirty="0" err="1"/>
              <a:t>ExClass</a:t>
            </a:r>
            <a:r>
              <a:rPr lang="en-US" altLang="ko-KR" sz="1600" dirty="0"/>
              <a:t> //</a:t>
            </a:r>
            <a:r>
              <a:rPr lang="ko-KR" altLang="en-US" sz="1600" dirty="0">
                <a:highlight>
                  <a:srgbClr val="FFFF00"/>
                </a:highlight>
              </a:rPr>
              <a:t>클래스 </a:t>
            </a:r>
            <a:r>
              <a:rPr lang="en-US" altLang="ko-KR" sz="1600" dirty="0">
                <a:highlight>
                  <a:srgbClr val="FFFF00"/>
                </a:highlight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</a:rPr>
              <a:t>참조 형식</a:t>
            </a:r>
            <a:r>
              <a:rPr lang="ko-KR" altLang="en-US" sz="1600" dirty="0"/>
              <a:t>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public int Val{ get; set; }</a:t>
            </a:r>
          </a:p>
          <a:p>
            <a:r>
              <a:rPr lang="en-US" altLang="ko-KR" sz="1600" dirty="0"/>
              <a:t> }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FD8811-B034-4ED5-AEDC-881F63B5FE43}"/>
              </a:ext>
            </a:extLst>
          </p:cNvPr>
          <p:cNvSpPr/>
          <p:nvPr/>
        </p:nvSpPr>
        <p:spPr>
          <a:xfrm>
            <a:off x="309000" y="4994883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F45252-2443-4445-A8E7-FFA5D2E10B69}"/>
              </a:ext>
            </a:extLst>
          </p:cNvPr>
          <p:cNvSpPr/>
          <p:nvPr/>
        </p:nvSpPr>
        <p:spPr>
          <a:xfrm>
            <a:off x="1382791" y="4994883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es1.Val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46BE5C3-F7CE-47B6-9D7C-D6E88C1068A4}"/>
              </a:ext>
            </a:extLst>
          </p:cNvPr>
          <p:cNvSpPr/>
          <p:nvPr/>
        </p:nvSpPr>
        <p:spPr>
          <a:xfrm>
            <a:off x="2716640" y="4994883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0D6FC2D-B9E6-4136-A9AF-BB87E486DFA8}"/>
              </a:ext>
            </a:extLst>
          </p:cNvPr>
          <p:cNvSpPr/>
          <p:nvPr/>
        </p:nvSpPr>
        <p:spPr>
          <a:xfrm>
            <a:off x="309000" y="460060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538A135-8FEE-471C-946A-128271E6A832}"/>
              </a:ext>
            </a:extLst>
          </p:cNvPr>
          <p:cNvSpPr/>
          <p:nvPr/>
        </p:nvSpPr>
        <p:spPr>
          <a:xfrm>
            <a:off x="1382791" y="460060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es2.Val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E7CA34F-021E-46C2-AA46-4B7E9255E498}"/>
              </a:ext>
            </a:extLst>
          </p:cNvPr>
          <p:cNvSpPr/>
          <p:nvPr/>
        </p:nvSpPr>
        <p:spPr>
          <a:xfrm>
            <a:off x="2716640" y="4600601"/>
            <a:ext cx="1333849" cy="394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4-&gt; 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C1267D-6568-4251-AEAC-FCA167C1E447}"/>
              </a:ext>
            </a:extLst>
          </p:cNvPr>
          <p:cNvSpPr/>
          <p:nvPr/>
        </p:nvSpPr>
        <p:spPr>
          <a:xfrm>
            <a:off x="1065215" y="534724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 stack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A4E55C-8180-45B4-AE62-81ED42C2BBF3}"/>
              </a:ext>
            </a:extLst>
          </p:cNvPr>
          <p:cNvSpPr/>
          <p:nvPr/>
        </p:nvSpPr>
        <p:spPr>
          <a:xfrm>
            <a:off x="5069728" y="636154"/>
            <a:ext cx="7122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ExStruct</a:t>
            </a:r>
            <a:r>
              <a:rPr lang="en-US" altLang="ko-KR" dirty="0">
                <a:solidFill>
                  <a:srgbClr val="FF0000"/>
                </a:solidFill>
              </a:rPr>
              <a:t> es1 = new </a:t>
            </a:r>
            <a:r>
              <a:rPr lang="en-US" altLang="ko-KR" dirty="0" err="1">
                <a:solidFill>
                  <a:srgbClr val="FF0000"/>
                </a:solidFill>
              </a:rPr>
              <a:t>ExStruct</a:t>
            </a:r>
            <a:r>
              <a:rPr lang="en-US" altLang="ko-KR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es1.Val = 4;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ExStruct</a:t>
            </a:r>
            <a:r>
              <a:rPr lang="en-US" altLang="ko-KR" b="1" dirty="0">
                <a:solidFill>
                  <a:srgbClr val="FF0000"/>
                </a:solidFill>
              </a:rPr>
              <a:t> es2 = es1;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es2.Val = 5;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Console.WriteLine</a:t>
            </a:r>
            <a:r>
              <a:rPr lang="en-US" altLang="ko-KR" dirty="0">
                <a:solidFill>
                  <a:srgbClr val="FF0000"/>
                </a:solidFill>
              </a:rPr>
              <a:t>("es1.Val:{0}, es2.Val:{1}", es1.Val, es2.Val);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ExClass</a:t>
            </a:r>
            <a:r>
              <a:rPr lang="en-US" altLang="ko-KR" dirty="0"/>
              <a:t> ec1 = new </a:t>
            </a:r>
            <a:r>
              <a:rPr lang="en-US" altLang="ko-KR" dirty="0" err="1"/>
              <a:t>ExClass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ec1.Val = 4;</a:t>
            </a:r>
          </a:p>
          <a:p>
            <a:r>
              <a:rPr lang="en-US" altLang="ko-KR" dirty="0"/>
              <a:t> </a:t>
            </a:r>
            <a:r>
              <a:rPr lang="en-US" altLang="ko-KR" b="1" dirty="0" err="1"/>
              <a:t>ExClass</a:t>
            </a:r>
            <a:r>
              <a:rPr lang="en-US" altLang="ko-KR" b="1" dirty="0"/>
              <a:t> ec2 = ec1;</a:t>
            </a:r>
          </a:p>
          <a:p>
            <a:r>
              <a:rPr lang="en-US" altLang="ko-KR" dirty="0"/>
              <a:t> ec2.Val = 5;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Console.WriteLine</a:t>
            </a:r>
            <a:r>
              <a:rPr lang="en-US" altLang="ko-KR" dirty="0"/>
              <a:t>("ec1.Val:{0}, ec2.Val:{1}", ec1.Val, ec2.Val);</a:t>
            </a:r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3DB23D3-AE0E-4267-B4C5-02E88E6F8B6B}"/>
              </a:ext>
            </a:extLst>
          </p:cNvPr>
          <p:cNvSpPr/>
          <p:nvPr/>
        </p:nvSpPr>
        <p:spPr>
          <a:xfrm>
            <a:off x="309000" y="4197192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92DC16-9EF2-4C5B-B86D-9F302534E397}"/>
              </a:ext>
            </a:extLst>
          </p:cNvPr>
          <p:cNvSpPr/>
          <p:nvPr/>
        </p:nvSpPr>
        <p:spPr>
          <a:xfrm>
            <a:off x="1382791" y="4197192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94FAC43-7647-4EFF-A49B-7460D6998CFC}"/>
              </a:ext>
            </a:extLst>
          </p:cNvPr>
          <p:cNvSpPr/>
          <p:nvPr/>
        </p:nvSpPr>
        <p:spPr>
          <a:xfrm>
            <a:off x="2716640" y="4197192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B5C9D0E-6AA0-4018-800A-32ADB4CEF6A0}"/>
              </a:ext>
            </a:extLst>
          </p:cNvPr>
          <p:cNvSpPr/>
          <p:nvPr/>
        </p:nvSpPr>
        <p:spPr>
          <a:xfrm>
            <a:off x="309000" y="3793261"/>
            <a:ext cx="1073791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68CACCC-4448-42FF-B1D0-AABD83D6B2F9}"/>
              </a:ext>
            </a:extLst>
          </p:cNvPr>
          <p:cNvSpPr/>
          <p:nvPr/>
        </p:nvSpPr>
        <p:spPr>
          <a:xfrm>
            <a:off x="1382791" y="3793261"/>
            <a:ext cx="1333849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1EB4A91-4209-49F7-9FA2-64274A06E9BE}"/>
              </a:ext>
            </a:extLst>
          </p:cNvPr>
          <p:cNvSpPr/>
          <p:nvPr/>
        </p:nvSpPr>
        <p:spPr>
          <a:xfrm>
            <a:off x="2716640" y="3793261"/>
            <a:ext cx="1333849" cy="3942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E7EFF6D-605B-4E56-BEDB-FAF4674DA18A}"/>
              </a:ext>
            </a:extLst>
          </p:cNvPr>
          <p:cNvSpPr/>
          <p:nvPr/>
        </p:nvSpPr>
        <p:spPr>
          <a:xfrm>
            <a:off x="9012577" y="5715261"/>
            <a:ext cx="1719742" cy="394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4-&gt;5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5285E74-FC96-4539-93AA-77731803BB69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002239" y="3944973"/>
            <a:ext cx="2476165" cy="19687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2768</Words>
  <Application>Microsoft Office PowerPoint</Application>
  <PresentationFormat>와이드스크린</PresentationFormat>
  <Paragraphs>585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test</dc:creator>
  <cp:lastModifiedBy>test</cp:lastModifiedBy>
  <cp:revision>38</cp:revision>
  <dcterms:created xsi:type="dcterms:W3CDTF">2020-10-05T00:26:49Z</dcterms:created>
  <dcterms:modified xsi:type="dcterms:W3CDTF">2020-10-12T01:47:52Z</dcterms:modified>
</cp:coreProperties>
</file>