
<file path=[Content_Types].xml><?xml version="1.0" encoding="utf-8"?>
<Types xmlns="http://schemas.openxmlformats.org/package/2006/content-types"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2" r:id="rId1"/>
  </p:sldMasterIdLst>
  <p:sldIdLst>
    <p:sldId id="256" r:id="rId2"/>
    <p:sldId id="257" r:id="rId3"/>
    <p:sldId id="260" r:id="rId4"/>
    <p:sldId id="261" r:id="rId5"/>
    <p:sldId id="262" r:id="rId6"/>
    <p:sldId id="264" r:id="rId7"/>
    <p:sldId id="263" r:id="rId8"/>
    <p:sldId id="265" r:id="rId9"/>
    <p:sldId id="266" r:id="rId10"/>
    <p:sldId id="268" r:id="rId11"/>
    <p:sldId id="267" r:id="rId12"/>
    <p:sldId id="269" r:id="rId13"/>
    <p:sldId id="270" r:id="rId14"/>
    <p:sldId id="271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530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4000">
                <a:schemeClr val="accent1">
                  <a:lumMod val="60000"/>
                  <a:lumOff val="40000"/>
                </a:schemeClr>
              </a:gs>
              <a:gs pos="83000">
                <a:schemeClr val="accent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chemeClr val="accent1">
                  <a:alpha val="0"/>
                </a:schemeClr>
              </a:gs>
              <a:gs pos="57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alpha val="0"/>
                </a:scheme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50000">
                <a:schemeClr val="accent3"/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b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0" y="1676400"/>
            <a:ext cx="3886200" cy="1524000"/>
          </a:xfrm>
        </p:spPr>
        <p:txBody>
          <a:bodyPr anchor="b" anchorCtr="0"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3203574"/>
            <a:ext cx="3886200" cy="1825625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9BDF0-6A6E-49E5-A403-3DCFEB178198}" type="datetimeFigureOut">
              <a:rPr lang="ko-KR" altLang="en-US" smtClean="0"/>
              <a:t>2011-08-28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31DD457-F1F1-4264-9EBF-91BBEA51435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9BDF0-6A6E-49E5-A403-3DCFEB178198}" type="datetimeFigureOut">
              <a:rPr lang="ko-KR" altLang="en-US" smtClean="0"/>
              <a:t>2011-08-28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DD457-F1F1-4264-9EBF-91BBEA51435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9BDF0-6A6E-49E5-A403-3DCFEB178198}" type="datetimeFigureOut">
              <a:rPr lang="ko-KR" altLang="en-US" smtClean="0"/>
              <a:t>2011-08-28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DD457-F1F1-4264-9EBF-91BBEA51435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3733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9BDF0-6A6E-49E5-A403-3DCFEB178198}" type="datetimeFigureOut">
              <a:rPr lang="ko-KR" altLang="en-US" smtClean="0"/>
              <a:t>2011-08-28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DD457-F1F1-4264-9EBF-91BBEA51435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14000">
                <a:srgbClr val="333333"/>
              </a:gs>
              <a:gs pos="83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rgbClr val="000000">
                  <a:alpha val="0"/>
                </a:srgbClr>
              </a:gs>
              <a:gs pos="57000">
                <a:srgbClr val="4D4D4D"/>
              </a:gs>
              <a:gs pos="10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33787"/>
            <a:ext cx="7772400" cy="1362075"/>
          </a:xfrm>
        </p:spPr>
        <p:txBody>
          <a:bodyPr anchor="t"/>
          <a:lstStyle>
            <a:lvl1pPr algn="l">
              <a:defRPr sz="4000" b="0" i="0" cap="all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36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9BDF0-6A6E-49E5-A403-3DCFEB178198}" type="datetimeFigureOut">
              <a:rPr lang="ko-KR" altLang="en-US" smtClean="0"/>
              <a:t>2011-08-28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DD457-F1F1-4264-9EBF-91BBEA51435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9BDF0-6A6E-49E5-A403-3DCFEB178198}" type="datetimeFigureOut">
              <a:rPr lang="ko-KR" altLang="en-US" smtClean="0"/>
              <a:t>2011-08-28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DD457-F1F1-4264-9EBF-91BBEA51435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685800" y="1536192"/>
            <a:ext cx="3657600" cy="387705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4800600" y="1536192"/>
            <a:ext cx="3657600" cy="387705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2" name="Freeform 11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9BDF0-6A6E-49E5-A403-3DCFEB178198}" type="datetimeFigureOut">
              <a:rPr lang="ko-KR" altLang="en-US" smtClean="0"/>
              <a:t>2011-08-28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DD457-F1F1-4264-9EBF-91BBEA51435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685800" y="2209800"/>
            <a:ext cx="3657600" cy="32004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657600" cy="32004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9BDF0-6A6E-49E5-A403-3DCFEB178198}" type="datetimeFigureOut">
              <a:rPr lang="ko-KR" altLang="en-US" smtClean="0"/>
              <a:t>2011-08-28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DD457-F1F1-4264-9EBF-91BBEA51435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3"/>
              </a:gs>
              <a:gs pos="50000">
                <a:schemeClr val="accent3">
                  <a:lumMod val="40000"/>
                  <a:lumOff val="60000"/>
                </a:schemeClr>
              </a:gs>
              <a:gs pos="5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0" y="5381627"/>
            <a:ext cx="3286124" cy="1207294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6996854"/>
              <a:gd name="connsiteY0" fmla="*/ 0 h 1571625"/>
              <a:gd name="connsiteX1" fmla="*/ 6996854 w 6996854"/>
              <a:gd name="connsiteY1" fmla="*/ 1266825 h 1571625"/>
              <a:gd name="connsiteX2" fmla="*/ 0 w 6996854"/>
              <a:gd name="connsiteY2" fmla="*/ 1571625 h 1571625"/>
              <a:gd name="connsiteX3" fmla="*/ 0 w 6996854"/>
              <a:gd name="connsiteY3" fmla="*/ 0 h 1571625"/>
              <a:gd name="connsiteX0" fmla="*/ 0 w 7583417"/>
              <a:gd name="connsiteY0" fmla="*/ 0 h 800100"/>
              <a:gd name="connsiteX1" fmla="*/ 7583417 w 7583417"/>
              <a:gd name="connsiteY1" fmla="*/ 495300 h 800100"/>
              <a:gd name="connsiteX2" fmla="*/ 586563 w 7583417"/>
              <a:gd name="connsiteY2" fmla="*/ 800100 h 800100"/>
              <a:gd name="connsiteX3" fmla="*/ 0 w 7583417"/>
              <a:gd name="connsiteY3" fmla="*/ 0 h 800100"/>
              <a:gd name="connsiteX0" fmla="*/ 0 w 7017803"/>
              <a:gd name="connsiteY0" fmla="*/ 0 h 1200150"/>
              <a:gd name="connsiteX1" fmla="*/ 7017803 w 7017803"/>
              <a:gd name="connsiteY1" fmla="*/ 895350 h 1200150"/>
              <a:gd name="connsiteX2" fmla="*/ 20949 w 7017803"/>
              <a:gd name="connsiteY2" fmla="*/ 1200150 h 1200150"/>
              <a:gd name="connsiteX3" fmla="*/ 0 w 7017803"/>
              <a:gd name="connsiteY3" fmla="*/ 0 h 1200150"/>
              <a:gd name="connsiteX0" fmla="*/ 0 w 6410292"/>
              <a:gd name="connsiteY0" fmla="*/ 0 h 1752600"/>
              <a:gd name="connsiteX1" fmla="*/ 6410292 w 6410292"/>
              <a:gd name="connsiteY1" fmla="*/ 1752600 h 1752600"/>
              <a:gd name="connsiteX2" fmla="*/ 20949 w 6410292"/>
              <a:gd name="connsiteY2" fmla="*/ 1200150 h 1752600"/>
              <a:gd name="connsiteX3" fmla="*/ 0 w 6410292"/>
              <a:gd name="connsiteY3" fmla="*/ 0 h 1752600"/>
              <a:gd name="connsiteX0" fmla="*/ 0 w 7227290"/>
              <a:gd name="connsiteY0" fmla="*/ 0 h 1200150"/>
              <a:gd name="connsiteX1" fmla="*/ 7227290 w 7227290"/>
              <a:gd name="connsiteY1" fmla="*/ 885825 h 1200150"/>
              <a:gd name="connsiteX2" fmla="*/ 20949 w 7227290"/>
              <a:gd name="connsiteY2" fmla="*/ 1200150 h 1200150"/>
              <a:gd name="connsiteX3" fmla="*/ 0 w 7227290"/>
              <a:gd name="connsiteY3" fmla="*/ 0 h 1200150"/>
              <a:gd name="connsiteX0" fmla="*/ 0 w 7227290"/>
              <a:gd name="connsiteY0" fmla="*/ 0 h 885825"/>
              <a:gd name="connsiteX1" fmla="*/ 7227290 w 7227290"/>
              <a:gd name="connsiteY1" fmla="*/ 885825 h 885825"/>
              <a:gd name="connsiteX2" fmla="*/ 555141 w 7227290"/>
              <a:gd name="connsiteY2" fmla="*/ 862013 h 885825"/>
              <a:gd name="connsiteX3" fmla="*/ 0 w 7227290"/>
              <a:gd name="connsiteY3" fmla="*/ 0 h 885825"/>
              <a:gd name="connsiteX0" fmla="*/ 0 w 7227290"/>
              <a:gd name="connsiteY0" fmla="*/ 0 h 1207294"/>
              <a:gd name="connsiteX1" fmla="*/ 7227290 w 7227290"/>
              <a:gd name="connsiteY1" fmla="*/ 885825 h 1207294"/>
              <a:gd name="connsiteX2" fmla="*/ 0 w 7227290"/>
              <a:gd name="connsiteY2" fmla="*/ 1207294 h 1207294"/>
              <a:gd name="connsiteX3" fmla="*/ 0 w 7227290"/>
              <a:gd name="connsiteY3" fmla="*/ 0 h 1207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27290" h="1207294">
                <a:moveTo>
                  <a:pt x="0" y="0"/>
                </a:moveTo>
                <a:lnTo>
                  <a:pt x="7227290" y="885825"/>
                </a:lnTo>
                <a:lnTo>
                  <a:pt x="0" y="120729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196" y="5347020"/>
            <a:ext cx="3426231" cy="944725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2830674 w 7605568"/>
              <a:gd name="connsiteY2" fmla="*/ 806612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2930931"/>
              <a:gd name="connsiteY0" fmla="*/ 0 h 806612"/>
              <a:gd name="connsiteX1" fmla="*/ 0 w 2930931"/>
              <a:gd name="connsiteY1" fmla="*/ 75665 h 806612"/>
              <a:gd name="connsiteX2" fmla="*/ 2830674 w 2930931"/>
              <a:gd name="connsiteY2" fmla="*/ 806612 h 806612"/>
              <a:gd name="connsiteX3" fmla="*/ 2930931 w 2930931"/>
              <a:gd name="connsiteY3" fmla="*/ 785765 h 806612"/>
              <a:gd name="connsiteX4" fmla="*/ 1 w 2930931"/>
              <a:gd name="connsiteY4" fmla="*/ 0 h 806612"/>
              <a:gd name="connsiteX0" fmla="*/ 1 w 3204530"/>
              <a:gd name="connsiteY0" fmla="*/ 0 h 944725"/>
              <a:gd name="connsiteX1" fmla="*/ 0 w 3204530"/>
              <a:gd name="connsiteY1" fmla="*/ 75665 h 944725"/>
              <a:gd name="connsiteX2" fmla="*/ 3204530 w 3204530"/>
              <a:gd name="connsiteY2" fmla="*/ 944725 h 944725"/>
              <a:gd name="connsiteX3" fmla="*/ 2930931 w 3204530"/>
              <a:gd name="connsiteY3" fmla="*/ 785765 h 944725"/>
              <a:gd name="connsiteX4" fmla="*/ 1 w 3204530"/>
              <a:gd name="connsiteY4" fmla="*/ 0 h 944725"/>
              <a:gd name="connsiteX0" fmla="*/ 1 w 3426231"/>
              <a:gd name="connsiteY0" fmla="*/ 0 h 944725"/>
              <a:gd name="connsiteX1" fmla="*/ 0 w 3426231"/>
              <a:gd name="connsiteY1" fmla="*/ 75665 h 944725"/>
              <a:gd name="connsiteX2" fmla="*/ 3204530 w 3426231"/>
              <a:gd name="connsiteY2" fmla="*/ 944725 h 944725"/>
              <a:gd name="connsiteX3" fmla="*/ 3426231 w 3426231"/>
              <a:gd name="connsiteY3" fmla="*/ 923877 h 944725"/>
              <a:gd name="connsiteX4" fmla="*/ 1 w 3426231"/>
              <a:gd name="connsiteY4" fmla="*/ 0 h 944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6231" h="944725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3204530" y="944725"/>
                </a:lnTo>
                <a:lnTo>
                  <a:pt x="3426231" y="923877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9BDF0-6A6E-49E5-A403-3DCFEB178198}" type="datetimeFigureOut">
              <a:rPr lang="ko-KR" altLang="en-US" smtClean="0"/>
              <a:t>2011-08-28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DD457-F1F1-4264-9EBF-91BBEA51435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9BDF0-6A6E-49E5-A403-3DCFEB178198}" type="datetimeFigureOut">
              <a:rPr lang="ko-KR" altLang="en-US" smtClean="0"/>
              <a:t>2011-08-28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DD457-F1F1-4264-9EBF-91BBEA51435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4572000" y="609600"/>
            <a:ext cx="3886200" cy="41910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676274" y="1527048"/>
            <a:ext cx="3383280" cy="329184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0" y="609600"/>
            <a:ext cx="3886200" cy="4190999"/>
          </a:xfrm>
          <a:ln w="79375">
            <a:solidFill>
              <a:schemeClr val="tx1"/>
            </a:solidFill>
            <a:miter lim="800000"/>
          </a:ln>
          <a:effectLst>
            <a:outerShdw blurRad="50800" dist="38100" dir="5400000" algn="ctr" rotWithShape="0">
              <a:srgbClr val="000000">
                <a:alpha val="42000"/>
              </a:srgb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5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9BDF0-6A6E-49E5-A403-3DCFEB178198}" type="datetimeFigureOut">
              <a:rPr lang="ko-KR" altLang="en-US" smtClean="0"/>
              <a:t>2011-08-28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DD457-F1F1-4264-9EBF-91BBEA51435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676656" y="1524000"/>
            <a:ext cx="3381375" cy="329565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13">
              <a:alphaModFix amt="15000"/>
            </a:blip>
            <a:srcRect/>
            <a:tile tx="0" ty="0" sx="76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7772400" cy="11430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600200"/>
            <a:ext cx="7772400" cy="45259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416675"/>
            <a:ext cx="1981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lang="en-US" sz="900" kern="1200" cap="all" spc="110" baseline="0" smtClean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2F9BDF0-6A6E-49E5-A403-3DCFEB178198}" type="datetimeFigureOut">
              <a:rPr lang="ko-KR" altLang="en-US" smtClean="0"/>
              <a:t>2011-08-28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600" y="6416675"/>
            <a:ext cx="28956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l">
              <a:defRPr sz="900" cap="all" spc="110" baseline="0">
                <a:solidFill>
                  <a:srgbClr val="4D4D4D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6416675"/>
            <a:ext cx="457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sz="1100" b="1" baseline="0">
                <a:solidFill>
                  <a:srgbClr val="4D4D4D"/>
                </a:solidFill>
              </a:defRPr>
            </a:lvl1pPr>
          </a:lstStyle>
          <a:p>
            <a:fld id="{D31DD457-F1F1-4264-9EBF-91BBEA51435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033" r:id="rId1"/>
    <p:sldLayoutId id="2147484034" r:id="rId2"/>
    <p:sldLayoutId id="2147484035" r:id="rId3"/>
    <p:sldLayoutId id="2147484036" r:id="rId4"/>
    <p:sldLayoutId id="2147484037" r:id="rId5"/>
    <p:sldLayoutId id="2147484038" r:id="rId6"/>
    <p:sldLayoutId id="2147484039" r:id="rId7"/>
    <p:sldLayoutId id="2147484040" r:id="rId8"/>
    <p:sldLayoutId id="2147484041" r:id="rId9"/>
    <p:sldLayoutId id="2147484042" r:id="rId10"/>
    <p:sldLayoutId id="2147484043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1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74320" algn="l" defTabSz="914400" rtl="0" eaLnBrk="1" latinLnBrk="1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74320" algn="l" defTabSz="914400" rtl="0" eaLnBrk="1" latinLnBrk="1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74320" algn="l" defTabSz="914400" rtl="0" eaLnBrk="1" latinLnBrk="1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74320" algn="l" defTabSz="914400" rtl="0" eaLnBrk="1" latinLnBrk="1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74320" algn="l" defTabSz="914400" rtl="0" eaLnBrk="1" latinLnBrk="1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74320" algn="l" defTabSz="914400" rtl="0" eaLnBrk="1" latinLnBrk="1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74320" algn="l" defTabSz="914400" rtl="0" eaLnBrk="1" latinLnBrk="1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74320" algn="l" defTabSz="914400" rtl="0" eaLnBrk="1" latinLnBrk="1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뇌를 자극하는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C# 4.0 </a:t>
            </a:r>
            <a:r>
              <a:rPr lang="ko-KR" altLang="en-US" dirty="0" smtClean="0"/>
              <a:t>프로그래밍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01. </a:t>
            </a:r>
            <a:r>
              <a:rPr lang="ko-KR" altLang="en-US" dirty="0"/>
              <a:t>프로그래밍을 시작합시다</a:t>
            </a:r>
          </a:p>
        </p:txBody>
      </p:sp>
    </p:spTree>
    <p:extLst>
      <p:ext uri="{BB962C8B-B14F-4D97-AF65-F5344CB8AC3E}">
        <p14:creationId xmlns:p14="http://schemas.microsoft.com/office/powerpoint/2010/main" val="47103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02. </a:t>
            </a:r>
            <a:r>
              <a:rPr lang="ko-KR" altLang="en-US" dirty="0" err="1" smtClean="0"/>
              <a:t>비주얼</a:t>
            </a:r>
            <a:r>
              <a:rPr lang="ko-KR" altLang="en-US" dirty="0" smtClean="0"/>
              <a:t> </a:t>
            </a:r>
            <a:r>
              <a:rPr lang="en-US" altLang="ko-KR" dirty="0"/>
              <a:t>C# </a:t>
            </a:r>
            <a:r>
              <a:rPr lang="ko-KR" altLang="en-US" dirty="0" err="1"/>
              <a:t>익스프레스</a:t>
            </a:r>
            <a:r>
              <a:rPr lang="ko-KR" altLang="en-US" dirty="0"/>
              <a:t> </a:t>
            </a:r>
            <a:r>
              <a:rPr lang="ko-KR" altLang="en-US" dirty="0" smtClean="0"/>
              <a:t>설치하기 </a:t>
            </a:r>
            <a:r>
              <a:rPr lang="en-US" altLang="ko-KR" dirty="0" smtClean="0"/>
              <a:t>(</a:t>
            </a:r>
            <a:r>
              <a:rPr lang="en-US" altLang="ko-KR" dirty="0" smtClean="0"/>
              <a:t>2/6)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2. </a:t>
            </a:r>
            <a:r>
              <a:rPr lang="ko-KR" altLang="en-US" dirty="0" smtClean="0"/>
              <a:t> 파일 </a:t>
            </a:r>
            <a:r>
              <a:rPr lang="ko-KR" altLang="en-US" dirty="0"/>
              <a:t>다운로드 </a:t>
            </a:r>
            <a:r>
              <a:rPr lang="ko-KR" altLang="en-US" dirty="0" err="1"/>
              <a:t>경고창이</a:t>
            </a:r>
            <a:r>
              <a:rPr lang="ko-KR" altLang="en-US" dirty="0"/>
              <a:t> 나타나면 </a:t>
            </a:r>
            <a:r>
              <a:rPr lang="en-US" altLang="ko-KR" dirty="0"/>
              <a:t>&lt;</a:t>
            </a:r>
            <a:r>
              <a:rPr lang="ko-KR" altLang="en-US" dirty="0"/>
              <a:t>실행</a:t>
            </a:r>
            <a:r>
              <a:rPr lang="en-US" altLang="ko-KR" dirty="0"/>
              <a:t>&gt; </a:t>
            </a:r>
            <a:r>
              <a:rPr lang="ko-KR" altLang="en-US" dirty="0" smtClean="0"/>
              <a:t>버튼 클</a:t>
            </a:r>
            <a:r>
              <a:rPr lang="ko-KR" altLang="en-US" dirty="0"/>
              <a:t>릭</a:t>
            </a: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545" y="2518646"/>
            <a:ext cx="447675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787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02. </a:t>
            </a:r>
            <a:r>
              <a:rPr lang="ko-KR" altLang="en-US" dirty="0" err="1" smtClean="0"/>
              <a:t>비주얼</a:t>
            </a:r>
            <a:r>
              <a:rPr lang="ko-KR" altLang="en-US" dirty="0" smtClean="0"/>
              <a:t> </a:t>
            </a:r>
            <a:r>
              <a:rPr lang="en-US" altLang="ko-KR" dirty="0"/>
              <a:t>C# </a:t>
            </a:r>
            <a:r>
              <a:rPr lang="ko-KR" altLang="en-US" dirty="0" err="1"/>
              <a:t>익스프레스</a:t>
            </a:r>
            <a:r>
              <a:rPr lang="ko-KR" altLang="en-US" dirty="0"/>
              <a:t> </a:t>
            </a:r>
            <a:r>
              <a:rPr lang="ko-KR" altLang="en-US" dirty="0" smtClean="0"/>
              <a:t>설치하기 </a:t>
            </a:r>
            <a:r>
              <a:rPr lang="en-US" altLang="ko-KR" dirty="0" smtClean="0"/>
              <a:t>(</a:t>
            </a:r>
            <a:r>
              <a:rPr lang="en-US" altLang="ko-KR" dirty="0" smtClean="0"/>
              <a:t>3/6)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설치 </a:t>
            </a:r>
            <a:r>
              <a:rPr lang="ko-KR" altLang="en-US" dirty="0"/>
              <a:t>프로그램이 다음과 같이 안내 메시지를 띄우면 </a:t>
            </a:r>
            <a:r>
              <a:rPr lang="en-US" altLang="ko-KR" dirty="0"/>
              <a:t>&lt;</a:t>
            </a:r>
            <a:r>
              <a:rPr lang="ko-KR" altLang="en-US" dirty="0"/>
              <a:t>다음</a:t>
            </a:r>
            <a:r>
              <a:rPr lang="en-US" altLang="ko-KR" dirty="0"/>
              <a:t>&gt; </a:t>
            </a:r>
            <a:r>
              <a:rPr lang="ko-KR" altLang="en-US" dirty="0"/>
              <a:t>버튼을 </a:t>
            </a:r>
            <a:r>
              <a:rPr lang="ko-KR" altLang="en-US" dirty="0" smtClean="0"/>
              <a:t>클릭</a:t>
            </a:r>
            <a:r>
              <a:rPr lang="en-US" altLang="ko-KR" dirty="0" smtClean="0"/>
              <a:t>. </a:t>
            </a:r>
            <a:r>
              <a:rPr lang="ko-KR" altLang="en-US" dirty="0"/>
              <a:t>이 </a:t>
            </a:r>
            <a:r>
              <a:rPr lang="ko-KR" altLang="en-US" dirty="0" smtClean="0"/>
              <a:t>때 표시되는 </a:t>
            </a:r>
            <a:r>
              <a:rPr lang="ko-KR" altLang="en-US" dirty="0"/>
              <a:t>사용 약관을 읽어 보고 프로그램 설치를 계속하려면 ‘동의함’을 선택한 </a:t>
            </a:r>
            <a:r>
              <a:rPr lang="ko-KR" altLang="en-US" dirty="0" smtClean="0"/>
              <a:t>후 </a:t>
            </a:r>
            <a:r>
              <a:rPr lang="en-US" altLang="ko-KR" dirty="0" smtClean="0"/>
              <a:t>&lt;</a:t>
            </a:r>
            <a:r>
              <a:rPr lang="ko-KR" altLang="en-US" dirty="0"/>
              <a:t>다음</a:t>
            </a:r>
            <a:r>
              <a:rPr lang="en-US" altLang="ko-KR" dirty="0"/>
              <a:t>&gt; </a:t>
            </a:r>
            <a:r>
              <a:rPr lang="ko-KR" altLang="en-US" dirty="0"/>
              <a:t>버튼을 </a:t>
            </a:r>
            <a:r>
              <a:rPr lang="ko-KR" altLang="en-US" dirty="0" smtClean="0"/>
              <a:t>클릭</a:t>
            </a:r>
            <a:r>
              <a:rPr lang="en-US" altLang="ko-KR" dirty="0" smtClean="0"/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413" y="2780928"/>
            <a:ext cx="4136028" cy="3703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51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02. </a:t>
            </a:r>
            <a:r>
              <a:rPr lang="ko-KR" altLang="en-US" dirty="0" err="1" smtClean="0"/>
              <a:t>비주얼</a:t>
            </a:r>
            <a:r>
              <a:rPr lang="ko-KR" altLang="en-US" dirty="0" smtClean="0"/>
              <a:t> </a:t>
            </a:r>
            <a:r>
              <a:rPr lang="en-US" altLang="ko-KR" dirty="0"/>
              <a:t>C# </a:t>
            </a:r>
            <a:r>
              <a:rPr lang="ko-KR" altLang="en-US" dirty="0" err="1"/>
              <a:t>익스프레스</a:t>
            </a:r>
            <a:r>
              <a:rPr lang="ko-KR" altLang="en-US" dirty="0"/>
              <a:t> </a:t>
            </a:r>
            <a:r>
              <a:rPr lang="ko-KR" altLang="en-US" dirty="0" smtClean="0"/>
              <a:t>설치하기 </a:t>
            </a:r>
            <a:r>
              <a:rPr lang="en-US" altLang="ko-KR" dirty="0" smtClean="0"/>
              <a:t>(</a:t>
            </a:r>
            <a:r>
              <a:rPr lang="en-US" altLang="ko-KR" dirty="0" smtClean="0"/>
              <a:t>4/6)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4.  </a:t>
            </a:r>
            <a:r>
              <a:rPr lang="ko-KR" altLang="en-US" dirty="0" smtClean="0"/>
              <a:t>설치 </a:t>
            </a:r>
            <a:r>
              <a:rPr lang="ko-KR" altLang="en-US" dirty="0"/>
              <a:t>프로그램이 설치 폴더의 위치를 </a:t>
            </a:r>
            <a:r>
              <a:rPr lang="ko-KR" altLang="en-US" dirty="0" smtClean="0"/>
              <a:t>물어볼 때 특이 </a:t>
            </a:r>
            <a:r>
              <a:rPr lang="ko-KR" altLang="en-US" dirty="0"/>
              <a:t>사항이 없다면 </a:t>
            </a:r>
            <a:r>
              <a:rPr lang="ko-KR" altLang="en-US" dirty="0" smtClean="0"/>
              <a:t>프로그램이 권하는 </a:t>
            </a:r>
            <a:r>
              <a:rPr lang="ko-KR" altLang="en-US" dirty="0"/>
              <a:t>위치를 그대로 놓아 둔 채 </a:t>
            </a:r>
            <a:r>
              <a:rPr lang="en-US" altLang="ko-KR" dirty="0"/>
              <a:t>&lt;</a:t>
            </a:r>
            <a:r>
              <a:rPr lang="ko-KR" altLang="en-US" dirty="0"/>
              <a:t>설치</a:t>
            </a:r>
            <a:r>
              <a:rPr lang="en-US" altLang="ko-KR" dirty="0"/>
              <a:t>&gt; </a:t>
            </a:r>
            <a:r>
              <a:rPr lang="ko-KR" altLang="en-US" dirty="0"/>
              <a:t>버튼을 </a:t>
            </a:r>
            <a:r>
              <a:rPr lang="ko-KR" altLang="en-US" dirty="0" smtClean="0"/>
              <a:t>클릭</a:t>
            </a: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5125" y="2636912"/>
            <a:ext cx="4207075" cy="3767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935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02. </a:t>
            </a:r>
            <a:r>
              <a:rPr lang="ko-KR" altLang="en-US" dirty="0" err="1" smtClean="0"/>
              <a:t>비주얼</a:t>
            </a:r>
            <a:r>
              <a:rPr lang="ko-KR" altLang="en-US" dirty="0" smtClean="0"/>
              <a:t> </a:t>
            </a:r>
            <a:r>
              <a:rPr lang="en-US" altLang="ko-KR" dirty="0"/>
              <a:t>C# </a:t>
            </a:r>
            <a:r>
              <a:rPr lang="ko-KR" altLang="en-US" dirty="0" err="1"/>
              <a:t>익스프레스</a:t>
            </a:r>
            <a:r>
              <a:rPr lang="ko-KR" altLang="en-US" dirty="0"/>
              <a:t> </a:t>
            </a:r>
            <a:r>
              <a:rPr lang="ko-KR" altLang="en-US" dirty="0" smtClean="0"/>
              <a:t>설치하기 </a:t>
            </a:r>
            <a:r>
              <a:rPr lang="en-US" altLang="ko-KR" dirty="0" smtClean="0"/>
              <a:t>(5/6)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5. </a:t>
            </a:r>
            <a:r>
              <a:rPr lang="ko-KR" altLang="en-US" dirty="0" smtClean="0"/>
              <a:t>설치 프로그램이 </a:t>
            </a:r>
            <a:r>
              <a:rPr lang="ko-KR" altLang="en-US" dirty="0" err="1" smtClean="0"/>
              <a:t>비주얼</a:t>
            </a:r>
            <a:r>
              <a:rPr lang="ko-KR" altLang="en-US" dirty="0" smtClean="0"/>
              <a:t> </a:t>
            </a:r>
            <a:r>
              <a:rPr lang="en-US" altLang="ko-KR" dirty="0" smtClean="0"/>
              <a:t>C# </a:t>
            </a:r>
            <a:r>
              <a:rPr lang="ko-KR" altLang="en-US" dirty="0" err="1" smtClean="0"/>
              <a:t>익스프레스</a:t>
            </a:r>
            <a:r>
              <a:rPr lang="ko-KR" altLang="en-US" dirty="0" smtClean="0"/>
              <a:t> 설치 진행</a:t>
            </a:r>
            <a:endParaRPr lang="en-US" altLang="ko-KR" dirty="0" smtClean="0"/>
          </a:p>
        </p:txBody>
      </p:sp>
      <p:pic>
        <p:nvPicPr>
          <p:cNvPr id="1026" name="Picture 2" descr="C:\Users\Sean\Desktop\뇌자극 C# 이미지\01장 프로그래밍을 시작해보세요\image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492896"/>
            <a:ext cx="4320480" cy="3868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6636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02. </a:t>
            </a:r>
            <a:r>
              <a:rPr lang="ko-KR" altLang="en-US" dirty="0" err="1" smtClean="0"/>
              <a:t>비주얼</a:t>
            </a:r>
            <a:r>
              <a:rPr lang="ko-KR" altLang="en-US" dirty="0" smtClean="0"/>
              <a:t> </a:t>
            </a:r>
            <a:r>
              <a:rPr lang="en-US" altLang="ko-KR" dirty="0"/>
              <a:t>C# </a:t>
            </a:r>
            <a:r>
              <a:rPr lang="ko-KR" altLang="en-US" dirty="0" err="1"/>
              <a:t>익스프레스</a:t>
            </a:r>
            <a:r>
              <a:rPr lang="ko-KR" altLang="en-US" dirty="0"/>
              <a:t> </a:t>
            </a:r>
            <a:r>
              <a:rPr lang="ko-KR" altLang="en-US" dirty="0" smtClean="0"/>
              <a:t>설치하기 </a:t>
            </a:r>
            <a:r>
              <a:rPr lang="en-US" altLang="ko-KR" dirty="0" smtClean="0"/>
              <a:t>(6/6)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6</a:t>
            </a:r>
            <a:r>
              <a:rPr lang="en-US" altLang="ko-KR" dirty="0" smtClean="0"/>
              <a:t>. </a:t>
            </a:r>
            <a:r>
              <a:rPr lang="ko-KR" altLang="en-US" dirty="0" smtClean="0"/>
              <a:t>설치가 완료되면 설치 프로그램이 아래의 메시지를 출력</a:t>
            </a:r>
            <a:r>
              <a:rPr lang="en-US" altLang="ko-KR" dirty="0" smtClean="0"/>
              <a:t>. [</a:t>
            </a:r>
            <a:r>
              <a:rPr lang="ko-KR" altLang="en-US" dirty="0" smtClean="0"/>
              <a:t>끝내기</a:t>
            </a:r>
            <a:r>
              <a:rPr lang="en-US" altLang="ko-KR" dirty="0" smtClean="0"/>
              <a:t>] </a:t>
            </a:r>
            <a:r>
              <a:rPr lang="ko-KR" altLang="en-US" dirty="0" smtClean="0"/>
              <a:t>버튼을 클릭하여 설치를 마무리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  <p:pic>
        <p:nvPicPr>
          <p:cNvPr id="2050" name="Picture 2" descr="C:\Users\Sean\Desktop\뇌자극 C# 이미지\01장 프로그래밍을 시작해보세요\image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5" y="2492896"/>
            <a:ext cx="4422782" cy="396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5067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01. </a:t>
            </a:r>
            <a:r>
              <a:rPr lang="ko-KR" altLang="en-US" dirty="0" smtClean="0"/>
              <a:t>프로그래밍 언어의 역사 </a:t>
            </a:r>
            <a:r>
              <a:rPr lang="en-US" altLang="ko-KR" dirty="0" smtClean="0"/>
              <a:t>(1/7)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컴퓨터의 시작</a:t>
            </a:r>
            <a:r>
              <a:rPr lang="en-US" altLang="ko-KR" dirty="0"/>
              <a:t>, </a:t>
            </a:r>
            <a:r>
              <a:rPr lang="ko-KR" altLang="en-US" dirty="0"/>
              <a:t>프로그래밍의 </a:t>
            </a:r>
            <a:r>
              <a:rPr lang="ko-KR" altLang="en-US" dirty="0" smtClean="0"/>
              <a:t>시작 </a:t>
            </a:r>
            <a:r>
              <a:rPr lang="en-US" altLang="ko-KR" dirty="0" smtClean="0"/>
              <a:t>(1/2)</a:t>
            </a:r>
          </a:p>
          <a:p>
            <a:endParaRPr lang="en-US" altLang="ko-KR" dirty="0" smtClean="0"/>
          </a:p>
          <a:p>
            <a:pPr lvl="1"/>
            <a:r>
              <a:rPr lang="ko-KR" altLang="en-US" dirty="0" err="1" smtClean="0"/>
              <a:t>에니악</a:t>
            </a:r>
            <a:r>
              <a:rPr lang="en-US" altLang="ko-KR" dirty="0" smtClean="0"/>
              <a:t>(ENIAC)</a:t>
            </a:r>
          </a:p>
          <a:p>
            <a:pPr lvl="2"/>
            <a:r>
              <a:rPr lang="ko-KR" altLang="en-US" dirty="0" smtClean="0"/>
              <a:t>최초의 컴퓨터</a:t>
            </a:r>
            <a:r>
              <a:rPr lang="en-US" altLang="ko-KR" dirty="0" smtClean="0"/>
              <a:t>. </a:t>
            </a:r>
            <a:r>
              <a:rPr lang="ko-KR" altLang="en-US" sz="1600" dirty="0"/>
              <a:t>당시로써는 뛰어난 계산 능력을 갖고 있었지만</a:t>
            </a:r>
            <a:r>
              <a:rPr lang="en-US" altLang="ko-KR" sz="1600" dirty="0"/>
              <a:t>, </a:t>
            </a:r>
            <a:r>
              <a:rPr lang="ko-KR" altLang="en-US" sz="1600" dirty="0"/>
              <a:t>이 기계가 갖고 있던 </a:t>
            </a:r>
            <a:r>
              <a:rPr lang="ko-KR" altLang="en-US" sz="1600" dirty="0" smtClean="0"/>
              <a:t>문제도 많았음</a:t>
            </a:r>
            <a:r>
              <a:rPr lang="en-US" altLang="ko-KR" sz="1600" dirty="0" smtClean="0"/>
              <a:t>.</a:t>
            </a:r>
          </a:p>
          <a:p>
            <a:pPr lvl="2"/>
            <a:r>
              <a:rPr lang="ko-KR" altLang="en-US" dirty="0"/>
              <a:t>뜨거운 진공관을 식히기 위해 거의 매일 반나절은 </a:t>
            </a:r>
            <a:r>
              <a:rPr lang="ko-KR" altLang="en-US" dirty="0" smtClean="0"/>
              <a:t>운영 중지</a:t>
            </a:r>
            <a:endParaRPr lang="en-US" altLang="ko-KR" dirty="0" smtClean="0"/>
          </a:p>
          <a:p>
            <a:pPr lvl="2"/>
            <a:r>
              <a:rPr lang="ko-KR" altLang="en-US" dirty="0"/>
              <a:t>프로그램을 변경하려면 </a:t>
            </a:r>
            <a:r>
              <a:rPr lang="en-US" altLang="ko-KR" dirty="0"/>
              <a:t>6,000</a:t>
            </a:r>
            <a:r>
              <a:rPr lang="ko-KR" altLang="en-US" dirty="0"/>
              <a:t>개에 이르는 배선을 </a:t>
            </a:r>
            <a:r>
              <a:rPr lang="ko-KR" altLang="en-US" dirty="0" smtClean="0"/>
              <a:t>교체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에드박</a:t>
            </a:r>
            <a:r>
              <a:rPr lang="en-US" altLang="ko-KR" dirty="0" smtClean="0"/>
              <a:t>(EDVAC)</a:t>
            </a:r>
          </a:p>
          <a:p>
            <a:pPr lvl="2"/>
            <a:r>
              <a:rPr lang="ko-KR" altLang="en-US" dirty="0"/>
              <a:t>존 폰 </a:t>
            </a:r>
            <a:r>
              <a:rPr lang="ko-KR" altLang="en-US" dirty="0" err="1"/>
              <a:t>노이만</a:t>
            </a:r>
            <a:r>
              <a:rPr lang="en-US" altLang="ko-KR" dirty="0"/>
              <a:t>(John von </a:t>
            </a:r>
            <a:r>
              <a:rPr lang="en-US" altLang="ko-KR" dirty="0" smtClean="0"/>
              <a:t>Neuma7)</a:t>
            </a:r>
            <a:r>
              <a:rPr lang="ko-KR" altLang="en-US" dirty="0"/>
              <a:t>의 손을 거쳐 개선된 </a:t>
            </a:r>
            <a:r>
              <a:rPr lang="ko-KR" altLang="en-US" dirty="0" smtClean="0"/>
              <a:t>구조와 향상된 </a:t>
            </a:r>
            <a:r>
              <a:rPr lang="ko-KR" altLang="en-US" dirty="0"/>
              <a:t>신뢰성을 </a:t>
            </a:r>
            <a:r>
              <a:rPr lang="ko-KR" altLang="en-US" dirty="0" smtClean="0"/>
              <a:t>갖추게 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중앙 </a:t>
            </a:r>
            <a:r>
              <a:rPr lang="ko-KR" altLang="en-US" dirty="0"/>
              <a:t>프로세서</a:t>
            </a:r>
            <a:r>
              <a:rPr lang="en-US" altLang="ko-KR" dirty="0"/>
              <a:t>, </a:t>
            </a:r>
            <a:r>
              <a:rPr lang="ko-KR" altLang="en-US" dirty="0"/>
              <a:t>기억장치</a:t>
            </a:r>
            <a:r>
              <a:rPr lang="en-US" altLang="ko-KR" dirty="0"/>
              <a:t>, </a:t>
            </a:r>
            <a:r>
              <a:rPr lang="ko-KR" altLang="en-US" dirty="0"/>
              <a:t>프로그램</a:t>
            </a:r>
            <a:r>
              <a:rPr lang="en-US" altLang="ko-KR" dirty="0"/>
              <a:t>, </a:t>
            </a:r>
            <a:r>
              <a:rPr lang="ko-KR" altLang="en-US" dirty="0"/>
              <a:t>데이터로 이루어진 슈퍼 컴퓨터부터 </a:t>
            </a:r>
            <a:r>
              <a:rPr lang="ko-KR" altLang="en-US" dirty="0" err="1"/>
              <a:t>스마트폰에</a:t>
            </a:r>
            <a:r>
              <a:rPr lang="ko-KR" altLang="en-US" dirty="0"/>
              <a:t> </a:t>
            </a:r>
            <a:r>
              <a:rPr lang="ko-KR" altLang="en-US" dirty="0" smtClean="0"/>
              <a:t>이르기까지 </a:t>
            </a:r>
            <a:r>
              <a:rPr lang="ko-KR" altLang="en-US" dirty="0"/>
              <a:t>현존하는 모든 현대 컴퓨터의 </a:t>
            </a:r>
            <a:r>
              <a:rPr lang="ko-KR" altLang="en-US" dirty="0" smtClean="0"/>
              <a:t>조상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979671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01. </a:t>
            </a:r>
            <a:r>
              <a:rPr lang="ko-KR" altLang="en-US" dirty="0" smtClean="0"/>
              <a:t>프로그래밍 언어의 역사 </a:t>
            </a:r>
            <a:r>
              <a:rPr lang="en-US" altLang="ko-KR" dirty="0" smtClean="0"/>
              <a:t>(2/7)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컴퓨터의 시작</a:t>
            </a:r>
            <a:r>
              <a:rPr lang="en-US" altLang="ko-KR" dirty="0"/>
              <a:t>, </a:t>
            </a:r>
            <a:r>
              <a:rPr lang="ko-KR" altLang="en-US" dirty="0"/>
              <a:t>프로그래밍의 </a:t>
            </a:r>
            <a:r>
              <a:rPr lang="ko-KR" altLang="en-US" dirty="0" smtClean="0"/>
              <a:t>시작 </a:t>
            </a:r>
            <a:r>
              <a:rPr lang="en-US" altLang="ko-KR" dirty="0" smtClean="0"/>
              <a:t>(2/2)</a:t>
            </a:r>
          </a:p>
          <a:p>
            <a:endParaRPr lang="en-US" altLang="ko-KR" dirty="0" smtClean="0"/>
          </a:p>
          <a:p>
            <a:pPr lvl="1"/>
            <a:r>
              <a:rPr lang="ko-KR" altLang="en-US" dirty="0" smtClean="0"/>
              <a:t>어셈블리 언어의 탄생</a:t>
            </a:r>
            <a:endParaRPr lang="en-US" altLang="ko-KR" dirty="0" smtClean="0"/>
          </a:p>
          <a:p>
            <a:pPr lvl="2"/>
            <a:r>
              <a:rPr lang="ko-KR" altLang="en-US" dirty="0" err="1"/>
              <a:t>에드박</a:t>
            </a:r>
            <a:r>
              <a:rPr lang="ko-KR" altLang="en-US" dirty="0"/>
              <a:t> 이후에도 컴퓨터의 발전은 한동안 하드웨어를 중심으로 이루어졌고</a:t>
            </a:r>
            <a:r>
              <a:rPr lang="en-US" altLang="ko-KR" dirty="0"/>
              <a:t>, </a:t>
            </a:r>
            <a:r>
              <a:rPr lang="ko-KR" altLang="en-US" dirty="0"/>
              <a:t>프로그래밍 방식은 여전히 </a:t>
            </a:r>
            <a:r>
              <a:rPr lang="en-US" altLang="ko-KR" dirty="0"/>
              <a:t>0</a:t>
            </a:r>
            <a:r>
              <a:rPr lang="ko-KR" altLang="en-US" dirty="0"/>
              <a:t>과 </a:t>
            </a:r>
            <a:r>
              <a:rPr lang="en-US" altLang="ko-KR" dirty="0"/>
              <a:t>1</a:t>
            </a:r>
            <a:r>
              <a:rPr lang="ko-KR" altLang="en-US" dirty="0"/>
              <a:t>의 비트</a:t>
            </a:r>
            <a:r>
              <a:rPr lang="en-US" altLang="ko-KR" dirty="0"/>
              <a:t>(Bit)</a:t>
            </a:r>
            <a:r>
              <a:rPr lang="ko-KR" altLang="en-US" dirty="0"/>
              <a:t>로 구성되는 기계어를 조합하여 프로그램을 작성하는 수준에 </a:t>
            </a:r>
            <a:r>
              <a:rPr lang="ko-KR" altLang="en-US" dirty="0" err="1"/>
              <a:t>머뭄</a:t>
            </a:r>
            <a:endParaRPr lang="ko-KR" altLang="en-US" dirty="0"/>
          </a:p>
          <a:p>
            <a:pPr lvl="2"/>
            <a:endParaRPr lang="en-US" altLang="ko-KR" sz="1600" dirty="0" smtClean="0"/>
          </a:p>
          <a:p>
            <a:pPr lvl="2"/>
            <a:r>
              <a:rPr lang="ko-KR" altLang="en-US" dirty="0"/>
              <a:t>어셈블리어가 탄생함으로써 프로그래밍 생산성이 한결 개선됨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어셈블리어는 복잡한 기계어 명령</a:t>
            </a: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:</a:t>
            </a:r>
            <a:r>
              <a:rPr lang="ko-KR" altLang="en-US" dirty="0"/>
              <a:t>“</a:t>
            </a:r>
            <a:r>
              <a:rPr lang="en-US" altLang="ko-KR" dirty="0"/>
              <a:t>01001100 00001000 10000001 </a:t>
            </a:r>
            <a:r>
              <a:rPr lang="en-US" altLang="ko-KR" dirty="0" smtClean="0"/>
              <a:t>10010000”)</a:t>
            </a:r>
            <a:r>
              <a:rPr lang="ko-KR" altLang="en-US" dirty="0"/>
              <a:t>을 사람이 이해할 수 있는 기호나 </a:t>
            </a:r>
            <a:r>
              <a:rPr lang="ko-KR" altLang="en-US" dirty="0" smtClean="0"/>
              <a:t>단어</a:t>
            </a:r>
            <a:r>
              <a:rPr lang="en-US" altLang="ko-KR" dirty="0" smtClean="0"/>
              <a:t>(</a:t>
            </a:r>
            <a:r>
              <a:rPr lang="ko-KR" altLang="en-US" dirty="0" smtClean="0"/>
              <a:t>예</a:t>
            </a:r>
            <a:r>
              <a:rPr lang="en-US" altLang="ko-KR" dirty="0" smtClean="0"/>
              <a:t>: “MOV”)</a:t>
            </a:r>
            <a:r>
              <a:rPr lang="ko-KR" altLang="en-US" dirty="0" smtClean="0"/>
              <a:t>로 </a:t>
            </a:r>
            <a:r>
              <a:rPr lang="ko-KR" altLang="en-US" dirty="0"/>
              <a:t>바꿔 만든 프로그래밍 </a:t>
            </a:r>
            <a:r>
              <a:rPr lang="ko-KR" altLang="en-US" dirty="0" smtClean="0"/>
              <a:t>언어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r>
              <a:rPr lang="ko-KR" altLang="en-US" dirty="0" smtClean="0"/>
              <a:t>어셈블리어는 컴파일</a:t>
            </a:r>
            <a:r>
              <a:rPr lang="en-US" altLang="ko-KR" dirty="0" smtClean="0"/>
              <a:t>(Compile) </a:t>
            </a:r>
            <a:r>
              <a:rPr lang="ko-KR" altLang="en-US" dirty="0" smtClean="0"/>
              <a:t>과정을 거쳐 기계어로 변환</a:t>
            </a:r>
            <a:endParaRPr lang="en-US" altLang="ko-KR" dirty="0"/>
          </a:p>
          <a:p>
            <a:pPr lvl="2"/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181671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01. </a:t>
            </a:r>
            <a:r>
              <a:rPr lang="ko-KR" altLang="en-US" dirty="0" smtClean="0"/>
              <a:t>프로그래밍 언어의 역사 </a:t>
            </a:r>
            <a:r>
              <a:rPr lang="en-US" altLang="ko-KR" dirty="0" smtClean="0"/>
              <a:t>(3/7)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포트란의 </a:t>
            </a:r>
            <a:r>
              <a:rPr lang="ko-KR" altLang="en-US" dirty="0" smtClean="0"/>
              <a:t>탄생</a:t>
            </a:r>
            <a:endParaRPr lang="en-US" altLang="ko-KR" dirty="0" smtClean="0"/>
          </a:p>
          <a:p>
            <a:endParaRPr lang="en-US" altLang="ko-KR" dirty="0" smtClean="0"/>
          </a:p>
          <a:p>
            <a:pPr lvl="1"/>
            <a:r>
              <a:rPr lang="ko-KR" altLang="en-US" dirty="0"/>
              <a:t>존 </a:t>
            </a:r>
            <a:r>
              <a:rPr lang="ko-KR" altLang="en-US" dirty="0" err="1"/>
              <a:t>배커스</a:t>
            </a:r>
            <a:r>
              <a:rPr lang="en-US" altLang="ko-KR" dirty="0"/>
              <a:t>(John Backus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dirty="0"/>
              <a:t>IBM</a:t>
            </a:r>
            <a:r>
              <a:rPr lang="ko-KR" altLang="en-US" dirty="0"/>
              <a:t>에 입사하자마자 당시 개발이 한창 진행 중이던 </a:t>
            </a:r>
            <a:r>
              <a:rPr lang="ko-KR" altLang="en-US" dirty="0" smtClean="0"/>
              <a:t>일종의 </a:t>
            </a:r>
            <a:r>
              <a:rPr lang="ko-KR" altLang="en-US" dirty="0"/>
              <a:t>어셈블리어 번역기인 스피드 코딩</a:t>
            </a:r>
            <a:r>
              <a:rPr lang="en-US" altLang="ko-KR" dirty="0"/>
              <a:t>(Speed Coding) </a:t>
            </a:r>
            <a:r>
              <a:rPr lang="ko-KR" altLang="en-US" dirty="0"/>
              <a:t>프로젝트에 참여 </a:t>
            </a:r>
            <a:endParaRPr lang="en-US" altLang="ko-KR" dirty="0" smtClean="0"/>
          </a:p>
          <a:p>
            <a:pPr lvl="2"/>
            <a:r>
              <a:rPr lang="en-US" altLang="ko-KR" dirty="0"/>
              <a:t>1957</a:t>
            </a:r>
            <a:r>
              <a:rPr lang="ko-KR" altLang="en-US" dirty="0" smtClean="0"/>
              <a:t>년</a:t>
            </a:r>
            <a:r>
              <a:rPr lang="en-US" altLang="ko-KR" dirty="0" smtClean="0"/>
              <a:t> </a:t>
            </a:r>
            <a:r>
              <a:rPr lang="ko-KR" altLang="en-US" dirty="0" smtClean="0"/>
              <a:t>스피드 </a:t>
            </a:r>
            <a:r>
              <a:rPr lang="ko-KR" altLang="en-US" dirty="0"/>
              <a:t>코딩 프로젝트 경험을 기반으로 사람의 언어에 가까운 </a:t>
            </a:r>
            <a:r>
              <a:rPr lang="ko-KR" altLang="en-US" dirty="0" smtClean="0"/>
              <a:t>최초의 프로그래밍 </a:t>
            </a:r>
            <a:r>
              <a:rPr lang="ko-KR" altLang="en-US" dirty="0"/>
              <a:t>언어</a:t>
            </a:r>
            <a:r>
              <a:rPr lang="en-US" altLang="ko-KR" dirty="0"/>
              <a:t>, </a:t>
            </a:r>
            <a:r>
              <a:rPr lang="ko-KR" altLang="en-US" dirty="0"/>
              <a:t>포트란</a:t>
            </a:r>
            <a:r>
              <a:rPr lang="en-US" altLang="ko-KR" dirty="0"/>
              <a:t>(Fortran) </a:t>
            </a:r>
            <a:r>
              <a:rPr lang="ko-KR" altLang="en-US" dirty="0"/>
              <a:t>언어와 컴파일러를 개발</a:t>
            </a:r>
            <a:endParaRPr lang="ko-KR" altLang="en-US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1619672" y="4597964"/>
            <a:ext cx="2088232" cy="15673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/>
              <a:t>Data</a:t>
            </a:r>
          </a:p>
          <a:p>
            <a:r>
              <a:rPr lang="en-US" altLang="ko-KR" sz="1400" dirty="0" smtClean="0"/>
              <a:t>var1 DWORD 1</a:t>
            </a:r>
          </a:p>
          <a:p>
            <a:r>
              <a:rPr lang="en-US" altLang="ko-KR" sz="1400" dirty="0" smtClean="0"/>
              <a:t>var2 DWORD 5</a:t>
            </a:r>
          </a:p>
          <a:p>
            <a:r>
              <a:rPr lang="en-US" altLang="ko-KR" sz="1400" dirty="0" smtClean="0"/>
              <a:t>.code</a:t>
            </a:r>
          </a:p>
          <a:p>
            <a:r>
              <a:rPr lang="en-US" altLang="ko-KR" sz="1400" dirty="0" err="1" smtClean="0"/>
              <a:t>mov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eax</a:t>
            </a:r>
            <a:r>
              <a:rPr lang="en-US" altLang="ko-KR" sz="1400" dirty="0" smtClean="0"/>
              <a:t>, var1</a:t>
            </a:r>
          </a:p>
          <a:p>
            <a:r>
              <a:rPr lang="en-US" altLang="ko-KR" sz="1400" dirty="0" smtClean="0"/>
              <a:t>add </a:t>
            </a:r>
            <a:r>
              <a:rPr lang="en-US" altLang="ko-KR" sz="1400" dirty="0" err="1" smtClean="0"/>
              <a:t>eax</a:t>
            </a:r>
            <a:r>
              <a:rPr lang="en-US" altLang="ko-KR" sz="1400" dirty="0" smtClean="0"/>
              <a:t>, var2</a:t>
            </a:r>
            <a:endParaRPr lang="ko-KR" altLang="en-US" sz="1400" dirty="0"/>
          </a:p>
        </p:txBody>
      </p:sp>
      <p:sp>
        <p:nvSpPr>
          <p:cNvPr id="8" name="직사각형 7"/>
          <p:cNvSpPr/>
          <p:nvPr/>
        </p:nvSpPr>
        <p:spPr>
          <a:xfrm>
            <a:off x="4644008" y="4581128"/>
            <a:ext cx="2088232" cy="1584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/>
              <a:t>a = 5 + 1</a:t>
            </a:r>
            <a:endParaRPr lang="ko-KR" alt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3989943" y="5034478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VS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361651" y="6165304"/>
            <a:ext cx="2628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어셈블리어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73978" y="6161117"/>
            <a:ext cx="2628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포트란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963829" y="4221088"/>
            <a:ext cx="262829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accent3"/>
                </a:solidFill>
              </a:rPr>
              <a:t>5+1 </a:t>
            </a:r>
            <a:r>
              <a:rPr lang="ko-KR" altLang="en-US" b="1" dirty="0" smtClean="0">
                <a:solidFill>
                  <a:schemeClr val="accent3"/>
                </a:solidFill>
              </a:rPr>
              <a:t>계산하기</a:t>
            </a:r>
            <a:endParaRPr lang="ko-KR" altLang="en-US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299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01. </a:t>
            </a:r>
            <a:r>
              <a:rPr lang="ko-KR" altLang="en-US" dirty="0" smtClean="0"/>
              <a:t>프로그래밍 언어의 역사 </a:t>
            </a:r>
            <a:r>
              <a:rPr lang="en-US" altLang="ko-KR" dirty="0" smtClean="0"/>
              <a:t>(4/7)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초등학생도 프로그래밍을 할 수 있게 한 </a:t>
            </a:r>
            <a:r>
              <a:rPr lang="ko-KR" altLang="en-US" dirty="0" smtClean="0"/>
              <a:t>베이직</a:t>
            </a:r>
            <a:endParaRPr lang="en-US" altLang="ko-KR" dirty="0" smtClean="0"/>
          </a:p>
          <a:p>
            <a:endParaRPr lang="en-US" altLang="ko-KR" dirty="0" smtClean="0"/>
          </a:p>
          <a:p>
            <a:pPr lvl="1"/>
            <a:r>
              <a:rPr lang="ko-KR" altLang="en-US" dirty="0"/>
              <a:t>미국 </a:t>
            </a:r>
            <a:r>
              <a:rPr lang="ko-KR" altLang="en-US" dirty="0" err="1"/>
              <a:t>다트머스</a:t>
            </a:r>
            <a:r>
              <a:rPr lang="ko-KR" altLang="en-US" dirty="0"/>
              <a:t> 대학의 존 </a:t>
            </a:r>
            <a:r>
              <a:rPr lang="ko-KR" altLang="en-US" dirty="0" err="1"/>
              <a:t>케머니</a:t>
            </a:r>
            <a:r>
              <a:rPr lang="en-US" altLang="ko-KR" dirty="0"/>
              <a:t>(John </a:t>
            </a:r>
            <a:r>
              <a:rPr lang="en-US" altLang="ko-KR" dirty="0" err="1"/>
              <a:t>Kemeny</a:t>
            </a:r>
            <a:r>
              <a:rPr lang="en-US" altLang="ko-KR" dirty="0"/>
              <a:t>)</a:t>
            </a:r>
            <a:r>
              <a:rPr lang="ko-KR" altLang="en-US" dirty="0"/>
              <a:t>와 </a:t>
            </a:r>
            <a:r>
              <a:rPr lang="ko-KR" altLang="en-US" dirty="0" err="1"/>
              <a:t>토마스</a:t>
            </a:r>
            <a:r>
              <a:rPr lang="ko-KR" altLang="en-US" dirty="0"/>
              <a:t> </a:t>
            </a:r>
            <a:r>
              <a:rPr lang="ko-KR" altLang="en-US" dirty="0" err="1"/>
              <a:t>커츠</a:t>
            </a:r>
            <a:r>
              <a:rPr lang="en-US" altLang="ko-KR" dirty="0"/>
              <a:t>(Thomas Kurtz</a:t>
            </a:r>
            <a:r>
              <a:rPr lang="en-US" altLang="ko-KR" dirty="0" smtClean="0"/>
              <a:t>) </a:t>
            </a:r>
            <a:r>
              <a:rPr lang="ko-KR" altLang="en-US" dirty="0" smtClean="0"/>
              <a:t>교수에 </a:t>
            </a:r>
            <a:r>
              <a:rPr lang="ko-KR" altLang="en-US" dirty="0"/>
              <a:t>의해 베이직</a:t>
            </a:r>
            <a:r>
              <a:rPr lang="en-US" altLang="ko-KR" dirty="0"/>
              <a:t>(BASIC: </a:t>
            </a:r>
            <a:r>
              <a:rPr lang="en-US" altLang="ko-KR" dirty="0" smtClean="0"/>
              <a:t>Begi7er’s </a:t>
            </a:r>
            <a:r>
              <a:rPr lang="en-US" altLang="ko-KR" dirty="0"/>
              <a:t>All-Purpose Symbolic Instruction Code</a:t>
            </a:r>
            <a:r>
              <a:rPr lang="en-US" altLang="ko-KR" dirty="0" smtClean="0"/>
              <a:t>) </a:t>
            </a:r>
            <a:r>
              <a:rPr lang="ko-KR" altLang="en-US" dirty="0" smtClean="0"/>
              <a:t>탄생</a:t>
            </a:r>
            <a:endParaRPr lang="en-US" altLang="ko-KR" dirty="0" smtClean="0"/>
          </a:p>
          <a:p>
            <a:pPr lvl="1"/>
            <a:r>
              <a:rPr lang="ko-KR" altLang="en-US" dirty="0"/>
              <a:t>학생부터 청소부까지 누구라도 배워 사용할 수 있는 </a:t>
            </a:r>
            <a:r>
              <a:rPr lang="ko-KR" altLang="en-US" dirty="0" smtClean="0"/>
              <a:t>언어가 목표</a:t>
            </a:r>
            <a:endParaRPr lang="en-US" altLang="ko-KR" dirty="0" smtClean="0"/>
          </a:p>
          <a:p>
            <a:pPr lvl="1"/>
            <a:r>
              <a:rPr lang="ko-KR" altLang="en-US" dirty="0"/>
              <a:t>사용하기 </a:t>
            </a:r>
            <a:r>
              <a:rPr lang="ko-KR" altLang="en-US" dirty="0" smtClean="0"/>
              <a:t>쉬웠기 때문에 </a:t>
            </a:r>
            <a:r>
              <a:rPr lang="ko-KR" altLang="en-US" dirty="0"/>
              <a:t>수많은 컴퓨터 광들을 프로그래밍의 세계로 </a:t>
            </a:r>
            <a:r>
              <a:rPr lang="ko-KR" altLang="en-US" dirty="0" smtClean="0"/>
              <a:t>끌어들임</a:t>
            </a:r>
            <a:r>
              <a:rPr lang="en-US" altLang="ko-KR" dirty="0" smtClean="0"/>
              <a:t>. </a:t>
            </a:r>
          </a:p>
          <a:p>
            <a:pPr lvl="1"/>
            <a:r>
              <a:rPr lang="ko-KR" altLang="en-US" dirty="0" smtClean="0"/>
              <a:t>마이크로소프트의 창업자인 </a:t>
            </a:r>
            <a:r>
              <a:rPr lang="ko-KR" altLang="en-US" dirty="0" err="1" smtClean="0"/>
              <a:t>빌게이츠와</a:t>
            </a:r>
            <a:r>
              <a:rPr lang="ko-KR" altLang="en-US" dirty="0" smtClean="0"/>
              <a:t> 폴 </a:t>
            </a:r>
            <a:r>
              <a:rPr lang="ko-KR" altLang="en-US" dirty="0" err="1" smtClean="0"/>
              <a:t>앨런도</a:t>
            </a:r>
            <a:r>
              <a:rPr lang="ko-KR" altLang="en-US" dirty="0" smtClean="0"/>
              <a:t> 초등학교 시절 베이직 언어로 프로그래밍에 입문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마이크로소프트의 </a:t>
            </a:r>
            <a:r>
              <a:rPr lang="ko-KR" altLang="en-US" dirty="0"/>
              <a:t>첫 번째 </a:t>
            </a:r>
            <a:r>
              <a:rPr lang="ko-KR" altLang="en-US" dirty="0" smtClean="0"/>
              <a:t>제품도  베이직 </a:t>
            </a:r>
            <a:r>
              <a:rPr lang="ko-KR" altLang="en-US" dirty="0"/>
              <a:t>인터프리터</a:t>
            </a:r>
            <a:r>
              <a:rPr lang="en-US" altLang="ko-KR" dirty="0"/>
              <a:t>(BASIC Interpreter)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689360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01. </a:t>
            </a:r>
            <a:r>
              <a:rPr lang="ko-KR" altLang="en-US" dirty="0" smtClean="0"/>
              <a:t>프로그래밍 언어의 역사 </a:t>
            </a:r>
            <a:r>
              <a:rPr lang="en-US" altLang="ko-KR" dirty="0" smtClean="0"/>
              <a:t>(5/7)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유닉스의</a:t>
            </a:r>
            <a:r>
              <a:rPr lang="en-US" altLang="ko-KR" dirty="0"/>
              <a:t>, </a:t>
            </a:r>
            <a:r>
              <a:rPr lang="ko-KR" altLang="en-US" dirty="0"/>
              <a:t>유닉스에 의한</a:t>
            </a:r>
            <a:r>
              <a:rPr lang="en-US" altLang="ko-KR" dirty="0"/>
              <a:t>, </a:t>
            </a:r>
            <a:r>
              <a:rPr lang="ko-KR" altLang="en-US" dirty="0"/>
              <a:t>유닉스를 위한 </a:t>
            </a:r>
            <a:r>
              <a:rPr lang="en-US" altLang="ko-KR" dirty="0" smtClean="0"/>
              <a:t>C</a:t>
            </a:r>
          </a:p>
          <a:p>
            <a:endParaRPr lang="en-US" altLang="ko-KR" dirty="0" smtClean="0"/>
          </a:p>
          <a:p>
            <a:pPr lvl="1"/>
            <a:r>
              <a:rPr lang="en-US" altLang="ko-KR" dirty="0"/>
              <a:t>1964</a:t>
            </a:r>
            <a:r>
              <a:rPr lang="ko-KR" altLang="en-US" dirty="0"/>
              <a:t>년</a:t>
            </a:r>
            <a:r>
              <a:rPr lang="en-US" altLang="ko-KR" dirty="0"/>
              <a:t>, MIT </a:t>
            </a:r>
            <a:r>
              <a:rPr lang="ko-KR" altLang="en-US" dirty="0"/>
              <a:t>공대와 </a:t>
            </a:r>
            <a:r>
              <a:rPr lang="en-US" altLang="ko-KR" dirty="0"/>
              <a:t>AT&amp;T</a:t>
            </a:r>
            <a:r>
              <a:rPr lang="ko-KR" altLang="en-US" dirty="0"/>
              <a:t>의 벨 연구소</a:t>
            </a:r>
            <a:r>
              <a:rPr lang="en-US" altLang="ko-KR" dirty="0"/>
              <a:t>, </a:t>
            </a:r>
            <a:r>
              <a:rPr lang="ko-KR" altLang="en-US" dirty="0"/>
              <a:t>그리고 </a:t>
            </a:r>
            <a:r>
              <a:rPr lang="en-US" altLang="ko-KR" dirty="0"/>
              <a:t>GE</a:t>
            </a:r>
            <a:r>
              <a:rPr lang="ko-KR" altLang="en-US" dirty="0"/>
              <a:t>는 </a:t>
            </a:r>
            <a:r>
              <a:rPr lang="ko-KR" altLang="en-US" dirty="0" err="1"/>
              <a:t>멀틱스</a:t>
            </a:r>
            <a:r>
              <a:rPr lang="en-US" altLang="ko-KR" dirty="0"/>
              <a:t>(</a:t>
            </a:r>
            <a:r>
              <a:rPr lang="en-US" altLang="ko-KR" dirty="0" err="1"/>
              <a:t>Multics</a:t>
            </a:r>
            <a:r>
              <a:rPr lang="en-US" altLang="ko-KR" dirty="0" smtClean="0"/>
              <a:t>)</a:t>
            </a:r>
            <a:r>
              <a:rPr lang="ko-KR" altLang="en-US" dirty="0" smtClean="0"/>
              <a:t> 운영체제의 개발 시작</a:t>
            </a:r>
            <a:endParaRPr lang="en-US" altLang="ko-KR" dirty="0" smtClean="0"/>
          </a:p>
          <a:p>
            <a:pPr lvl="2"/>
            <a:r>
              <a:rPr lang="en-US" altLang="ko-KR" dirty="0"/>
              <a:t>GE</a:t>
            </a:r>
            <a:r>
              <a:rPr lang="ko-KR" altLang="en-US" dirty="0"/>
              <a:t>의 메인 프레임 컴퓨터를 위한 </a:t>
            </a:r>
            <a:r>
              <a:rPr lang="ko-KR" altLang="en-US" dirty="0" smtClean="0"/>
              <a:t>운영체제로써 획기적인 </a:t>
            </a:r>
            <a:r>
              <a:rPr lang="ko-KR" altLang="en-US" dirty="0"/>
              <a:t>성능과 기능을 </a:t>
            </a:r>
            <a:r>
              <a:rPr lang="ko-KR" altLang="en-US" dirty="0" smtClean="0"/>
              <a:t>목표하고 우수한 연구진과 막대한 자금을 투입했지만 실패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멀틱스</a:t>
            </a:r>
            <a:r>
              <a:rPr lang="ko-KR" altLang="en-US" dirty="0" smtClean="0"/>
              <a:t> 프로젝트는 실패했지만 이 프로젝트에서 경험을 쌓은 벨 연구소의 </a:t>
            </a:r>
            <a:r>
              <a:rPr lang="ko-KR" altLang="en-US" dirty="0" err="1" smtClean="0"/>
              <a:t>데니스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리치와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톰슨이</a:t>
            </a:r>
            <a:r>
              <a:rPr lang="ko-KR" altLang="en-US" dirty="0" smtClean="0"/>
              <a:t> 회사로 돌아와 유닉스</a:t>
            </a:r>
            <a:r>
              <a:rPr lang="en-US" altLang="ko-KR" dirty="0" smtClean="0"/>
              <a:t>(UNIX)</a:t>
            </a:r>
            <a:r>
              <a:rPr lang="ko-KR" altLang="en-US" dirty="0" smtClean="0"/>
              <a:t>를 개발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유닉스는 최초에 어셈블리로 작성되었으나 다시 </a:t>
            </a:r>
            <a:r>
              <a:rPr lang="en-US" altLang="ko-KR" dirty="0" smtClean="0"/>
              <a:t>C</a:t>
            </a:r>
            <a:r>
              <a:rPr lang="ko-KR" altLang="en-US" dirty="0" smtClean="0"/>
              <a:t>로 작성됨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AT&amp;T </a:t>
            </a:r>
            <a:r>
              <a:rPr lang="ko-KR" altLang="en-US" dirty="0" smtClean="0"/>
              <a:t>벨 연구소는 유닉스와 </a:t>
            </a:r>
            <a:r>
              <a:rPr lang="en-US" altLang="ko-KR" dirty="0" smtClean="0"/>
              <a:t>C</a:t>
            </a:r>
            <a:r>
              <a:rPr lang="ko-KR" altLang="en-US" dirty="0" smtClean="0"/>
              <a:t>를 소스코드와 대학과 연구기관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기업에 판매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각 기관은 유닉스와 </a:t>
            </a:r>
            <a:r>
              <a:rPr lang="en-US" altLang="ko-KR" dirty="0" smtClean="0"/>
              <a:t>C</a:t>
            </a:r>
            <a:r>
              <a:rPr lang="ko-KR" altLang="en-US" dirty="0" smtClean="0"/>
              <a:t>를 자신이 보유하고 있는 컴퓨터에 이식함으로써 유닉스의 급속한 보급이 이루어짐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C </a:t>
            </a:r>
            <a:r>
              <a:rPr lang="ko-KR" altLang="en-US" dirty="0" smtClean="0"/>
              <a:t>프로그래머의 수</a:t>
            </a:r>
            <a:r>
              <a:rPr lang="ko-KR" altLang="en-US" dirty="0"/>
              <a:t>가</a:t>
            </a:r>
            <a:r>
              <a:rPr lang="ko-KR" altLang="en-US" dirty="0" smtClean="0"/>
              <a:t> 급격하게 늘어남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88283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01. </a:t>
            </a:r>
            <a:r>
              <a:rPr lang="ko-KR" altLang="en-US" dirty="0" smtClean="0"/>
              <a:t>프로그래밍 언어의 역사 </a:t>
            </a:r>
            <a:r>
              <a:rPr lang="en-US" altLang="ko-KR" dirty="0" smtClean="0"/>
              <a:t>(6/7)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C+1 == C</a:t>
            </a:r>
            <a:r>
              <a:rPr lang="en-US" altLang="ko-KR" dirty="0" smtClean="0"/>
              <a:t>++</a:t>
            </a:r>
          </a:p>
          <a:p>
            <a:endParaRPr lang="en-US" altLang="ko-KR" dirty="0" smtClean="0"/>
          </a:p>
          <a:p>
            <a:pPr lvl="1"/>
            <a:r>
              <a:rPr lang="en-US" altLang="ko-KR" dirty="0"/>
              <a:t>AT&amp;T </a:t>
            </a:r>
            <a:r>
              <a:rPr lang="ko-KR" altLang="en-US" dirty="0"/>
              <a:t>벨 연구소</a:t>
            </a:r>
            <a:r>
              <a:rPr lang="en-US" altLang="ko-KR" dirty="0"/>
              <a:t>(C</a:t>
            </a:r>
            <a:r>
              <a:rPr lang="ko-KR" altLang="en-US" dirty="0"/>
              <a:t>와 출신이 같습니다</a:t>
            </a:r>
            <a:r>
              <a:rPr lang="en-US" altLang="ko-KR" dirty="0"/>
              <a:t>)</a:t>
            </a:r>
            <a:r>
              <a:rPr lang="ko-KR" altLang="en-US" dirty="0"/>
              <a:t>의 </a:t>
            </a:r>
            <a:r>
              <a:rPr lang="ko-KR" altLang="en-US" dirty="0" err="1" smtClean="0"/>
              <a:t>비아네</a:t>
            </a:r>
            <a:r>
              <a:rPr lang="ko-KR" altLang="en-US" dirty="0" smtClean="0"/>
              <a:t> </a:t>
            </a:r>
            <a:r>
              <a:rPr lang="ko-KR" altLang="en-US" dirty="0" err="1"/>
              <a:t>스트러우스트롭</a:t>
            </a:r>
            <a:r>
              <a:rPr lang="en-US" altLang="ko-KR" dirty="0"/>
              <a:t>(</a:t>
            </a:r>
            <a:r>
              <a:rPr lang="en-US" altLang="ko-KR" dirty="0" err="1"/>
              <a:t>Bjarne</a:t>
            </a:r>
            <a:r>
              <a:rPr lang="en-US" altLang="ko-KR" dirty="0"/>
              <a:t> </a:t>
            </a:r>
            <a:r>
              <a:rPr lang="en-US" altLang="ko-KR" dirty="0" err="1"/>
              <a:t>Stroustrup</a:t>
            </a:r>
            <a:r>
              <a:rPr lang="en-US" altLang="ko-KR" dirty="0"/>
              <a:t>) </a:t>
            </a:r>
            <a:r>
              <a:rPr lang="ko-KR" altLang="en-US" dirty="0"/>
              <a:t>교수가 객체 지향 </a:t>
            </a:r>
            <a:r>
              <a:rPr lang="ko-KR" altLang="en-US" dirty="0" smtClean="0"/>
              <a:t>프로그래밍이 </a:t>
            </a:r>
            <a:r>
              <a:rPr lang="ko-KR" altLang="en-US" dirty="0"/>
              <a:t>가능하도록 </a:t>
            </a:r>
            <a:r>
              <a:rPr lang="en-US" altLang="ko-KR" dirty="0"/>
              <a:t>C</a:t>
            </a:r>
            <a:r>
              <a:rPr lang="ko-KR" altLang="en-US" dirty="0"/>
              <a:t>를 개선한 프로그래밍 </a:t>
            </a:r>
            <a:r>
              <a:rPr lang="ko-KR" altLang="en-US" dirty="0" smtClean="0"/>
              <a:t>언어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++</a:t>
            </a:r>
            <a:r>
              <a:rPr lang="ko-KR" altLang="en-US" dirty="0"/>
              <a:t>는 </a:t>
            </a:r>
            <a:r>
              <a:rPr lang="en-US" altLang="ko-KR" dirty="0"/>
              <a:t>C </a:t>
            </a:r>
            <a:r>
              <a:rPr lang="ko-KR" altLang="en-US" dirty="0"/>
              <a:t>언어에서 사용되는 자기 자신을 </a:t>
            </a:r>
            <a:r>
              <a:rPr lang="en-US" altLang="ko-KR" dirty="0"/>
              <a:t>1</a:t>
            </a:r>
            <a:r>
              <a:rPr lang="ko-KR" altLang="en-US" dirty="0"/>
              <a:t>만큼 증가시키는 </a:t>
            </a:r>
            <a:r>
              <a:rPr lang="ko-KR" altLang="en-US" dirty="0" smtClean="0"/>
              <a:t>연산자</a:t>
            </a:r>
            <a:r>
              <a:rPr lang="en-US" altLang="ko-KR" dirty="0" smtClean="0"/>
              <a:t>. C</a:t>
            </a:r>
            <a:r>
              <a:rPr lang="en-US" altLang="ko-KR" dirty="0"/>
              <a:t>++</a:t>
            </a:r>
            <a:r>
              <a:rPr lang="ko-KR" altLang="en-US" dirty="0"/>
              <a:t>라는 </a:t>
            </a:r>
            <a:r>
              <a:rPr lang="ko-KR" altLang="en-US" dirty="0" smtClean="0"/>
              <a:t>이름은 </a:t>
            </a:r>
            <a:r>
              <a:rPr lang="en-US" altLang="ko-KR" dirty="0"/>
              <a:t>C</a:t>
            </a:r>
            <a:r>
              <a:rPr lang="ko-KR" altLang="en-US" dirty="0"/>
              <a:t>를 향상시킨 프로그래밍 언어라는 뜻에서 붙여진 </a:t>
            </a:r>
            <a:r>
              <a:rPr lang="ko-KR" altLang="en-US" dirty="0" smtClean="0"/>
              <a:t>이름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기존의 </a:t>
            </a:r>
            <a:r>
              <a:rPr lang="en-US" altLang="ko-KR" dirty="0" smtClean="0"/>
              <a:t>C </a:t>
            </a:r>
            <a:r>
              <a:rPr lang="ko-KR" altLang="en-US" dirty="0" smtClean="0"/>
              <a:t>코드를 그대로 사용할 수 있는데다 객체지향프로그래밍의 생산성을 덤으로 얻을 수 있었기 때문에 많은 프로그래머들에게 받아들여짐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포토샵</a:t>
            </a:r>
            <a:r>
              <a:rPr lang="en-US" altLang="ko-KR" dirty="0" smtClean="0"/>
              <a:t>, MS </a:t>
            </a:r>
            <a:r>
              <a:rPr lang="ko-KR" altLang="en-US" dirty="0" smtClean="0"/>
              <a:t>윈도우</a:t>
            </a:r>
            <a:r>
              <a:rPr lang="en-US" altLang="ko-KR" dirty="0" smtClean="0"/>
              <a:t>, MS </a:t>
            </a:r>
            <a:r>
              <a:rPr lang="ko-KR" altLang="en-US" dirty="0" smtClean="0"/>
              <a:t>오피스</a:t>
            </a:r>
            <a:r>
              <a:rPr lang="en-US" altLang="ko-KR" dirty="0" smtClean="0"/>
              <a:t>, </a:t>
            </a:r>
            <a:r>
              <a:rPr lang="ko-KR" altLang="en-US" dirty="0" smtClean="0"/>
              <a:t>스타 </a:t>
            </a:r>
            <a:r>
              <a:rPr lang="ko-KR" altLang="en-US" dirty="0" err="1" smtClean="0"/>
              <a:t>크래프트</a:t>
            </a:r>
            <a:r>
              <a:rPr lang="ko-KR" altLang="en-US" dirty="0" smtClean="0"/>
              <a:t> 등 수많은 상용 소프트웨어</a:t>
            </a:r>
            <a:r>
              <a:rPr lang="ko-KR" altLang="en-US" dirty="0"/>
              <a:t>들</a:t>
            </a:r>
            <a:r>
              <a:rPr lang="ko-KR" altLang="en-US" dirty="0" smtClean="0"/>
              <a:t>이 이 언어로 작성됨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43893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01. </a:t>
            </a:r>
            <a:r>
              <a:rPr lang="ko-KR" altLang="en-US" dirty="0" smtClean="0"/>
              <a:t>프로그래밍 언어의 역사 </a:t>
            </a:r>
            <a:r>
              <a:rPr lang="en-US" altLang="ko-KR" dirty="0" smtClean="0"/>
              <a:t>(7/7)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더 나은 세상을 위한 </a:t>
            </a:r>
            <a:r>
              <a:rPr lang="en-US" altLang="ko-KR" dirty="0"/>
              <a:t>C</a:t>
            </a:r>
            <a:r>
              <a:rPr lang="en-US" altLang="ko-KR" dirty="0" smtClean="0"/>
              <a:t>#</a:t>
            </a:r>
          </a:p>
          <a:p>
            <a:endParaRPr lang="en-US" altLang="ko-KR" dirty="0" smtClean="0"/>
          </a:p>
          <a:p>
            <a:pPr lvl="1"/>
            <a:r>
              <a:rPr lang="ko-KR" altLang="en-US" dirty="0"/>
              <a:t>마이크로소프트가 </a:t>
            </a:r>
            <a:r>
              <a:rPr lang="en-US" altLang="ko-KR" dirty="0"/>
              <a:t>1990</a:t>
            </a:r>
            <a:r>
              <a:rPr lang="ko-KR" altLang="en-US" dirty="0"/>
              <a:t>년대 말 </a:t>
            </a:r>
            <a:r>
              <a:rPr lang="en-US" altLang="ko-KR" dirty="0"/>
              <a:t>.NET </a:t>
            </a:r>
            <a:r>
              <a:rPr lang="ko-KR" altLang="en-US" dirty="0"/>
              <a:t>전략을 발표하면서 함께 공개된 언어</a:t>
            </a:r>
            <a:r>
              <a:rPr lang="en-US" altLang="ko-KR" dirty="0"/>
              <a:t>. .NET </a:t>
            </a:r>
            <a:r>
              <a:rPr lang="ko-KR" altLang="en-US" dirty="0"/>
              <a:t>프레임워크의 방대하면서도 강력한 기능을 최대의 효율로 사용 가능하게 하는 언어임</a:t>
            </a:r>
          </a:p>
          <a:p>
            <a:pPr lvl="1"/>
            <a:r>
              <a:rPr lang="en-US" altLang="ko-KR" dirty="0" smtClean="0"/>
              <a:t>++ </a:t>
            </a:r>
            <a:r>
              <a:rPr lang="ko-KR" altLang="en-US" dirty="0"/>
              <a:t>밑에 </a:t>
            </a:r>
            <a:r>
              <a:rPr lang="en-US" altLang="ko-KR" dirty="0"/>
              <a:t>++</a:t>
            </a:r>
            <a:r>
              <a:rPr lang="ko-KR" altLang="en-US" dirty="0"/>
              <a:t>를 더 붙이면 </a:t>
            </a:r>
            <a:r>
              <a:rPr lang="en-US" altLang="ko-KR" dirty="0" smtClean="0"/>
              <a:t>#.  C</a:t>
            </a:r>
            <a:r>
              <a:rPr lang="en-US" altLang="ko-KR" dirty="0"/>
              <a:t>#</a:t>
            </a:r>
            <a:r>
              <a:rPr lang="ko-KR" altLang="en-US" dirty="0"/>
              <a:t>이라는 이름은 </a:t>
            </a:r>
            <a:r>
              <a:rPr lang="en-US" altLang="ko-KR" dirty="0"/>
              <a:t>C++</a:t>
            </a:r>
            <a:r>
              <a:rPr lang="ko-KR" altLang="en-US" dirty="0"/>
              <a:t>를 계승한다는 의미로 </a:t>
            </a:r>
            <a:r>
              <a:rPr lang="ko-KR" altLang="en-US" dirty="0" smtClean="0"/>
              <a:t>붙여졌음</a:t>
            </a:r>
            <a:r>
              <a:rPr lang="en-US" altLang="ko-KR" dirty="0" smtClean="0"/>
              <a:t>. </a:t>
            </a:r>
          </a:p>
          <a:p>
            <a:pPr lvl="2"/>
            <a:r>
              <a:rPr lang="ko-KR" altLang="en-US" dirty="0" smtClean="0"/>
              <a:t>그러나 </a:t>
            </a:r>
            <a:r>
              <a:rPr lang="en-US" altLang="ko-KR" dirty="0" smtClean="0"/>
              <a:t>C#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C/C++</a:t>
            </a:r>
            <a:r>
              <a:rPr lang="ko-KR" altLang="en-US" dirty="0" smtClean="0"/>
              <a:t>과는 여러 가지 차이가 존재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C++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AT&amp;T</a:t>
            </a:r>
            <a:r>
              <a:rPr lang="ko-KR" altLang="en-US" dirty="0" smtClean="0"/>
              <a:t>에서 개발 </a:t>
            </a:r>
            <a:r>
              <a:rPr lang="en-US" altLang="ko-KR" dirty="0" err="1" smtClean="0"/>
              <a:t>vs</a:t>
            </a:r>
            <a:r>
              <a:rPr lang="en-US" altLang="ko-KR" dirty="0" smtClean="0"/>
              <a:t> C#</a:t>
            </a:r>
            <a:r>
              <a:rPr lang="ko-KR" altLang="en-US" dirty="0" smtClean="0"/>
              <a:t>은 마이크로소프트에서 개발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 </a:t>
            </a:r>
            <a:r>
              <a:rPr lang="ko-KR" altLang="en-US" dirty="0" smtClean="0"/>
              <a:t>코드는 </a:t>
            </a:r>
            <a:r>
              <a:rPr lang="en-US" altLang="ko-KR" dirty="0" smtClean="0"/>
              <a:t>C++</a:t>
            </a:r>
            <a:r>
              <a:rPr lang="ko-KR" altLang="en-US" dirty="0" smtClean="0"/>
              <a:t>에서 컴파일 가능 </a:t>
            </a:r>
            <a:r>
              <a:rPr lang="en-US" altLang="ko-KR" dirty="0" err="1" smtClean="0"/>
              <a:t>vs</a:t>
            </a:r>
            <a:r>
              <a:rPr lang="en-US" altLang="ko-KR" dirty="0" smtClean="0"/>
              <a:t> C/C++ </a:t>
            </a:r>
            <a:r>
              <a:rPr lang="ko-KR" altLang="en-US" dirty="0" smtClean="0"/>
              <a:t>코드는 </a:t>
            </a:r>
            <a:r>
              <a:rPr lang="en-US" altLang="ko-KR" dirty="0" smtClean="0"/>
              <a:t>C#</a:t>
            </a:r>
            <a:r>
              <a:rPr lang="ko-KR" altLang="en-US" dirty="0" smtClean="0"/>
              <a:t>에서 컴파일 불가능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.NET </a:t>
            </a:r>
            <a:r>
              <a:rPr lang="ko-KR" altLang="en-US" dirty="0" smtClean="0"/>
              <a:t>프레임워크는 </a:t>
            </a:r>
            <a:r>
              <a:rPr lang="en-US" altLang="ko-KR" dirty="0" smtClean="0"/>
              <a:t>C++</a:t>
            </a:r>
            <a:r>
              <a:rPr lang="ko-KR" altLang="en-US" dirty="0" smtClean="0"/>
              <a:t>로도 활용할 수 있지만</a:t>
            </a:r>
            <a:r>
              <a:rPr lang="en-US" altLang="ko-KR" dirty="0" smtClean="0"/>
              <a:t>, C#</a:t>
            </a:r>
            <a:r>
              <a:rPr lang="ko-KR" altLang="en-US" dirty="0" smtClean="0"/>
              <a:t>을 활용하면 효율과 생산성이 더 증가</a:t>
            </a:r>
            <a:r>
              <a:rPr lang="en-US" altLang="ko-KR" dirty="0" smtClean="0"/>
              <a:t>(</a:t>
            </a:r>
            <a:r>
              <a:rPr lang="ko-KR" altLang="en-US" dirty="0" smtClean="0"/>
              <a:t>십자나사를 일자드라이버보다 십자드라이버로 조이는 것이 더 </a:t>
            </a:r>
            <a:r>
              <a:rPr lang="ko-KR" altLang="en-US" dirty="0" err="1" smtClean="0"/>
              <a:t>편한것과</a:t>
            </a:r>
            <a:r>
              <a:rPr lang="ko-KR" altLang="en-US" dirty="0" smtClean="0"/>
              <a:t> 같은 원리</a:t>
            </a:r>
            <a:r>
              <a:rPr lang="en-US" altLang="ko-KR" dirty="0" smtClean="0"/>
              <a:t>).</a:t>
            </a:r>
          </a:p>
          <a:p>
            <a:pPr lvl="1"/>
            <a:r>
              <a:rPr lang="en-US" altLang="ko-KR" dirty="0" smtClean="0"/>
              <a:t>.NET </a:t>
            </a:r>
            <a:r>
              <a:rPr lang="ko-KR" altLang="en-US" dirty="0" smtClean="0"/>
              <a:t>비전은 실패했지만 </a:t>
            </a:r>
            <a:r>
              <a:rPr lang="en-US" altLang="ko-KR" dirty="0" smtClean="0"/>
              <a:t>C#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.NET </a:t>
            </a:r>
            <a:r>
              <a:rPr lang="ko-KR" altLang="en-US" dirty="0" smtClean="0"/>
              <a:t>프레임워크는 </a:t>
            </a:r>
            <a:r>
              <a:rPr lang="en-US" altLang="ko-KR" dirty="0" smtClean="0"/>
              <a:t>10</a:t>
            </a:r>
            <a:r>
              <a:rPr lang="ko-KR" altLang="en-US" dirty="0" smtClean="0"/>
              <a:t>년간 괄목할만한 진화를 거듭하여 </a:t>
            </a:r>
            <a:r>
              <a:rPr lang="en-US" altLang="ko-KR" dirty="0" smtClean="0"/>
              <a:t>4.0 </a:t>
            </a:r>
            <a:r>
              <a:rPr lang="ko-KR" altLang="en-US" dirty="0" smtClean="0"/>
              <a:t>버전에 이름</a:t>
            </a:r>
            <a:r>
              <a:rPr lang="en-US" altLang="ko-KR" dirty="0" smtClean="0"/>
              <a:t>. </a:t>
            </a:r>
            <a:r>
              <a:rPr lang="ko-KR" altLang="en-US" dirty="0" smtClean="0"/>
              <a:t>현존하는 가장 강력한 언어와 플랫폼이 되었음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15433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02. </a:t>
            </a:r>
            <a:r>
              <a:rPr lang="ko-KR" altLang="en-US" dirty="0" err="1" smtClean="0"/>
              <a:t>비주얼</a:t>
            </a:r>
            <a:r>
              <a:rPr lang="ko-KR" altLang="en-US" dirty="0" smtClean="0"/>
              <a:t> </a:t>
            </a:r>
            <a:r>
              <a:rPr lang="en-US" altLang="ko-KR" dirty="0"/>
              <a:t>C# </a:t>
            </a:r>
            <a:r>
              <a:rPr lang="ko-KR" altLang="en-US" dirty="0" err="1"/>
              <a:t>익스프레스</a:t>
            </a:r>
            <a:r>
              <a:rPr lang="ko-KR" altLang="en-US" dirty="0"/>
              <a:t> </a:t>
            </a:r>
            <a:r>
              <a:rPr lang="ko-KR" altLang="en-US" dirty="0" smtClean="0"/>
              <a:t>설치하기 </a:t>
            </a:r>
            <a:r>
              <a:rPr lang="en-US" altLang="ko-KR" dirty="0" smtClean="0"/>
              <a:t>(</a:t>
            </a:r>
            <a:r>
              <a:rPr lang="en-US" altLang="ko-KR" dirty="0" smtClean="0"/>
              <a:t>1/6)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1. </a:t>
            </a:r>
            <a:r>
              <a:rPr lang="en-US" altLang="ko-KR" dirty="0"/>
              <a:t>http://</a:t>
            </a:r>
            <a:r>
              <a:rPr lang="en-US" altLang="ko-KR" dirty="0" smtClean="0"/>
              <a:t>www.microsoft.com/express/Downloads </a:t>
            </a:r>
            <a:r>
              <a:rPr lang="ko-KR" altLang="en-US" dirty="0" smtClean="0"/>
              <a:t>페이지에 </a:t>
            </a:r>
            <a:r>
              <a:rPr lang="ko-KR" altLang="en-US" dirty="0"/>
              <a:t>접속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[</a:t>
            </a:r>
            <a:r>
              <a:rPr lang="en-US" altLang="ko-KR" dirty="0"/>
              <a:t>Visual C# 2010 Express] </a:t>
            </a:r>
            <a:r>
              <a:rPr lang="ko-KR" altLang="en-US" dirty="0" smtClean="0"/>
              <a:t>링크를 클릭</a:t>
            </a:r>
            <a:endParaRPr lang="en-US" altLang="ko-KR" dirty="0" smtClean="0"/>
          </a:p>
          <a:p>
            <a:pPr lvl="1"/>
            <a:r>
              <a:rPr lang="en-US" altLang="ko-KR" dirty="0"/>
              <a:t>“Select language…”</a:t>
            </a:r>
            <a:r>
              <a:rPr lang="ko-KR" altLang="en-US" dirty="0"/>
              <a:t>가 나타나면 </a:t>
            </a:r>
            <a:r>
              <a:rPr lang="en-US" altLang="ko-KR" dirty="0"/>
              <a:t>[Korean</a:t>
            </a:r>
            <a:r>
              <a:rPr lang="en-US" altLang="ko-KR" dirty="0" smtClean="0"/>
              <a:t>]</a:t>
            </a:r>
            <a:r>
              <a:rPr lang="ko-KR" altLang="en-US" dirty="0" smtClean="0"/>
              <a:t>을 </a:t>
            </a:r>
            <a:r>
              <a:rPr lang="ko-KR" altLang="en-US" dirty="0"/>
              <a:t>선택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2924944"/>
            <a:ext cx="5436096" cy="276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78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어번 팝">
  <a:themeElements>
    <a:clrScheme name="어번 팝">
      <a:dk1>
        <a:srgbClr val="000000"/>
      </a:dk1>
      <a:lt1>
        <a:srgbClr val="FFFFFF"/>
      </a:lt1>
      <a:dk2>
        <a:srgbClr val="282828"/>
      </a:dk2>
      <a:lt2>
        <a:srgbClr val="D4D4D4"/>
      </a:lt2>
      <a:accent1>
        <a:srgbClr val="86CE24"/>
      </a:accent1>
      <a:accent2>
        <a:srgbClr val="00A2E6"/>
      </a:accent2>
      <a:accent3>
        <a:srgbClr val="FAC810"/>
      </a:accent3>
      <a:accent4>
        <a:srgbClr val="7D8F8C"/>
      </a:accent4>
      <a:accent5>
        <a:srgbClr val="D06B20"/>
      </a:accent5>
      <a:accent6>
        <a:srgbClr val="958B8B"/>
      </a:accent6>
      <a:hlink>
        <a:srgbClr val="FF9900"/>
      </a:hlink>
      <a:folHlink>
        <a:srgbClr val="969696"/>
      </a:folHlink>
    </a:clrScheme>
    <a:fontScheme name="어번 팝">
      <a:maj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어번 팝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58000"/>
              </a:srgbClr>
            </a:outerShdw>
          </a:effectLst>
          <a:scene3d>
            <a:camera prst="orthographicFront">
              <a:rot lat="0" lon="0" rev="0"/>
            </a:camera>
            <a:lightRig rig="flat" dir="t"/>
          </a:scene3d>
          <a:sp3d contourW="15875">
            <a:bevelT w="95250" h="1270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alpha val="100000"/>
                <a:satMod val="100000"/>
                <a:lumMod val="100000"/>
              </a:schemeClr>
            </a:gs>
            <a:gs pos="9000">
              <a:schemeClr val="phClr">
                <a:tint val="90000"/>
                <a:shade val="100000"/>
                <a:alpha val="100000"/>
                <a:satMod val="100000"/>
                <a:lumMod val="100000"/>
              </a:schemeClr>
            </a:gs>
            <a:gs pos="34000">
              <a:schemeClr val="phClr">
                <a:tint val="83000"/>
                <a:shade val="100000"/>
                <a:alpha val="100000"/>
                <a:satMod val="100000"/>
                <a:lumMod val="100000"/>
              </a:schemeClr>
            </a:gs>
            <a:gs pos="62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  <a:gs pos="90000">
              <a:schemeClr val="phClr">
                <a:tint val="92000"/>
                <a:shade val="100000"/>
                <a:alpha val="100000"/>
                <a:satMod val="100000"/>
                <a:lumMod val="90000"/>
              </a:schemeClr>
            </a:gs>
            <a:gs pos="100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8000"/>
              </a:schemeClr>
            </a:gs>
            <a:gs pos="100000">
              <a:schemeClr val="phClr">
                <a:tint val="95000"/>
                <a:shade val="98000"/>
                <a:lumMod val="80000"/>
              </a:schemeClr>
            </a:gs>
          </a:gsLst>
          <a:path path="circle">
            <a:fillToRect l="50000" t="100000" r="10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TC101859862[[fn=어번 팝]]</Template>
  <TotalTime>1095</TotalTime>
  <Words>871</Words>
  <Application>Microsoft Office PowerPoint</Application>
  <PresentationFormat>화면 슬라이드 쇼(4:3)</PresentationFormat>
  <Paragraphs>86</Paragraphs>
  <Slides>14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어번 팝</vt:lpstr>
      <vt:lpstr>뇌를 자극하는 C# 4.0 프로그래밍</vt:lpstr>
      <vt:lpstr>01. 프로그래밍 언어의 역사 (1/7) </vt:lpstr>
      <vt:lpstr>01. 프로그래밍 언어의 역사 (2/7)</vt:lpstr>
      <vt:lpstr>01. 프로그래밍 언어의 역사 (3/7)</vt:lpstr>
      <vt:lpstr>01. 프로그래밍 언어의 역사 (4/7)</vt:lpstr>
      <vt:lpstr>01. 프로그래밍 언어의 역사 (5/7)</vt:lpstr>
      <vt:lpstr>01. 프로그래밍 언어의 역사 (6/7)</vt:lpstr>
      <vt:lpstr>01. 프로그래밍 언어의 역사 (7/7)</vt:lpstr>
      <vt:lpstr>02. 비주얼 C# 익스프레스 설치하기 (1/6)</vt:lpstr>
      <vt:lpstr>02. 비주얼 C# 익스프레스 설치하기 (2/6)</vt:lpstr>
      <vt:lpstr>02. 비주얼 C# 익스프레스 설치하기 (3/6)</vt:lpstr>
      <vt:lpstr>02. 비주얼 C# 익스프레스 설치하기 (4/6)</vt:lpstr>
      <vt:lpstr>02. 비주얼 C# 익스프레스 설치하기 (5/6)</vt:lpstr>
      <vt:lpstr>02. 비주얼 C# 익스프레스 설치하기 (6/6)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뇌를 자극하는 C# 4.0 프로그래밍</dc:title>
  <dc:creator>Sean</dc:creator>
  <cp:lastModifiedBy>Sean</cp:lastModifiedBy>
  <cp:revision>25</cp:revision>
  <dcterms:created xsi:type="dcterms:W3CDTF">2011-08-27T13:50:08Z</dcterms:created>
  <dcterms:modified xsi:type="dcterms:W3CDTF">2011-08-28T11:52:15Z</dcterms:modified>
</cp:coreProperties>
</file>