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처음 </a:t>
            </a:r>
            <a:r>
              <a:rPr lang="ko-KR" altLang="en-US" dirty="0"/>
              <a:t>만드는 </a:t>
            </a:r>
            <a:r>
              <a:rPr lang="en-US" altLang="ko-KR" dirty="0"/>
              <a:t>C# </a:t>
            </a:r>
            <a:r>
              <a:rPr lang="ko-KR" altLang="en-US" dirty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첫 번째 프로그램 뜯어보기</a:t>
            </a:r>
            <a:r>
              <a:rPr lang="en-US" altLang="ko-KR" dirty="0" smtClean="0"/>
              <a:t> </a:t>
            </a:r>
            <a:r>
              <a:rPr lang="en-US" altLang="ko-KR" dirty="0" smtClean="0"/>
              <a:t>(2/6)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464496"/>
          </a:xfrm>
        </p:spPr>
        <p:txBody>
          <a:bodyPr>
            <a:normAutofit/>
          </a:bodyPr>
          <a:lstStyle/>
          <a:p>
            <a:r>
              <a:rPr lang="en-US" altLang="ko-KR" dirty="0"/>
              <a:t>namespace </a:t>
            </a:r>
            <a:r>
              <a:rPr lang="en-US" altLang="ko-KR" dirty="0" err="1"/>
              <a:t>BrainCSharp</a:t>
            </a:r>
            <a:r>
              <a:rPr lang="en-US" altLang="ko-KR" dirty="0"/>
              <a:t>{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네임스페이스는 </a:t>
            </a:r>
            <a:r>
              <a:rPr lang="ko-KR" altLang="en-US" dirty="0"/>
              <a:t>성격이나 하는 일이 비슷한 클래스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 err="1" smtClean="0"/>
              <a:t>델리게이트</a:t>
            </a:r>
            <a:r>
              <a:rPr lang="en-US" altLang="ko-KR" dirty="0"/>
              <a:t>, </a:t>
            </a:r>
            <a:r>
              <a:rPr lang="ko-KR" altLang="en-US" dirty="0"/>
              <a:t>열거 형식 등을 하나의 이름 아래 </a:t>
            </a:r>
            <a:r>
              <a:rPr lang="ko-KR" altLang="en-US" dirty="0" smtClean="0"/>
              <a:t>묶는 역할을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System.IO </a:t>
            </a:r>
            <a:r>
              <a:rPr lang="ko-KR" altLang="en-US" dirty="0"/>
              <a:t>네임스페이스에는 파일 입출력을 다루는 각종 클래스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델리게이트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열거 </a:t>
            </a:r>
            <a:r>
              <a:rPr lang="ko-KR" altLang="en-US" dirty="0"/>
              <a:t>형식들이 있고</a:t>
            </a:r>
            <a:r>
              <a:rPr lang="en-US" altLang="ko-KR" dirty="0"/>
              <a:t>, </a:t>
            </a:r>
            <a:r>
              <a:rPr lang="en-US" altLang="ko-KR" dirty="0" err="1"/>
              <a:t>System.Printing</a:t>
            </a:r>
            <a:r>
              <a:rPr lang="en-US" altLang="ko-KR" dirty="0"/>
              <a:t> </a:t>
            </a:r>
            <a:r>
              <a:rPr lang="ko-KR" altLang="en-US" dirty="0"/>
              <a:t>네임 스페이스에는 인쇄에 관련된 일을 하는 </a:t>
            </a:r>
            <a:r>
              <a:rPr lang="ko-KR" altLang="en-US" dirty="0" smtClean="0"/>
              <a:t>클래스 </a:t>
            </a:r>
            <a:r>
              <a:rPr lang="ko-KR" altLang="en-US" dirty="0"/>
              <a:t>등등이 </a:t>
            </a:r>
            <a:r>
              <a:rPr lang="ko-KR" altLang="en-US" dirty="0" smtClean="0"/>
              <a:t>소속</a:t>
            </a:r>
            <a:endParaRPr lang="en-US" altLang="ko-KR" dirty="0" smtClean="0"/>
          </a:p>
          <a:p>
            <a:pPr lvl="2"/>
            <a:r>
              <a:rPr lang="en-US" altLang="ko-KR" dirty="0"/>
              <a:t>.NET </a:t>
            </a:r>
            <a:r>
              <a:rPr lang="ko-KR" altLang="en-US" dirty="0"/>
              <a:t>프레임워크 라이브러리에 </a:t>
            </a:r>
            <a:r>
              <a:rPr lang="en-US" altLang="ko-KR" dirty="0"/>
              <a:t>1</a:t>
            </a:r>
            <a:r>
              <a:rPr lang="ko-KR" altLang="en-US" dirty="0"/>
              <a:t>만 개가 훨씬 넘는 </a:t>
            </a:r>
            <a:r>
              <a:rPr lang="ko-KR" altLang="en-US" dirty="0" smtClean="0"/>
              <a:t>클래스들이 </a:t>
            </a:r>
            <a:r>
              <a:rPr lang="ko-KR" altLang="en-US" dirty="0"/>
              <a:t>있어도 프로그래머들이 전혀 혼란을 느끼지 않고 이들 클래스를 사용할 수 </a:t>
            </a:r>
            <a:r>
              <a:rPr lang="ko-KR" altLang="en-US" dirty="0" smtClean="0"/>
              <a:t>있는 비결</a:t>
            </a:r>
            <a:r>
              <a:rPr lang="ko-KR" altLang="en-US" dirty="0"/>
              <a:t>임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8411" y="2060848"/>
            <a:ext cx="3744416" cy="1728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03 </a:t>
            </a:r>
            <a:r>
              <a:rPr lang="en-US" altLang="ko-KR" sz="1600" b="1" dirty="0">
                <a:solidFill>
                  <a:schemeClr val="accent3"/>
                </a:solidFill>
              </a:rPr>
              <a:t>namespace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BrainCSharp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04 </a:t>
            </a:r>
            <a:r>
              <a:rPr lang="en-US" altLang="ko-KR" sz="1600" b="1" dirty="0">
                <a:solidFill>
                  <a:schemeClr val="accent3"/>
                </a:solidFill>
              </a:rPr>
              <a:t>{</a:t>
            </a:r>
          </a:p>
          <a:p>
            <a:r>
              <a:rPr lang="en-US" altLang="ko-KR" sz="1600" dirty="0"/>
              <a:t>05 </a:t>
            </a:r>
            <a:r>
              <a:rPr lang="en-US" altLang="ko-KR" sz="1600" dirty="0" smtClean="0"/>
              <a:t>    class </a:t>
            </a:r>
            <a:r>
              <a:rPr lang="en-US" altLang="ko-KR" sz="1600" dirty="0" err="1"/>
              <a:t>HelloWorld</a:t>
            </a:r>
            <a:endParaRPr lang="en-US" altLang="ko-KR" sz="1600" dirty="0"/>
          </a:p>
          <a:p>
            <a:r>
              <a:rPr lang="en-US" altLang="ko-KR" sz="1600" dirty="0"/>
              <a:t>06 </a:t>
            </a:r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/>
              <a:t>…</a:t>
            </a:r>
          </a:p>
          <a:p>
            <a:r>
              <a:rPr lang="en-US" altLang="ko-KR" sz="1600" dirty="0"/>
              <a:t>13 </a:t>
            </a:r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14 </a:t>
            </a:r>
            <a:r>
              <a:rPr lang="en-US" altLang="ko-KR" sz="1600" b="1" dirty="0">
                <a:solidFill>
                  <a:schemeClr val="accent3"/>
                </a:solidFill>
              </a:rPr>
              <a:t>}</a:t>
            </a:r>
            <a:endParaRPr lang="en-US" altLang="ko-KR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첫 번째 프로그램 뜯어보기</a:t>
            </a:r>
            <a:r>
              <a:rPr lang="en-US" altLang="ko-KR" dirty="0" smtClean="0"/>
              <a:t> </a:t>
            </a:r>
            <a:r>
              <a:rPr lang="en-US" altLang="ko-KR" dirty="0" smtClean="0"/>
              <a:t>(3/6)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464496"/>
          </a:xfrm>
        </p:spPr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HelloWorld</a:t>
            </a:r>
            <a:r>
              <a:rPr lang="en-US" altLang="ko-KR" dirty="0"/>
              <a:t> {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HelloWorld</a:t>
            </a:r>
            <a:r>
              <a:rPr lang="ko-KR" altLang="en-US" dirty="0" smtClean="0"/>
              <a:t>라는 클래스를 선언</a:t>
            </a:r>
            <a:endParaRPr lang="en-US" altLang="ko-KR" dirty="0" smtClean="0"/>
          </a:p>
          <a:p>
            <a:pPr lvl="1"/>
            <a:r>
              <a:rPr lang="ko-KR" altLang="en-US" dirty="0"/>
              <a:t>클래스는 </a:t>
            </a:r>
            <a:r>
              <a:rPr lang="en-US" altLang="ko-KR" dirty="0"/>
              <a:t>C#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구성하는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기본 </a:t>
            </a:r>
            <a:r>
              <a:rPr lang="ko-KR" altLang="en-US" dirty="0"/>
              <a:t>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+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이루어짐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C# </a:t>
            </a:r>
            <a:r>
              <a:rPr lang="ko-KR" altLang="en-US" dirty="0" smtClean="0"/>
              <a:t>프로그램은 최소 하나 이상의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클래스로 이루어지며</a:t>
            </a:r>
            <a:r>
              <a:rPr lang="en-US" altLang="ko-KR" dirty="0"/>
              <a:t> </a:t>
            </a:r>
            <a:r>
              <a:rPr lang="ko-KR" altLang="en-US" dirty="0" smtClean="0"/>
              <a:t>수백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수천의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클래스로 구성되기도 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44008" y="2060848"/>
            <a:ext cx="4307686" cy="2808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05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class </a:t>
            </a:r>
            <a:r>
              <a:rPr lang="en-US" altLang="ko-KR" sz="1600" b="1" dirty="0" err="1" smtClean="0">
                <a:solidFill>
                  <a:schemeClr val="accent3"/>
                </a:solidFill>
              </a:rPr>
              <a:t>HelloWorld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r>
              <a:rPr lang="en-US" altLang="ko-KR" sz="1600" dirty="0" smtClean="0"/>
              <a:t>06</a:t>
            </a:r>
            <a:r>
              <a:rPr lang="en-US" altLang="ko-KR" sz="1600" dirty="0" smtClean="0">
                <a:solidFill>
                  <a:schemeClr val="accent3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{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r>
              <a:rPr lang="en-US" altLang="ko-KR" sz="1600" dirty="0" smtClean="0"/>
              <a:t>07     // </a:t>
            </a:r>
            <a:r>
              <a:rPr lang="ko-KR" altLang="en-US" sz="1600" dirty="0" smtClean="0"/>
              <a:t>프로그램 </a:t>
            </a:r>
            <a:r>
              <a:rPr lang="ko-KR" altLang="en-US" sz="1600" dirty="0"/>
              <a:t>실행이 시작되는 곳</a:t>
            </a:r>
          </a:p>
          <a:p>
            <a:r>
              <a:rPr lang="en-US" altLang="ko-KR" sz="1600" dirty="0"/>
              <a:t>08 </a:t>
            </a:r>
            <a:r>
              <a:rPr lang="en-US" altLang="ko-KR" sz="1600" dirty="0" smtClean="0"/>
              <a:t>    static </a:t>
            </a:r>
            <a:r>
              <a:rPr lang="en-US" altLang="ko-KR" sz="1600" dirty="0"/>
              <a:t>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09 </a:t>
            </a:r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/>
              <a:t>10 </a:t>
            </a:r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("Hello, World!");</a:t>
            </a:r>
          </a:p>
          <a:p>
            <a:r>
              <a:rPr lang="nn-NO" altLang="ko-KR" sz="1600" dirty="0"/>
              <a:t>11 </a:t>
            </a:r>
            <a:r>
              <a:rPr lang="nn-NO" altLang="ko-KR" sz="1600" dirty="0" smtClean="0"/>
              <a:t>        Console.WriteLine</a:t>
            </a:r>
            <a:r>
              <a:rPr lang="nn-NO" altLang="ko-KR" sz="1600" dirty="0"/>
              <a:t>("Hello, {0}!", args[0]);</a:t>
            </a:r>
          </a:p>
          <a:p>
            <a:r>
              <a:rPr lang="en-US" altLang="ko-KR" sz="1600" dirty="0"/>
              <a:t>12 </a:t>
            </a:r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13 </a:t>
            </a:r>
            <a:r>
              <a:rPr lang="en-US" altLang="ko-KR" sz="1600" b="1" dirty="0">
                <a:solidFill>
                  <a:schemeClr val="accent3"/>
                </a:solidFill>
              </a:rPr>
              <a:t>}</a:t>
            </a:r>
            <a:endParaRPr lang="en-US" altLang="ko-KR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첫 번째 프로그램 뜯어보기</a:t>
            </a:r>
            <a:r>
              <a:rPr lang="en-US" altLang="ko-KR" dirty="0" smtClean="0"/>
              <a:t> </a:t>
            </a:r>
            <a:r>
              <a:rPr lang="en-US" altLang="ko-KR" dirty="0" smtClean="0"/>
              <a:t>(4/6)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464496"/>
          </a:xfrm>
        </p:spPr>
        <p:txBody>
          <a:bodyPr>
            <a:norm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프로그램 실행이 시작되는 </a:t>
            </a:r>
            <a:r>
              <a:rPr lang="ko-KR" altLang="en-US" dirty="0" smtClean="0"/>
              <a:t>곳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//</a:t>
            </a:r>
            <a:r>
              <a:rPr lang="ko-KR" altLang="en-US" dirty="0"/>
              <a:t>로 시작되는 코드는 주석</a:t>
            </a:r>
            <a:r>
              <a:rPr lang="en-US" altLang="ko-KR" dirty="0"/>
              <a:t>(Comment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주석이란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소스 </a:t>
            </a:r>
            <a:r>
              <a:rPr lang="ko-KR" altLang="en-US" dirty="0"/>
              <a:t>코드 안에 </a:t>
            </a:r>
            <a:r>
              <a:rPr lang="ko-KR" altLang="en-US" dirty="0" smtClean="0"/>
              <a:t>기록하는 메모</a:t>
            </a:r>
            <a:endParaRPr lang="en-US" altLang="ko-KR" dirty="0"/>
          </a:p>
          <a:p>
            <a:pPr lvl="2"/>
            <a:r>
              <a:rPr lang="ko-KR" altLang="en-US" dirty="0" smtClean="0"/>
              <a:t>컴파일에는 아무 영향을 끼치지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컴퓨터가 아닌 사람이 참고하기 위한 기록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C#</a:t>
            </a:r>
            <a:r>
              <a:rPr lang="ko-KR" altLang="en-US" dirty="0" smtClean="0"/>
              <a:t>은 아래와 같이 두 가지 스타일의 주석을 지원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4293096"/>
            <a:ext cx="3672408" cy="1944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// </a:t>
            </a:r>
            <a:r>
              <a:rPr lang="ko-KR" altLang="en-US" sz="1600" dirty="0">
                <a:solidFill>
                  <a:schemeClr val="accent3"/>
                </a:solidFill>
              </a:rPr>
              <a:t>프로그램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// </a:t>
            </a:r>
            <a:r>
              <a:rPr lang="ko-KR" altLang="en-US" sz="1600" dirty="0">
                <a:solidFill>
                  <a:schemeClr val="accent3"/>
                </a:solidFill>
              </a:rPr>
              <a:t>실행이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// </a:t>
            </a:r>
            <a:r>
              <a:rPr lang="ko-KR" altLang="en-US" sz="1600" dirty="0">
                <a:solidFill>
                  <a:schemeClr val="accent3"/>
                </a:solidFill>
              </a:rPr>
              <a:t>시작되는 곳</a:t>
            </a:r>
          </a:p>
          <a:p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("Hello, World!");</a:t>
            </a:r>
          </a:p>
          <a:p>
            <a:r>
              <a:rPr lang="en-US" altLang="ko-KR" sz="1600" dirty="0"/>
              <a:t>}</a:t>
            </a:r>
            <a:endParaRPr lang="en-US" altLang="ko-KR" sz="1600" dirty="0">
              <a:solidFill>
                <a:schemeClr val="accent3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2040" y="4293096"/>
            <a:ext cx="3672408" cy="1944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3"/>
                </a:solidFill>
              </a:rPr>
              <a:t>/* </a:t>
            </a:r>
            <a:r>
              <a:rPr lang="ko-KR" altLang="en-US" sz="1600" dirty="0">
                <a:solidFill>
                  <a:schemeClr val="accent3"/>
                </a:solidFill>
              </a:rPr>
              <a:t>프로그램</a:t>
            </a:r>
          </a:p>
          <a:p>
            <a:r>
              <a:rPr lang="ko-KR" altLang="en-US" sz="1600" dirty="0">
                <a:solidFill>
                  <a:schemeClr val="accent3"/>
                </a:solidFill>
              </a:rPr>
              <a:t>실행이</a:t>
            </a:r>
          </a:p>
          <a:p>
            <a:r>
              <a:rPr lang="ko-KR" altLang="en-US" sz="1600" dirty="0">
                <a:solidFill>
                  <a:schemeClr val="accent3"/>
                </a:solidFill>
              </a:rPr>
              <a:t>시작되는 곳 </a:t>
            </a:r>
            <a:r>
              <a:rPr lang="ko-KR" altLang="en-US" sz="1600" b="1" dirty="0">
                <a:solidFill>
                  <a:schemeClr val="accent3"/>
                </a:solidFill>
              </a:rPr>
              <a:t>*</a:t>
            </a:r>
            <a:r>
              <a:rPr lang="en-US" altLang="ko-KR" sz="1600" b="1" dirty="0">
                <a:solidFill>
                  <a:schemeClr val="accent3"/>
                </a:solidFill>
              </a:rPr>
              <a:t>/</a:t>
            </a:r>
          </a:p>
          <a:p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("Hello, World!");</a:t>
            </a:r>
          </a:p>
          <a:p>
            <a:r>
              <a:rPr lang="en-US" altLang="ko-KR" sz="1600" dirty="0"/>
              <a:t>}</a:t>
            </a:r>
            <a:endParaRPr lang="en-US" altLang="ko-KR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첫 번째 프로그램 뜯어보기</a:t>
            </a:r>
            <a:r>
              <a:rPr lang="en-US" altLang="ko-KR" dirty="0" smtClean="0"/>
              <a:t> </a:t>
            </a:r>
            <a:r>
              <a:rPr lang="en-US" altLang="ko-KR" dirty="0" smtClean="0"/>
              <a:t>(5/6)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464496"/>
          </a:xfrm>
        </p:spPr>
        <p:txBody>
          <a:bodyPr>
            <a:normAutofit/>
          </a:bodyPr>
          <a:lstStyle/>
          <a:p>
            <a:r>
              <a:rPr lang="en-US" altLang="ko-KR" dirty="0"/>
              <a:t>static void Main( string[] </a:t>
            </a:r>
            <a:r>
              <a:rPr lang="en-US" altLang="ko-KR" dirty="0" err="1"/>
              <a:t>args</a:t>
            </a:r>
            <a:r>
              <a:rPr lang="en-US" altLang="ko-KR" dirty="0"/>
              <a:t> ) { </a:t>
            </a:r>
            <a:r>
              <a:rPr lang="en-US" altLang="ko-KR" dirty="0" smtClean="0"/>
              <a:t>}           (1/2)</a:t>
            </a:r>
          </a:p>
          <a:p>
            <a:endParaRPr lang="en-US" altLang="ko-KR" dirty="0" smtClean="0"/>
          </a:p>
          <a:p>
            <a:pPr lvl="1"/>
            <a:r>
              <a:rPr lang="ko-KR" altLang="en-US" dirty="0"/>
              <a:t>프로그램의 </a:t>
            </a:r>
            <a:r>
              <a:rPr lang="ko-KR" altLang="en-US" dirty="0" err="1"/>
              <a:t>진입점</a:t>
            </a:r>
            <a:r>
              <a:rPr lang="en-US" altLang="ko-KR" dirty="0"/>
              <a:t>(Entry Point)</a:t>
            </a:r>
            <a:r>
              <a:rPr lang="ko-KR" altLang="en-US" dirty="0" smtClean="0"/>
              <a:t>으로써</a:t>
            </a:r>
            <a:r>
              <a:rPr lang="en-US" altLang="ko-KR" dirty="0"/>
              <a:t>, </a:t>
            </a:r>
            <a:r>
              <a:rPr lang="ko-KR" altLang="en-US" dirty="0"/>
              <a:t>프로그램을 시작하면 실행되고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메소드가</a:t>
            </a:r>
            <a:r>
              <a:rPr lang="ko-KR" altLang="en-US" dirty="0"/>
              <a:t> 종료되면 프로그램도 역시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ko-KR" altLang="en-US" dirty="0"/>
              <a:t>모든 프로그램은 반드시 </a:t>
            </a:r>
            <a:r>
              <a:rPr lang="en-US" altLang="ko-KR" dirty="0"/>
              <a:t>Main</a:t>
            </a:r>
            <a:r>
              <a:rPr lang="ko-KR" altLang="en-US" dirty="0"/>
              <a:t>이라는 이름을 가진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가지고 있어야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8" y="3429000"/>
            <a:ext cx="5760640" cy="2520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05 class </a:t>
            </a:r>
            <a:r>
              <a:rPr lang="en-US" altLang="ko-KR" sz="1600" dirty="0" err="1"/>
              <a:t>HelloWorld</a:t>
            </a:r>
            <a:endParaRPr lang="en-US" altLang="ko-KR" sz="1600" dirty="0"/>
          </a:p>
          <a:p>
            <a:r>
              <a:rPr lang="en-US" altLang="ko-KR" sz="1600" dirty="0"/>
              <a:t>06 {</a:t>
            </a:r>
          </a:p>
          <a:p>
            <a:r>
              <a:rPr lang="en-US" altLang="ko-KR" sz="1600" dirty="0"/>
              <a:t>07 </a:t>
            </a:r>
            <a:r>
              <a:rPr lang="en-US" altLang="ko-KR" sz="1600" dirty="0" smtClean="0"/>
              <a:t>    // </a:t>
            </a:r>
            <a:r>
              <a:rPr lang="ko-KR" altLang="en-US" sz="1600" dirty="0"/>
              <a:t>프로그램 실행이 시작되는 곳</a:t>
            </a:r>
          </a:p>
          <a:p>
            <a:r>
              <a:rPr lang="en-US" altLang="ko-KR" sz="1600" dirty="0"/>
              <a:t>08 </a:t>
            </a:r>
            <a:r>
              <a:rPr lang="en-US" altLang="ko-KR" sz="1600" dirty="0" smtClean="0"/>
              <a:t>   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static </a:t>
            </a:r>
            <a:r>
              <a:rPr lang="en-US" altLang="ko-KR" sz="1600" b="1" dirty="0">
                <a:solidFill>
                  <a:schemeClr val="accent3"/>
                </a:solidFill>
              </a:rPr>
              <a:t>void Main(string[]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args</a:t>
            </a:r>
            <a:r>
              <a:rPr lang="en-US" altLang="ko-KR" sz="1600" b="1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dirty="0"/>
              <a:t>09 </a:t>
            </a: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chemeClr val="accent3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{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10 </a:t>
            </a:r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("Hello, World!");</a:t>
            </a:r>
          </a:p>
          <a:p>
            <a:r>
              <a:rPr lang="nn-NO" altLang="ko-KR" sz="1600" dirty="0"/>
              <a:t>11 </a:t>
            </a:r>
            <a:r>
              <a:rPr lang="nn-NO" altLang="ko-KR" sz="1600" dirty="0" smtClean="0"/>
              <a:t>        Console.WriteLine</a:t>
            </a:r>
            <a:r>
              <a:rPr lang="nn-NO" altLang="ko-KR" sz="1600" dirty="0"/>
              <a:t>("Hello, {0}!", args[0]);</a:t>
            </a:r>
          </a:p>
          <a:p>
            <a:r>
              <a:rPr lang="en-US" altLang="ko-KR" sz="1600" dirty="0"/>
              <a:t>12 </a:t>
            </a: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chemeClr val="accent3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}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13 }</a:t>
            </a:r>
            <a:endParaRPr lang="en-US" altLang="ko-KR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첫 번째 프로그램 뜯어보기</a:t>
            </a:r>
            <a:r>
              <a:rPr lang="en-US" altLang="ko-KR" dirty="0" smtClean="0"/>
              <a:t> </a:t>
            </a:r>
            <a:r>
              <a:rPr lang="en-US" altLang="ko-KR" dirty="0" smtClean="0"/>
              <a:t>(6/6)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464496"/>
          </a:xfrm>
        </p:spPr>
        <p:txBody>
          <a:bodyPr>
            <a:normAutofit/>
          </a:bodyPr>
          <a:lstStyle/>
          <a:p>
            <a:r>
              <a:rPr lang="en-US" altLang="ko-KR" dirty="0"/>
              <a:t>static void Main( string[] </a:t>
            </a:r>
            <a:r>
              <a:rPr lang="en-US" altLang="ko-KR" dirty="0" err="1"/>
              <a:t>args</a:t>
            </a:r>
            <a:r>
              <a:rPr lang="en-US" altLang="ko-KR" dirty="0"/>
              <a:t> ) { </a:t>
            </a:r>
            <a:r>
              <a:rPr lang="en-US" altLang="ko-KR" dirty="0" smtClean="0"/>
              <a:t>}           (2/2)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한편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/>
              <a:t>C </a:t>
            </a:r>
            <a:r>
              <a:rPr lang="ko-KR" altLang="en-US" dirty="0"/>
              <a:t>프로그래밍 언어에서는 함수</a:t>
            </a:r>
            <a:r>
              <a:rPr lang="en-US" altLang="ko-KR" dirty="0"/>
              <a:t>(Function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불림</a:t>
            </a:r>
            <a:endParaRPr lang="en-US" altLang="ko-KR" dirty="0" smtClean="0"/>
          </a:p>
          <a:p>
            <a:pPr lvl="2"/>
            <a:r>
              <a:rPr lang="ko-KR" altLang="en-US" dirty="0"/>
              <a:t>함수는 입력을 </a:t>
            </a:r>
            <a:r>
              <a:rPr lang="ko-KR" altLang="en-US" dirty="0" smtClean="0"/>
              <a:t>받아 </a:t>
            </a:r>
            <a:r>
              <a:rPr lang="ko-KR" altLang="en-US" dirty="0"/>
              <a:t>계산한 후</a:t>
            </a:r>
            <a:r>
              <a:rPr lang="en-US" altLang="ko-KR" dirty="0"/>
              <a:t>, </a:t>
            </a:r>
            <a:r>
              <a:rPr lang="ko-KR" altLang="en-US" dirty="0" smtClean="0"/>
              <a:t>출력함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다음은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이루는 각 구성요소의 명칭을 나타냄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609152"/>
              </p:ext>
            </p:extLst>
          </p:nvPr>
        </p:nvGraphicFramePr>
        <p:xfrm>
          <a:off x="1763688" y="3573016"/>
          <a:ext cx="537210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5374837" imgH="2943611" progId="Visio.Drawing.11">
                  <p:embed/>
                </p:oleObj>
              </mc:Choice>
              <mc:Fallback>
                <p:oleObj name="Visio" r:id="rId3" imgW="5374837" imgH="29436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73016"/>
                        <a:ext cx="5372100" cy="2943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0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en-US" altLang="ko-KR" dirty="0"/>
              <a:t>CLR</a:t>
            </a:r>
            <a:r>
              <a:rPr lang="ko-KR" altLang="en-US" dirty="0"/>
              <a:t>에 </a:t>
            </a:r>
            <a:r>
              <a:rPr lang="ko-KR" altLang="en-US" dirty="0" smtClean="0"/>
              <a:t>대하여 </a:t>
            </a:r>
            <a:r>
              <a:rPr lang="en-US" altLang="ko-KR" dirty="0" smtClean="0"/>
              <a:t>(1/3)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4644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C# </a:t>
            </a:r>
            <a:r>
              <a:rPr lang="ko-KR" altLang="en-US" dirty="0" smtClean="0"/>
              <a:t>언어로 작성한 모든 프로그램은 </a:t>
            </a:r>
            <a:r>
              <a:rPr lang="en-US" altLang="ko-KR" dirty="0" smtClean="0"/>
              <a:t>CLR(Common Language Runtime) </a:t>
            </a:r>
            <a:r>
              <a:rPr lang="ko-KR" altLang="en-US" dirty="0" smtClean="0"/>
              <a:t>위에서 동작함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42318"/>
              </p:ext>
            </p:extLst>
          </p:nvPr>
        </p:nvGraphicFramePr>
        <p:xfrm>
          <a:off x="1907704" y="2492896"/>
          <a:ext cx="5003314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Visio" r:id="rId3" imgW="3833160" imgH="2213185" progId="Visio.Drawing.11">
                  <p:embed/>
                </p:oleObj>
              </mc:Choice>
              <mc:Fallback>
                <p:oleObj name="Visio" r:id="rId3" imgW="3833160" imgH="221318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492896"/>
                        <a:ext cx="5003314" cy="2880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9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en-US" altLang="ko-KR" dirty="0"/>
              <a:t>CLR</a:t>
            </a:r>
            <a:r>
              <a:rPr lang="ko-KR" altLang="en-US" dirty="0"/>
              <a:t>에 </a:t>
            </a:r>
            <a:r>
              <a:rPr lang="ko-KR" altLang="en-US" dirty="0" smtClean="0"/>
              <a:t>대하여 </a:t>
            </a:r>
            <a:r>
              <a:rPr lang="en-US" altLang="ko-KR" smtClean="0"/>
              <a:t>(2/3)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464496"/>
          </a:xfrm>
        </p:spPr>
        <p:txBody>
          <a:bodyPr>
            <a:normAutofit/>
          </a:bodyPr>
          <a:lstStyle/>
          <a:p>
            <a:r>
              <a:rPr lang="en-US" altLang="ko-KR" dirty="0"/>
              <a:t>CLR</a:t>
            </a:r>
            <a:r>
              <a:rPr lang="ko-KR" altLang="en-US" dirty="0"/>
              <a:t>은 </a:t>
            </a:r>
            <a:r>
              <a:rPr lang="en-US" altLang="ko-KR" dirty="0"/>
              <a:t>.NET </a:t>
            </a:r>
            <a:r>
              <a:rPr lang="ko-KR" altLang="en-US" dirty="0"/>
              <a:t>프레임워크와 함께 </a:t>
            </a:r>
            <a:r>
              <a:rPr lang="en-US" altLang="ko-KR" dirty="0"/>
              <a:t>OS </a:t>
            </a:r>
            <a:r>
              <a:rPr lang="ko-KR" altLang="en-US" dirty="0"/>
              <a:t>위에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err="1"/>
              <a:t>네이티브</a:t>
            </a:r>
            <a:r>
              <a:rPr lang="ko-KR" altLang="en-US" dirty="0"/>
              <a:t> 코드로 작성되어 </a:t>
            </a:r>
            <a:r>
              <a:rPr lang="ko-KR" altLang="en-US" dirty="0" smtClean="0"/>
              <a:t>있는 프로그램들은 </a:t>
            </a:r>
            <a:r>
              <a:rPr lang="ko-KR" altLang="en-US" dirty="0"/>
              <a:t>운영체제가 직접 실행할 수 </a:t>
            </a:r>
            <a:r>
              <a:rPr lang="ko-KR" altLang="en-US" dirty="0" smtClean="0"/>
              <a:t>있지만 </a:t>
            </a:r>
            <a:r>
              <a:rPr lang="en-US" altLang="ko-KR" b="1" dirty="0"/>
              <a:t>C# </a:t>
            </a:r>
            <a:r>
              <a:rPr lang="ko-KR" altLang="en-US" b="1" dirty="0"/>
              <a:t>컴파일러가 만들어 낸 실행 </a:t>
            </a:r>
            <a:r>
              <a:rPr lang="ko-KR" altLang="en-US" b="1" dirty="0" smtClean="0"/>
              <a:t>파일 은 </a:t>
            </a:r>
            <a:r>
              <a:rPr lang="ko-KR" altLang="en-US" b="1" dirty="0"/>
              <a:t>운영체제가 이해할 수 없는 코드로 구성되어 있기 때문에 </a:t>
            </a:r>
            <a:r>
              <a:rPr lang="ko-KR" altLang="en-US" b="1" dirty="0" smtClean="0"/>
              <a:t>실행 불가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/>
              <a:t>C# </a:t>
            </a:r>
            <a:r>
              <a:rPr lang="ko-KR" altLang="en-US" dirty="0" smtClean="0"/>
              <a:t>컴파일러는 </a:t>
            </a:r>
            <a:r>
              <a:rPr lang="en-US" altLang="ko-KR" dirty="0"/>
              <a:t>C# </a:t>
            </a:r>
            <a:r>
              <a:rPr lang="ko-KR" altLang="en-US" dirty="0"/>
              <a:t>소스 코드를 읽어서 </a:t>
            </a:r>
            <a:r>
              <a:rPr lang="en-US" altLang="ko-KR" dirty="0"/>
              <a:t>IL(Intermediate Language)</a:t>
            </a:r>
            <a:r>
              <a:rPr lang="ko-KR" altLang="en-US" dirty="0"/>
              <a:t>이라는 중간 언어로 </a:t>
            </a:r>
            <a:r>
              <a:rPr lang="ko-KR" altLang="en-US" dirty="0" smtClean="0"/>
              <a:t>작성된 </a:t>
            </a:r>
            <a:r>
              <a:rPr lang="ko-KR" altLang="en-US" dirty="0"/>
              <a:t>실행 </a:t>
            </a:r>
            <a:r>
              <a:rPr lang="ko-KR" altLang="en-US" dirty="0" smtClean="0"/>
              <a:t>파일을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이 파일을 실행시키면 </a:t>
            </a:r>
            <a:r>
              <a:rPr lang="en-US" altLang="ko-KR" dirty="0" smtClean="0"/>
              <a:t>CLR</a:t>
            </a:r>
            <a:r>
              <a:rPr lang="ko-KR" altLang="en-US" dirty="0" smtClean="0"/>
              <a:t>이 실행 파일 내의 중간 코드를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다시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가 이해할 수 있는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코드로 컴파일 후 실행</a:t>
            </a:r>
            <a:endParaRPr lang="en-US" altLang="ko-KR" dirty="0"/>
          </a:p>
          <a:p>
            <a:pPr lvl="1"/>
            <a:r>
              <a:rPr lang="ko-KR" altLang="en-US" dirty="0" smtClean="0">
                <a:sym typeface="Wingdings" pitchFamily="2" charset="2"/>
              </a:rPr>
              <a:t>이것을 </a:t>
            </a:r>
            <a:r>
              <a:rPr lang="en-US" altLang="ko-KR" dirty="0" smtClean="0">
                <a:sym typeface="Wingdings" pitchFamily="2" charset="2"/>
              </a:rPr>
              <a:t>JIT(Just-In-Time) </a:t>
            </a:r>
            <a:r>
              <a:rPr lang="ko-KR" altLang="en-US" dirty="0" smtClean="0">
                <a:sym typeface="Wingdings" pitchFamily="2" charset="2"/>
              </a:rPr>
              <a:t>컴파일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또는 적시 컴파일이라고 부름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JIT </a:t>
            </a:r>
            <a:r>
              <a:rPr lang="ko-KR" altLang="en-US" dirty="0" smtClean="0">
                <a:sym typeface="Wingdings" pitchFamily="2" charset="2"/>
              </a:rPr>
              <a:t>컴파일은 </a:t>
            </a:r>
            <a:r>
              <a:rPr lang="ko-KR" altLang="en-US" dirty="0" err="1" smtClean="0">
                <a:sym typeface="Wingdings" pitchFamily="2" charset="2"/>
              </a:rPr>
              <a:t>실행시에</a:t>
            </a:r>
            <a:r>
              <a:rPr lang="ko-KR" altLang="en-US" dirty="0" smtClean="0">
                <a:sym typeface="Wingdings" pitchFamily="2" charset="2"/>
              </a:rPr>
              <a:t> 이루어지는 컴파일 비용을 요구하지만</a:t>
            </a:r>
            <a:r>
              <a:rPr lang="en-US" altLang="ko-KR" dirty="0" smtClean="0">
                <a:sym typeface="Wingdings" pitchFamily="2" charset="2"/>
              </a:rPr>
              <a:t>, 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ko-KR" altLang="en-US" dirty="0" smtClean="0">
                <a:sym typeface="Wingdings" pitchFamily="2" charset="2"/>
              </a:rPr>
              <a:t>플랫폼에 최적화된 코드를 만들어낸다는 장점이 있음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en-US" altLang="ko-KR" dirty="0"/>
              <a:t>CLR</a:t>
            </a:r>
            <a:r>
              <a:rPr lang="ko-KR" altLang="en-US" dirty="0"/>
              <a:t>에 </a:t>
            </a:r>
            <a:r>
              <a:rPr lang="ko-KR" altLang="en-US" dirty="0" smtClean="0"/>
              <a:t>대하여 </a:t>
            </a:r>
            <a:r>
              <a:rPr lang="en-US" altLang="ko-KR" dirty="0" smtClean="0"/>
              <a:t>(3/3)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464496"/>
          </a:xfrm>
        </p:spPr>
        <p:txBody>
          <a:bodyPr>
            <a:normAutofit/>
          </a:bodyPr>
          <a:lstStyle/>
          <a:p>
            <a:r>
              <a:rPr lang="en-US" altLang="ko-KR" dirty="0"/>
              <a:t>CLR</a:t>
            </a:r>
            <a:r>
              <a:rPr lang="ko-KR" altLang="en-US" dirty="0"/>
              <a:t>은 단순히 </a:t>
            </a:r>
            <a:r>
              <a:rPr lang="en-US" altLang="ko-KR" dirty="0"/>
              <a:t>C#</a:t>
            </a:r>
            <a:r>
              <a:rPr lang="ko-KR" altLang="en-US" dirty="0"/>
              <a:t>이나 기타 언어들을 동작시키는 환경 기능뿐만 아니라</a:t>
            </a:r>
            <a:r>
              <a:rPr lang="en-US" altLang="ko-KR" dirty="0"/>
              <a:t>, </a:t>
            </a:r>
            <a:r>
              <a:rPr lang="ko-KR" altLang="en-US" dirty="0"/>
              <a:t>프로그램의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 “</a:t>
            </a:r>
            <a:r>
              <a:rPr lang="ko-KR" altLang="en-US" dirty="0"/>
              <a:t>예외</a:t>
            </a:r>
            <a:r>
              <a:rPr lang="ko-KR" altLang="en-US" dirty="0" smtClean="0"/>
              <a:t>”</a:t>
            </a:r>
            <a:r>
              <a:rPr lang="en-US" altLang="ko-KR" dirty="0" smtClean="0"/>
              <a:t>)</a:t>
            </a:r>
            <a:r>
              <a:rPr lang="ko-KR" altLang="en-US" dirty="0"/>
              <a:t>가 발생했을 때 이를 </a:t>
            </a:r>
            <a:r>
              <a:rPr lang="ko-KR" altLang="en-US" dirty="0" smtClean="0"/>
              <a:t>처리하도록 </a:t>
            </a:r>
            <a:r>
              <a:rPr lang="ko-KR" altLang="en-US" dirty="0"/>
              <a:t>도와주는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</a:t>
            </a:r>
          </a:p>
          <a:p>
            <a:r>
              <a:rPr lang="ko-KR" altLang="en-US" dirty="0"/>
              <a:t>언어 간의 상속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COM</a:t>
            </a:r>
            <a:r>
              <a:rPr lang="ko-KR" altLang="en-US" dirty="0"/>
              <a:t>과의 상호 </a:t>
            </a:r>
            <a:r>
              <a:rPr lang="ko-KR" altLang="en-US" dirty="0" err="1"/>
              <a:t>운영성</a:t>
            </a:r>
            <a:r>
              <a:rPr lang="ko-KR" altLang="en-US" dirty="0"/>
              <a:t> 지원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자동 메모리 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 </a:t>
            </a:r>
            <a:r>
              <a:rPr lang="en-US" altLang="ko-KR" dirty="0" smtClean="0"/>
              <a:t>Garbage Collection)</a:t>
            </a:r>
            <a:r>
              <a:rPr lang="ko-KR" altLang="en-US" dirty="0" smtClean="0"/>
              <a:t> </a:t>
            </a:r>
            <a:r>
              <a:rPr lang="ko-KR" altLang="en-US" dirty="0"/>
              <a:t>등의 기능을 제공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en-US" altLang="ko-KR" dirty="0"/>
              <a:t>Hello, World</a:t>
            </a:r>
            <a:r>
              <a:rPr lang="en-US" altLang="ko-KR" dirty="0" smtClean="0"/>
              <a:t>! </a:t>
            </a:r>
            <a:r>
              <a:rPr lang="en-US" altLang="ko-KR" dirty="0" smtClean="0"/>
              <a:t>(1/7)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HelloWorld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(1/7)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/>
              <a:t>C# 2010 Express(</a:t>
            </a:r>
            <a:r>
              <a:rPr lang="ko-KR" altLang="en-US" dirty="0"/>
              <a:t>또는 </a:t>
            </a:r>
            <a:r>
              <a:rPr lang="ko-KR" altLang="en-US" dirty="0" err="1"/>
              <a:t>비주얼</a:t>
            </a:r>
            <a:r>
              <a:rPr lang="ko-KR" altLang="en-US" dirty="0"/>
              <a:t> 스튜디오 </a:t>
            </a:r>
            <a:r>
              <a:rPr lang="en-US" altLang="ko-KR" dirty="0"/>
              <a:t>2010)</a:t>
            </a:r>
            <a:r>
              <a:rPr lang="ko-KR" altLang="en-US" dirty="0"/>
              <a:t>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윈도우의 </a:t>
            </a:r>
            <a:r>
              <a:rPr lang="en-US" altLang="ko-KR" dirty="0"/>
              <a:t>&lt;</a:t>
            </a:r>
            <a:r>
              <a:rPr lang="ko-KR" altLang="en-US" dirty="0"/>
              <a:t>시작</a:t>
            </a:r>
            <a:r>
              <a:rPr lang="en-US" altLang="ko-KR" dirty="0"/>
              <a:t>&gt; </a:t>
            </a:r>
            <a:r>
              <a:rPr lang="ko-KR" altLang="en-US" dirty="0"/>
              <a:t>버튼을 클릭해서 시작 메뉴를 확장하고</a:t>
            </a:r>
            <a:r>
              <a:rPr lang="en-US" altLang="ko-KR" dirty="0"/>
              <a:t>, [</a:t>
            </a:r>
            <a:r>
              <a:rPr lang="ko-KR" altLang="en-US" dirty="0"/>
              <a:t>모든 프로그램</a:t>
            </a:r>
            <a:r>
              <a:rPr lang="en-US" altLang="ko-KR" dirty="0"/>
              <a:t>] → [</a:t>
            </a:r>
            <a:r>
              <a:rPr lang="en-US" altLang="ko-KR" dirty="0" smtClean="0"/>
              <a:t>Microsoft Visual </a:t>
            </a:r>
            <a:r>
              <a:rPr lang="en-US" altLang="ko-KR" dirty="0"/>
              <a:t>Studio 2010 Express] → [ Microsoft Visual C# 2010 Express ] </a:t>
            </a:r>
            <a:r>
              <a:rPr lang="ko-KR" altLang="en-US" dirty="0"/>
              <a:t>메뉴 </a:t>
            </a:r>
            <a:r>
              <a:rPr lang="ko-KR" altLang="en-US" dirty="0" smtClean="0"/>
              <a:t>항목을 클릭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IDE</a:t>
            </a:r>
            <a:r>
              <a:rPr lang="ko-KR" altLang="en-US" dirty="0" smtClean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 → [</a:t>
            </a:r>
            <a:r>
              <a:rPr lang="ko-KR" altLang="en-US" dirty="0"/>
              <a:t>새 프로젝트</a:t>
            </a:r>
            <a:r>
              <a:rPr lang="en-US" altLang="ko-KR" dirty="0"/>
              <a:t>] </a:t>
            </a:r>
            <a:r>
              <a:rPr lang="ko-KR" altLang="en-US" dirty="0" smtClean="0"/>
              <a:t>메뉴 클릭 </a:t>
            </a:r>
            <a:endParaRPr lang="en-US" altLang="ko-KR" dirty="0" smtClean="0"/>
          </a:p>
        </p:txBody>
      </p:sp>
      <p:pic>
        <p:nvPicPr>
          <p:cNvPr id="1026" name="Picture 2" descr="D:\집필\뇌자극 C#\뇌자극 C# 원고 최종본(WORD)\이미지\2장\시작메뉴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81" y="3645024"/>
            <a:ext cx="22193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집필\뇌자극 C#\뇌자극 C# 원고 최종본(WORD)\이미지\2장\새프로젝트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81" y="4869160"/>
            <a:ext cx="3505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en-US" altLang="ko-KR" dirty="0"/>
              <a:t>Hello, World</a:t>
            </a:r>
            <a:r>
              <a:rPr lang="en-US" altLang="ko-KR" dirty="0" smtClean="0"/>
              <a:t>! </a:t>
            </a:r>
            <a:r>
              <a:rPr lang="en-US" altLang="ko-KR" dirty="0" smtClean="0"/>
              <a:t>(2/7)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HelloWorld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(2/7)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3. [</a:t>
            </a:r>
            <a:r>
              <a:rPr lang="ko-KR" altLang="en-US" dirty="0"/>
              <a:t>새 프로젝트</a:t>
            </a:r>
            <a:r>
              <a:rPr lang="en-US" altLang="ko-KR" dirty="0"/>
              <a:t>] </a:t>
            </a:r>
            <a:r>
              <a:rPr lang="ko-KR" altLang="en-US" dirty="0"/>
              <a:t>대화 상자를 띄웠으면 템플릿에서 </a:t>
            </a:r>
            <a:r>
              <a:rPr lang="en-US" altLang="ko-KR" dirty="0"/>
              <a:t>[</a:t>
            </a:r>
            <a:r>
              <a:rPr lang="ko-KR" altLang="en-US" dirty="0"/>
              <a:t>콘솔 응용 프로그램</a:t>
            </a:r>
            <a:r>
              <a:rPr lang="en-US" altLang="ko-KR" dirty="0"/>
              <a:t>]</a:t>
            </a:r>
            <a:r>
              <a:rPr lang="ko-KR" altLang="en-US" dirty="0"/>
              <a:t>을 선택하고 </a:t>
            </a:r>
            <a:r>
              <a:rPr lang="ko-KR" altLang="en-US" dirty="0" smtClean="0"/>
              <a:t>프로젝트의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항목에는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HelloWorld</a:t>
            </a:r>
            <a:r>
              <a:rPr lang="en-US" altLang="ko-KR" dirty="0"/>
              <a:t>”</a:t>
            </a:r>
            <a:r>
              <a:rPr lang="ko-KR" altLang="en-US" dirty="0"/>
              <a:t>를 입력한 후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pic>
        <p:nvPicPr>
          <p:cNvPr id="2050" name="Picture 2" descr="D:\집필\뇌자극 C#\뇌자극 C# 원고 최종본(WORD)\이미지\2장\새프로젝트 생성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5112568" cy="2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en-US" altLang="ko-KR" dirty="0"/>
              <a:t>Hello, World</a:t>
            </a:r>
            <a:r>
              <a:rPr lang="en-US" altLang="ko-KR" dirty="0" smtClean="0"/>
              <a:t>! </a:t>
            </a:r>
            <a:r>
              <a:rPr lang="en-US" altLang="ko-KR" dirty="0" smtClean="0"/>
              <a:t>(3/7)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HelloWorld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(3/7)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프로젝트가 생성되면 아래와 같은 화면이 표시됨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928171"/>
              </p:ext>
            </p:extLst>
          </p:nvPr>
        </p:nvGraphicFramePr>
        <p:xfrm>
          <a:off x="2051720" y="2852936"/>
          <a:ext cx="4896544" cy="387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3" imgW="6943767" imgH="5487750" progId="Visio.Drawing.11">
                  <p:embed/>
                </p:oleObj>
              </mc:Choice>
              <mc:Fallback>
                <p:oleObj name="Visio" r:id="rId3" imgW="6943767" imgH="54877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852936"/>
                        <a:ext cx="4896544" cy="387908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en-US" altLang="ko-KR" dirty="0"/>
              <a:t>Hello, World</a:t>
            </a:r>
            <a:r>
              <a:rPr lang="en-US" altLang="ko-KR" dirty="0" smtClean="0"/>
              <a:t>! </a:t>
            </a:r>
            <a:r>
              <a:rPr lang="en-US" altLang="ko-KR" dirty="0" smtClean="0"/>
              <a:t>(4/7)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HelloWorld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(4/7)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5. </a:t>
            </a:r>
            <a:r>
              <a:rPr lang="ko-KR" altLang="en-US" dirty="0"/>
              <a:t>솔루션 탐색기에서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Program.cs</a:t>
            </a:r>
            <a:r>
              <a:rPr lang="en-US" altLang="ko-KR" dirty="0"/>
              <a:t>” </a:t>
            </a:r>
            <a:r>
              <a:rPr lang="ko-KR" altLang="en-US" dirty="0"/>
              <a:t>항목을 선택한 후</a:t>
            </a:r>
            <a:r>
              <a:rPr lang="en-US" altLang="ko-KR" dirty="0"/>
              <a:t>, </a:t>
            </a:r>
            <a:r>
              <a:rPr lang="en-US" altLang="ko-KR" dirty="0" smtClean="0"/>
              <a:t>F2 </a:t>
            </a:r>
            <a:r>
              <a:rPr lang="ko-KR" altLang="en-US" dirty="0" smtClean="0"/>
              <a:t>키를 클릭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파일 이름을 </a:t>
            </a:r>
            <a:r>
              <a:rPr lang="ko-KR" altLang="en-US" dirty="0"/>
              <a:t>변경할 수 있도록 커서가 </a:t>
            </a:r>
            <a:r>
              <a:rPr lang="ko-KR" altLang="en-US" dirty="0" smtClean="0"/>
              <a:t>표시되면 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Program.cs</a:t>
            </a:r>
            <a:r>
              <a:rPr lang="en-US" altLang="ko-KR" dirty="0"/>
              <a:t>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HelloWorld.cs</a:t>
            </a:r>
            <a:r>
              <a:rPr lang="en-US" altLang="ko-KR" dirty="0"/>
              <a:t>”</a:t>
            </a:r>
            <a:r>
              <a:rPr lang="ko-KR" altLang="en-US" dirty="0"/>
              <a:t>로 이름을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83768" y="3305592"/>
            <a:ext cx="417646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en-US" altLang="ko-KR" dirty="0"/>
              <a:t>Hello, World</a:t>
            </a:r>
            <a:r>
              <a:rPr lang="en-US" altLang="ko-KR" dirty="0" smtClean="0"/>
              <a:t>! </a:t>
            </a:r>
            <a:r>
              <a:rPr lang="en-US" altLang="ko-KR" dirty="0" smtClean="0"/>
              <a:t>(5/7)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HelloWorld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(5/7)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6.  </a:t>
            </a:r>
            <a:r>
              <a:rPr lang="ko-KR" altLang="en-US" dirty="0" smtClean="0"/>
              <a:t>다음의 코드를 </a:t>
            </a:r>
            <a:r>
              <a:rPr lang="en-US" altLang="ko-KR" dirty="0" err="1" smtClean="0"/>
              <a:t>HelloWorld.cs</a:t>
            </a:r>
            <a:r>
              <a:rPr lang="ko-KR" altLang="en-US" dirty="0" smtClean="0"/>
              <a:t>에 입력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75656" y="2924944"/>
            <a:ext cx="5832648" cy="3573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using System;</a:t>
            </a:r>
          </a:p>
          <a:p>
            <a:endParaRPr lang="en-US" altLang="ko-KR" sz="1600" dirty="0"/>
          </a:p>
          <a:p>
            <a:r>
              <a:rPr lang="en-US" altLang="ko-KR" sz="1600" dirty="0"/>
              <a:t>namespace </a:t>
            </a:r>
            <a:r>
              <a:rPr lang="en-US" altLang="ko-KR" sz="1600" dirty="0" err="1"/>
              <a:t>BrainCSharp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class </a:t>
            </a:r>
            <a:r>
              <a:rPr lang="en-US" altLang="ko-KR" sz="1600" dirty="0" err="1"/>
              <a:t>HelloWorld</a:t>
            </a:r>
            <a:endParaRPr lang="en-US" altLang="ko-KR" sz="1600" dirty="0"/>
          </a:p>
          <a:p>
            <a:r>
              <a:rPr lang="en-US" altLang="ko-KR" sz="1600" dirty="0"/>
              <a:t>    {</a:t>
            </a:r>
          </a:p>
          <a:p>
            <a:r>
              <a:rPr lang="en-US" altLang="ko-KR" sz="1600" dirty="0" smtClean="0"/>
              <a:t>        // </a:t>
            </a:r>
            <a:r>
              <a:rPr lang="ko-KR" altLang="en-US" sz="1600" dirty="0"/>
              <a:t>프로그램 실행이 시작되는 곳</a:t>
            </a:r>
          </a:p>
          <a:p>
            <a:r>
              <a:rPr lang="ko-KR" altLang="en-US" sz="1600" dirty="0"/>
              <a:t>       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{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("Hello, World!");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("Hello, {0}!",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[0]);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1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en-US" altLang="ko-KR" dirty="0"/>
              <a:t>Hello, World</a:t>
            </a:r>
            <a:r>
              <a:rPr lang="en-US" altLang="ko-KR" dirty="0" smtClean="0"/>
              <a:t>! </a:t>
            </a:r>
            <a:r>
              <a:rPr lang="en-US" altLang="ko-KR" dirty="0" smtClean="0"/>
              <a:t>(6/7)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HelloWorld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(6/7)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7.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 → [</a:t>
            </a:r>
            <a:r>
              <a:rPr lang="ko-KR" altLang="en-US" dirty="0"/>
              <a:t>모두 저장</a:t>
            </a:r>
            <a:r>
              <a:rPr lang="en-US" altLang="ko-KR" dirty="0"/>
              <a:t>] </a:t>
            </a:r>
            <a:r>
              <a:rPr lang="ko-KR" altLang="en-US" dirty="0" smtClean="0"/>
              <a:t>메뉴항목을 </a:t>
            </a:r>
            <a:r>
              <a:rPr lang="ko-KR" altLang="en-US" dirty="0"/>
              <a:t>클릭해서 </a:t>
            </a:r>
            <a:r>
              <a:rPr lang="en-US" altLang="ko-KR" dirty="0"/>
              <a:t>[</a:t>
            </a:r>
            <a:r>
              <a:rPr lang="ko-KR" altLang="en-US" dirty="0"/>
              <a:t>프로젝트 대화 상자</a:t>
            </a:r>
            <a:r>
              <a:rPr lang="en-US" altLang="ko-KR" dirty="0" smtClean="0"/>
              <a:t>]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/>
              <a:t>대화 상자의 항목 중에서 ‘</a:t>
            </a:r>
            <a:r>
              <a:rPr lang="ko-KR" altLang="en-US" dirty="0" smtClean="0"/>
              <a:t>이름</a:t>
            </a:r>
            <a:r>
              <a:rPr lang="ko-KR" altLang="en-US" dirty="0"/>
              <a:t>’에는 “</a:t>
            </a:r>
            <a:r>
              <a:rPr lang="en-US" altLang="ko-KR" dirty="0" err="1"/>
              <a:t>HelloWorld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솔루션 이름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에는 임의의 값 입력해도 무방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입력을 마치면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3861048"/>
            <a:ext cx="625013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en-US" altLang="ko-KR" dirty="0"/>
              <a:t>Hello, World</a:t>
            </a:r>
            <a:r>
              <a:rPr lang="en-US" altLang="ko-KR" dirty="0" smtClean="0"/>
              <a:t>! </a:t>
            </a:r>
            <a:r>
              <a:rPr lang="en-US" altLang="ko-KR" dirty="0" smtClean="0"/>
              <a:t>(7/7)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HelloWorld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(7/7)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8. IDE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[F6] </a:t>
            </a:r>
            <a:r>
              <a:rPr lang="ko-KR" altLang="en-US" dirty="0" smtClean="0"/>
              <a:t>키를 눌러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(HelloWorld.exe</a:t>
            </a:r>
            <a:r>
              <a:rPr lang="ko-KR" altLang="en-US" dirty="0" smtClean="0"/>
              <a:t>가 생성되었는지 확인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9</a:t>
            </a:r>
            <a:r>
              <a:rPr lang="en-US" altLang="ko-KR" dirty="0" smtClean="0"/>
              <a:t> </a:t>
            </a:r>
            <a:r>
              <a:rPr lang="ko-KR" altLang="en-US" dirty="0"/>
              <a:t>키보드에서 </a:t>
            </a:r>
            <a:r>
              <a:rPr lang="en-US" altLang="ko-KR" dirty="0" smtClean="0"/>
              <a:t>[Windows]+[R] </a:t>
            </a:r>
            <a:r>
              <a:rPr lang="ko-KR" altLang="en-US" dirty="0"/>
              <a:t>키를 </a:t>
            </a:r>
            <a:r>
              <a:rPr lang="ko-KR" altLang="en-US" dirty="0" smtClean="0"/>
              <a:t>눌러 </a:t>
            </a:r>
            <a:r>
              <a:rPr lang="en-US" altLang="ko-KR" dirty="0"/>
              <a:t>[</a:t>
            </a:r>
            <a:r>
              <a:rPr lang="ko-KR" altLang="en-US" dirty="0"/>
              <a:t>실행</a:t>
            </a:r>
            <a:r>
              <a:rPr lang="en-US" altLang="ko-KR" dirty="0"/>
              <a:t>] </a:t>
            </a:r>
            <a:r>
              <a:rPr lang="ko-KR" altLang="en-US" dirty="0"/>
              <a:t>창을 띄우고</a:t>
            </a:r>
            <a:r>
              <a:rPr lang="en-US" altLang="ko-KR" dirty="0"/>
              <a:t>, </a:t>
            </a:r>
            <a:r>
              <a:rPr lang="ko-KR" altLang="en-US" dirty="0"/>
              <a:t>이 창에서 </a:t>
            </a:r>
            <a:r>
              <a:rPr lang="ko-KR" altLang="en-US" dirty="0" smtClean="0"/>
              <a:t>실행할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/>
              <a:t>이름으로 “</a:t>
            </a:r>
            <a:r>
              <a:rPr lang="en-US" altLang="ko-KR" dirty="0" err="1"/>
              <a:t>cmd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dirty="0" smtClean="0"/>
              <a:t>입력하여 명령 프롬프트 창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명령 프롬프트에서 </a:t>
            </a:r>
            <a:r>
              <a:rPr lang="en-US" altLang="ko-KR" dirty="0" smtClean="0"/>
              <a:t>“HelloWorld.exe” </a:t>
            </a:r>
            <a:r>
              <a:rPr lang="ko-KR" altLang="en-US" dirty="0" smtClean="0"/>
              <a:t>파일이 생성된 </a:t>
            </a:r>
            <a:r>
              <a:rPr lang="ko-KR" altLang="en-US" dirty="0" err="1" smtClean="0"/>
              <a:t>디렉토리로</a:t>
            </a:r>
            <a:r>
              <a:rPr lang="ko-KR" altLang="en-US" dirty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다음과 같이 프로그램 실행 결과 확인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4167186"/>
            <a:ext cx="4294610" cy="199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첫 번째 프로그램 뜯어보기</a:t>
            </a:r>
            <a:r>
              <a:rPr lang="en-US" altLang="ko-KR" dirty="0" smtClean="0"/>
              <a:t> </a:t>
            </a:r>
            <a:r>
              <a:rPr lang="en-US" altLang="ko-KR" dirty="0" smtClean="0"/>
              <a:t>(1/6)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3733800"/>
          </a:xfrm>
        </p:spPr>
        <p:txBody>
          <a:bodyPr>
            <a:normAutofit/>
          </a:bodyPr>
          <a:lstStyle/>
          <a:p>
            <a:r>
              <a:rPr lang="en-US" altLang="ko-KR" dirty="0"/>
              <a:t>using System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using System;</a:t>
            </a:r>
            <a:r>
              <a:rPr lang="ko-KR" altLang="en-US" dirty="0"/>
              <a:t>은 </a:t>
            </a:r>
            <a:r>
              <a:rPr lang="ko-KR" altLang="en-US" dirty="0" smtClean="0"/>
              <a:t>한 </a:t>
            </a:r>
            <a:r>
              <a:rPr lang="ko-KR" altLang="en-US" dirty="0"/>
              <a:t>덩어리 같지만 실은 세 가지 </a:t>
            </a:r>
            <a:r>
              <a:rPr lang="ko-KR" altLang="en-US" dirty="0" smtClean="0"/>
              <a:t>요소로 구성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using :  </a:t>
            </a:r>
            <a:r>
              <a:rPr lang="ko-KR" altLang="en-US" dirty="0" smtClean="0"/>
              <a:t>네임스페이스를 사용하겠다고 선언하는 키워드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System : </a:t>
            </a:r>
            <a:r>
              <a:rPr lang="ko-KR" altLang="en-US" dirty="0" smtClean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텍스트와 같은 데이터를 다룰 수 있는 기본적인 데이터 처리 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 </a:t>
            </a:r>
            <a:r>
              <a:rPr lang="ko-KR" altLang="en-US" dirty="0"/>
              <a:t>비롯하여 </a:t>
            </a:r>
            <a:r>
              <a:rPr lang="en-US" altLang="ko-KR" dirty="0"/>
              <a:t>C# </a:t>
            </a:r>
            <a:r>
              <a:rPr lang="ko-KR" altLang="en-US" dirty="0"/>
              <a:t>코드가 기본적으로 필요로 </a:t>
            </a:r>
            <a:r>
              <a:rPr lang="ko-KR" altLang="en-US" dirty="0" smtClean="0"/>
              <a:t>하는 </a:t>
            </a:r>
            <a:r>
              <a:rPr lang="ko-KR" altLang="en-US" dirty="0"/>
              <a:t>클래스를 담고 있는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ko-KR" altLang="en-US" dirty="0" smtClean="0"/>
              <a:t>네임스페이스</a:t>
            </a:r>
            <a:endParaRPr lang="en-US" altLang="ko-KR" dirty="0" smtClean="0"/>
          </a:p>
          <a:p>
            <a:pPr lvl="2"/>
            <a:r>
              <a:rPr lang="ko-KR" altLang="en-US" dirty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컴파일러에게 </a:t>
            </a:r>
            <a:r>
              <a:rPr lang="ko-KR" altLang="en-US" dirty="0"/>
              <a:t>문장의 끝을 알리는 기호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8411" y="2132856"/>
            <a:ext cx="3744416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01 </a:t>
            </a:r>
            <a:r>
              <a:rPr lang="en-US" altLang="ko-KR" sz="1600" b="1" dirty="0">
                <a:solidFill>
                  <a:schemeClr val="accent3"/>
                </a:solidFill>
              </a:rPr>
              <a:t>using System;</a:t>
            </a:r>
          </a:p>
          <a:p>
            <a:r>
              <a:rPr lang="en-US" altLang="ko-KR" sz="1600" dirty="0"/>
              <a:t>02</a:t>
            </a:r>
          </a:p>
          <a:p>
            <a:r>
              <a:rPr lang="en-US" altLang="ko-KR" sz="1600" dirty="0"/>
              <a:t>03 namespace </a:t>
            </a:r>
            <a:r>
              <a:rPr lang="en-US" altLang="ko-KR" sz="1600" dirty="0" err="1"/>
              <a:t>BrainCSharp</a:t>
            </a:r>
            <a:endParaRPr lang="en-US" altLang="ko-KR" sz="1600" dirty="0"/>
          </a:p>
          <a:p>
            <a:r>
              <a:rPr lang="en-US" altLang="ko-KR" sz="1600" dirty="0"/>
              <a:t>04 {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831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1179</TotalTime>
  <Words>1007</Words>
  <Application>Microsoft Office PowerPoint</Application>
  <PresentationFormat>화면 슬라이드 쇼(4:3)</PresentationFormat>
  <Paragraphs>163</Paragraphs>
  <Slides>17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어번 팝</vt:lpstr>
      <vt:lpstr>Microsoft Visio 드로잉</vt:lpstr>
      <vt:lpstr>뇌를 자극하는 C# 4.0 프로그래밍</vt:lpstr>
      <vt:lpstr>01. Hello, World! (1/7) </vt:lpstr>
      <vt:lpstr>01. Hello, World! (2/7) </vt:lpstr>
      <vt:lpstr>01. Hello, World! (3/7) </vt:lpstr>
      <vt:lpstr>01. Hello, World! (4/7) </vt:lpstr>
      <vt:lpstr>01. Hello, World! (5/7) </vt:lpstr>
      <vt:lpstr>01. Hello, World! (6/7) </vt:lpstr>
      <vt:lpstr>01. Hello, World! (7/7) </vt:lpstr>
      <vt:lpstr>02. 첫 번째 프로그램 뜯어보기 (1/6) </vt:lpstr>
      <vt:lpstr>02. 첫 번째 프로그램 뜯어보기 (2/6) </vt:lpstr>
      <vt:lpstr>02. 첫 번째 프로그램 뜯어보기 (3/6) </vt:lpstr>
      <vt:lpstr>02. 첫 번째 프로그램 뜯어보기 (4/6) </vt:lpstr>
      <vt:lpstr>02. 첫 번째 프로그램 뜯어보기 (5/6) </vt:lpstr>
      <vt:lpstr>02. 첫 번째 프로그램 뜯어보기 (6/6) </vt:lpstr>
      <vt:lpstr>03. CLR에 대하여 (1/3) </vt:lpstr>
      <vt:lpstr>03. CLR에 대하여 (2/3) </vt:lpstr>
      <vt:lpstr>03. CLR에 대하여 (3/3)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47</cp:revision>
  <dcterms:created xsi:type="dcterms:W3CDTF">2011-08-27T13:50:08Z</dcterms:created>
  <dcterms:modified xsi:type="dcterms:W3CDTF">2011-08-28T13:22:55Z</dcterms:modified>
</cp:coreProperties>
</file>