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289" r:id="rId4"/>
    <p:sldId id="292" r:id="rId5"/>
    <p:sldId id="290" r:id="rId6"/>
    <p:sldId id="293" r:id="rId7"/>
    <p:sldId id="291" r:id="rId8"/>
    <p:sldId id="259" r:id="rId9"/>
    <p:sldId id="294" r:id="rId10"/>
    <p:sldId id="266" r:id="rId11"/>
    <p:sldId id="295" r:id="rId12"/>
    <p:sldId id="267" r:id="rId13"/>
    <p:sldId id="260" r:id="rId14"/>
    <p:sldId id="296" r:id="rId15"/>
    <p:sldId id="298" r:id="rId16"/>
    <p:sldId id="297" r:id="rId17"/>
    <p:sldId id="299" r:id="rId18"/>
    <p:sldId id="300" r:id="rId19"/>
    <p:sldId id="268" r:id="rId20"/>
    <p:sldId id="26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dirty="0"/>
              <a:t>데이터를 가공하는 연산자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06</a:t>
            </a:r>
            <a:r>
              <a:rPr lang="en-US" altLang="ko-KR" dirty="0" smtClean="0"/>
              <a:t>. </a:t>
            </a:r>
            <a:r>
              <a:rPr lang="ko-KR" altLang="en-US" dirty="0"/>
              <a:t>논리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산술 </a:t>
            </a:r>
            <a:r>
              <a:rPr lang="ko-KR" altLang="ko-KR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숫자가 </a:t>
            </a:r>
            <a:r>
              <a:rPr lang="ko-KR" altLang="ko-KR" dirty="0" err="1"/>
              <a:t>피연산자인</a:t>
            </a:r>
            <a:r>
              <a:rPr lang="ko-KR" altLang="ko-KR" dirty="0"/>
              <a:t> 연산을 말하듯</a:t>
            </a:r>
            <a:r>
              <a:rPr lang="en-US" altLang="ko-KR" dirty="0"/>
              <a:t>, </a:t>
            </a:r>
            <a:r>
              <a:rPr lang="ko-KR" altLang="ko-KR" dirty="0" err="1"/>
              <a:t>부울</a:t>
            </a:r>
            <a:r>
              <a:rPr lang="ko-KR" altLang="ko-KR" dirty="0"/>
              <a:t> 연산</a:t>
            </a:r>
            <a:r>
              <a:rPr lang="en-US" altLang="ko-KR" dirty="0"/>
              <a:t>(Boolean Operation)</a:t>
            </a:r>
            <a:r>
              <a:rPr lang="ko-KR" altLang="ko-KR" dirty="0"/>
              <a:t>이라고도 하는 논리 연산</a:t>
            </a:r>
            <a:r>
              <a:rPr lang="en-US" altLang="ko-KR" dirty="0"/>
              <a:t>(Logical Operation)</a:t>
            </a:r>
            <a:r>
              <a:rPr lang="ko-KR" altLang="ko-KR" dirty="0"/>
              <a:t>은 참과 거짓으로 이루어지는 </a:t>
            </a:r>
            <a:r>
              <a:rPr lang="ko-KR" altLang="ko-KR" dirty="0" err="1"/>
              <a:t>진리값이</a:t>
            </a:r>
            <a:r>
              <a:rPr lang="ko-KR" altLang="ko-KR" dirty="0"/>
              <a:t> </a:t>
            </a:r>
            <a:r>
              <a:rPr lang="ko-KR" altLang="ko-KR" dirty="0" err="1"/>
              <a:t>피연산자인</a:t>
            </a:r>
            <a:r>
              <a:rPr lang="ko-KR" altLang="ko-KR" dirty="0"/>
              <a:t> </a:t>
            </a:r>
            <a:r>
              <a:rPr lang="ko-KR" altLang="ko-KR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진리표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59110"/>
              </p:ext>
            </p:extLst>
          </p:nvPr>
        </p:nvGraphicFramePr>
        <p:xfrm>
          <a:off x="1187624" y="3356994"/>
          <a:ext cx="6984776" cy="244827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914455"/>
                <a:gridCol w="914455"/>
                <a:gridCol w="1718622"/>
                <a:gridCol w="1718622"/>
                <a:gridCol w="1718622"/>
              </a:tblGrid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B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A &amp;&amp; B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 || B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!A</a:t>
                      </a:r>
                      <a:endParaRPr lang="ko-KR" sz="1800" b="1" kern="100" dirty="0">
                        <a:solidFill>
                          <a:srgbClr val="FFFF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참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참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참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거짓</a:t>
                      </a: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참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거짓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거짓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거짓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거짓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거짓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거짓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거짓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참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거짓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06</a:t>
            </a:r>
            <a:r>
              <a:rPr lang="en-US" altLang="ko-KR" dirty="0" smtClean="0"/>
              <a:t>. </a:t>
            </a:r>
            <a:r>
              <a:rPr lang="ko-KR" altLang="en-US" dirty="0"/>
              <a:t>논리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 연산자의 </a:t>
            </a:r>
            <a:r>
              <a:rPr lang="ko-KR" altLang="en-US" dirty="0"/>
              <a:t>사용 예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2132856"/>
            <a:ext cx="619268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bool</a:t>
            </a:r>
            <a:r>
              <a:rPr lang="en-US" altLang="ko-KR" dirty="0"/>
              <a:t> result</a:t>
            </a:r>
            <a:r>
              <a:rPr lang="en-US" altLang="ko-KR" dirty="0" smtClean="0"/>
              <a:t>;</a:t>
            </a:r>
          </a:p>
          <a:p>
            <a:endParaRPr lang="ko-KR" altLang="ko-KR" dirty="0"/>
          </a:p>
          <a:p>
            <a:r>
              <a:rPr lang="en-US" altLang="ko-KR" dirty="0"/>
              <a:t>result = 3 &gt; 4;  // </a:t>
            </a:r>
            <a:r>
              <a:rPr lang="ko-KR" altLang="ko-KR" dirty="0"/>
              <a:t>거짓</a:t>
            </a:r>
          </a:p>
          <a:p>
            <a:r>
              <a:rPr lang="en-US" altLang="ko-KR" dirty="0"/>
              <a:t>result = 3 &gt;= 4; // </a:t>
            </a:r>
            <a:r>
              <a:rPr lang="ko-KR" altLang="ko-KR" dirty="0"/>
              <a:t>거짓</a:t>
            </a:r>
          </a:p>
          <a:p>
            <a:r>
              <a:rPr lang="en-US" altLang="ko-KR" dirty="0"/>
              <a:t>result = 3 &lt; 4;  // </a:t>
            </a:r>
            <a:r>
              <a:rPr lang="ko-KR" altLang="ko-KR" dirty="0"/>
              <a:t>참</a:t>
            </a:r>
          </a:p>
          <a:p>
            <a:r>
              <a:rPr lang="en-US" altLang="ko-KR" dirty="0"/>
              <a:t>result = 3 &lt;= 4; // </a:t>
            </a:r>
            <a:r>
              <a:rPr lang="ko-KR" altLang="ko-KR" dirty="0"/>
              <a:t>참</a:t>
            </a:r>
          </a:p>
          <a:p>
            <a:r>
              <a:rPr lang="en-US" altLang="ko-KR" dirty="0"/>
              <a:t>result = 3 == 4; // </a:t>
            </a:r>
            <a:r>
              <a:rPr lang="ko-KR" altLang="ko-KR" dirty="0"/>
              <a:t>거짓</a:t>
            </a:r>
          </a:p>
          <a:p>
            <a:r>
              <a:rPr lang="en-US" altLang="ko-KR" dirty="0"/>
              <a:t>result = 3 != 4; // </a:t>
            </a:r>
            <a:r>
              <a:rPr lang="ko-KR" altLang="ko-KR" dirty="0"/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33203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07. </a:t>
            </a:r>
            <a:r>
              <a:rPr lang="ko-KR" altLang="en-US" dirty="0"/>
              <a:t>조건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조건 연산자</a:t>
            </a:r>
            <a:r>
              <a:rPr lang="en-US" altLang="ko-KR" dirty="0"/>
              <a:t>(Conditional Operator) ?:</a:t>
            </a:r>
            <a:r>
              <a:rPr lang="ko-KR" altLang="ko-KR" dirty="0"/>
              <a:t>는 </a:t>
            </a:r>
            <a:r>
              <a:rPr lang="ko-KR" altLang="en-US" dirty="0" smtClean="0"/>
              <a:t>조건에 따라 두 값 중 하나의 값을 반환</a:t>
            </a:r>
            <a:endParaRPr lang="ko-KR" altLang="ko-KR" dirty="0"/>
          </a:p>
          <a:p>
            <a:pPr lvl="1"/>
            <a:r>
              <a:rPr lang="ko-KR" altLang="en-US" dirty="0" smtClean="0"/>
              <a:t>사용 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사용 예</a:t>
            </a:r>
            <a:endParaRPr lang="ko-KR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5616" y="2636912"/>
            <a:ext cx="777686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? </a:t>
            </a:r>
            <a:r>
              <a:rPr lang="ko-KR" altLang="en-US" dirty="0"/>
              <a:t>참일</a:t>
            </a:r>
            <a:r>
              <a:rPr lang="en-US" altLang="ko-KR" dirty="0"/>
              <a:t>_</a:t>
            </a:r>
            <a:r>
              <a:rPr lang="ko-KR" altLang="en-US" dirty="0"/>
              <a:t>때의</a:t>
            </a:r>
            <a:r>
              <a:rPr lang="en-US" altLang="ko-KR" dirty="0"/>
              <a:t>_</a:t>
            </a:r>
            <a:r>
              <a:rPr lang="ko-KR" altLang="en-US" dirty="0"/>
              <a:t>값 </a:t>
            </a:r>
            <a:r>
              <a:rPr lang="en-US" altLang="ko-KR" dirty="0"/>
              <a:t>: </a:t>
            </a:r>
            <a:r>
              <a:rPr lang="ko-KR" altLang="en-US" dirty="0"/>
              <a:t>거짓일</a:t>
            </a:r>
            <a:r>
              <a:rPr lang="en-US" altLang="ko-KR" dirty="0"/>
              <a:t>_</a:t>
            </a:r>
            <a:r>
              <a:rPr lang="ko-KR" altLang="en-US" dirty="0"/>
              <a:t>때의</a:t>
            </a:r>
            <a:r>
              <a:rPr lang="en-US" altLang="ko-KR" dirty="0"/>
              <a:t>_</a:t>
            </a:r>
            <a:r>
              <a:rPr lang="ko-KR" altLang="en-US" dirty="0"/>
              <a:t>값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15616" y="3718773"/>
            <a:ext cx="777686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30;</a:t>
            </a:r>
          </a:p>
          <a:p>
            <a:r>
              <a:rPr lang="en-US" altLang="ko-KR" dirty="0"/>
              <a:t>string result = a == 30 ? “</a:t>
            </a:r>
            <a:r>
              <a:rPr lang="ko-KR" altLang="en-US" dirty="0"/>
              <a:t>삼십” </a:t>
            </a:r>
            <a:r>
              <a:rPr lang="en-US" altLang="ko-KR" dirty="0"/>
              <a:t>: “</a:t>
            </a:r>
            <a:r>
              <a:rPr lang="ko-KR" altLang="en-US" dirty="0" err="1"/>
              <a:t>삼십아님</a:t>
            </a:r>
            <a:r>
              <a:rPr lang="ko-KR" altLang="en-US" dirty="0" smtClean="0"/>
              <a:t>”  </a:t>
            </a:r>
            <a:r>
              <a:rPr lang="en-US" altLang="ko-KR" dirty="0" smtClean="0"/>
              <a:t>;   </a:t>
            </a:r>
            <a:r>
              <a:rPr lang="en-US" altLang="ko-KR" dirty="0"/>
              <a:t>// result</a:t>
            </a:r>
            <a:r>
              <a:rPr lang="ko-KR" altLang="en-US" dirty="0"/>
              <a:t>는 “삼십”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521868" y="3933056"/>
            <a:ext cx="2880320" cy="50405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(1/6)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비트 수준에서 데이터를 가공하는 연산자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82567"/>
              </p:ext>
            </p:extLst>
          </p:nvPr>
        </p:nvGraphicFramePr>
        <p:xfrm>
          <a:off x="755576" y="2132856"/>
          <a:ext cx="7992887" cy="410445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96521"/>
                <a:gridCol w="1884495"/>
                <a:gridCol w="3296785"/>
                <a:gridCol w="2015086"/>
              </a:tblGrid>
              <a:tr h="241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이름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지원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6575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&lt;&lt;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왼쪽 시프트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첫 번째 피연산자의 비트를 두 번째 피연산자의 수만큼 왼쪽으로 이동시킵니다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첫 번째 피연산자는</a:t>
                      </a:r>
                      <a:r>
                        <a:rPr lang="en-US" sz="1400" kern="100">
                          <a:effectLst/>
                        </a:rPr>
                        <a:t> int, uint, long, ulong </a:t>
                      </a:r>
                      <a:r>
                        <a:rPr lang="ko-KR" sz="1400" kern="100">
                          <a:effectLst/>
                        </a:rPr>
                        <a:t>이며 피연산자는</a:t>
                      </a:r>
                      <a:r>
                        <a:rPr lang="en-US" sz="1400" kern="100">
                          <a:effectLst/>
                        </a:rPr>
                        <a:t> int </a:t>
                      </a:r>
                      <a:r>
                        <a:rPr lang="ko-KR" sz="1400" kern="100">
                          <a:effectLst/>
                        </a:rPr>
                        <a:t>형식만 지원합니다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43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&gt;&gt; 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오른쪽 시프트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첫 번째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 err="1">
                          <a:effectLst/>
                        </a:rPr>
                        <a:t>비트를</a:t>
                      </a:r>
                      <a:r>
                        <a:rPr lang="ko-KR" sz="1400" kern="100" dirty="0">
                          <a:effectLst/>
                        </a:rPr>
                        <a:t> 두 번째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수만큼 오른쪽으로 이동시킵니다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&lt;&lt; 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43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&amp;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논리곱</a:t>
                      </a:r>
                      <a:r>
                        <a:rPr lang="en-US" sz="1400" kern="100">
                          <a:effectLst/>
                        </a:rPr>
                        <a:t>(AND)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 논리곱을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정수 계열 형식과</a:t>
                      </a:r>
                      <a:r>
                        <a:rPr lang="en-US" sz="1400" kern="100">
                          <a:effectLst/>
                        </a:rPr>
                        <a:t> bool </a:t>
                      </a:r>
                      <a:r>
                        <a:rPr lang="ko-KR" sz="1400" kern="100">
                          <a:effectLst/>
                        </a:rPr>
                        <a:t>형식에 대해 사용할 수 있습니다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28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|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논리합</a:t>
                      </a:r>
                      <a:r>
                        <a:rPr lang="en-US" sz="1400" kern="100">
                          <a:effectLst/>
                        </a:rPr>
                        <a:t>(OR)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 논리합을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&amp;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28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^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배타적 논리합</a:t>
                      </a:r>
                      <a:r>
                        <a:rPr lang="en-US" sz="1400" kern="100">
                          <a:effectLst/>
                        </a:rPr>
                        <a:t>(XOR) </a:t>
                      </a:r>
                      <a:r>
                        <a:rPr lang="ko-KR" sz="1400" kern="100">
                          <a:effectLst/>
                        </a:rPr>
                        <a:t>연산자 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 배타적 논리합을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&amp;</a:t>
                      </a:r>
                      <a:r>
                        <a:rPr lang="ko-KR" sz="1400" kern="100" dirty="0">
                          <a:effectLst/>
                        </a:rPr>
                        <a:t>와 같습니다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28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~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보수</a:t>
                      </a:r>
                      <a:r>
                        <a:rPr lang="en-US" sz="1400" kern="100">
                          <a:effectLst/>
                        </a:rPr>
                        <a:t>(NOT)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피연산자의 비트를</a:t>
                      </a:r>
                      <a:r>
                        <a:rPr lang="en-US" sz="1400" kern="100">
                          <a:effectLst/>
                        </a:rPr>
                        <a:t> 0</a:t>
                      </a:r>
                      <a:r>
                        <a:rPr lang="ko-KR" sz="1400" kern="100">
                          <a:effectLst/>
                        </a:rPr>
                        <a:t>은</a:t>
                      </a:r>
                      <a:r>
                        <a:rPr lang="en-US" sz="1400" kern="100">
                          <a:effectLst/>
                        </a:rPr>
                        <a:t> 1</a:t>
                      </a:r>
                      <a:r>
                        <a:rPr lang="ko-KR" sz="1400" kern="100">
                          <a:effectLst/>
                        </a:rPr>
                        <a:t>로</a:t>
                      </a:r>
                      <a:r>
                        <a:rPr lang="en-US" sz="1400" kern="100">
                          <a:effectLst/>
                        </a:rPr>
                        <a:t>, 1</a:t>
                      </a:r>
                      <a:r>
                        <a:rPr lang="ko-KR" sz="1400" kern="100">
                          <a:effectLst/>
                        </a:rPr>
                        <a:t>은</a:t>
                      </a:r>
                      <a:r>
                        <a:rPr lang="en-US" sz="1400" kern="100">
                          <a:effectLst/>
                        </a:rPr>
                        <a:t> 0</a:t>
                      </a:r>
                      <a:r>
                        <a:rPr lang="ko-KR" sz="1400" kern="100">
                          <a:effectLst/>
                        </a:rPr>
                        <a:t>으로 반전시킵니다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단항 연산자입니다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</a:rPr>
                        <a:t>uint</a:t>
                      </a:r>
                      <a:r>
                        <a:rPr lang="en-US" sz="1400" kern="100" dirty="0">
                          <a:effectLst/>
                        </a:rPr>
                        <a:t>, long, </a:t>
                      </a:r>
                      <a:r>
                        <a:rPr lang="en-US" sz="1400" kern="100" dirty="0" err="1">
                          <a:effectLst/>
                        </a:rPr>
                        <a:t>ulong</a:t>
                      </a:r>
                      <a:r>
                        <a:rPr lang="ko-KR" sz="1400" kern="100" dirty="0">
                          <a:effectLst/>
                        </a:rPr>
                        <a:t>에 대해 사용이 가능합니다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(2/6)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시프트 연산자</a:t>
            </a:r>
            <a:r>
              <a:rPr lang="en-US" altLang="ko-KR" dirty="0"/>
              <a:t>(Shift Operator</a:t>
            </a:r>
            <a:r>
              <a:rPr lang="en-US" altLang="ko-KR" dirty="0" smtClean="0"/>
              <a:t>) : </a:t>
            </a:r>
            <a:r>
              <a:rPr lang="ko-KR" altLang="ko-KR" dirty="0" smtClean="0"/>
              <a:t> </a:t>
            </a:r>
            <a:r>
              <a:rPr lang="ko-KR" altLang="ko-KR" dirty="0" err="1"/>
              <a:t>비트를</a:t>
            </a:r>
            <a:r>
              <a:rPr lang="ko-KR" altLang="ko-KR" dirty="0"/>
              <a:t> 왼쪽이나 오른쪽으로 </a:t>
            </a:r>
            <a:r>
              <a:rPr lang="ko-KR" altLang="ko-KR" dirty="0" smtClean="0"/>
              <a:t>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a = 240 &lt;&lt; 2;     // 240</a:t>
            </a:r>
            <a:r>
              <a:rPr lang="ko-KR" altLang="en-US" dirty="0" smtClean="0"/>
              <a:t>을 왼쪽으로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비트 옮겨 보자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670408"/>
              </p:ext>
            </p:extLst>
          </p:nvPr>
        </p:nvGraphicFramePr>
        <p:xfrm>
          <a:off x="1331640" y="2780928"/>
          <a:ext cx="4362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4354543" imgH="304560" progId="Visio.Drawing.11">
                  <p:embed/>
                </p:oleObj>
              </mc:Choice>
              <mc:Fallback>
                <p:oleObj name="Visio" r:id="rId3" imgW="4354543" imgH="304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80928"/>
                        <a:ext cx="4362450" cy="304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450201"/>
              </p:ext>
            </p:extLst>
          </p:nvPr>
        </p:nvGraphicFramePr>
        <p:xfrm>
          <a:off x="251520" y="3356992"/>
          <a:ext cx="54578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5" imgW="5455605" imgH="1750950" progId="Visio.Drawing.11">
                  <p:embed/>
                </p:oleObj>
              </mc:Choice>
              <mc:Fallback>
                <p:oleObj name="Visio" r:id="rId5" imgW="5455605" imgH="17509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56992"/>
                        <a:ext cx="5457825" cy="1752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569438"/>
              </p:ext>
            </p:extLst>
          </p:nvPr>
        </p:nvGraphicFramePr>
        <p:xfrm>
          <a:off x="971600" y="5301208"/>
          <a:ext cx="464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7" imgW="4651959" imgH="801360" progId="Visio.Drawing.11">
                  <p:embed/>
                </p:oleObj>
              </mc:Choice>
              <mc:Fallback>
                <p:oleObj name="Visio" r:id="rId7" imgW="4651959" imgH="80136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01208"/>
                        <a:ext cx="4648200" cy="800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>
          <a:xfrm>
            <a:off x="5725244" y="2679204"/>
            <a:ext cx="3406056" cy="4488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altLang="ko-KR" dirty="0" smtClean="0"/>
              <a:t>1) 240</a:t>
            </a:r>
            <a:r>
              <a:rPr lang="ko-KR" altLang="en-US" dirty="0" smtClean="0"/>
              <a:t>을 비트로 나타낸 모습 </a:t>
            </a:r>
            <a:r>
              <a:rPr lang="en-US" altLang="ko-KR" dirty="0"/>
              <a:t>:</a:t>
            </a:r>
            <a:endParaRPr lang="en-US" altLang="ko-KR" dirty="0" smtClean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5724128" y="3344044"/>
            <a:ext cx="3406056" cy="1800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왼쪽으로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2</a:t>
            </a:r>
            <a:r>
              <a:rPr lang="ko-KR" altLang="en-US" dirty="0" smtClean="0"/>
              <a:t>비트 밀어내고 밀려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나간 왼쪽의 두 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비트는 제거</a:t>
            </a:r>
            <a:endParaRPr lang="en-US" altLang="ko-KR" dirty="0" smtClean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5725244" y="5288260"/>
            <a:ext cx="3406056" cy="1152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오른쪽에 비어있는 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비트 공간은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채움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53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(3/6)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시프트 연산자 사용 예 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43608" y="2060848"/>
            <a:ext cx="777686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240;                   </a:t>
            </a:r>
            <a:r>
              <a:rPr lang="en-US" altLang="ko-KR" dirty="0" smtClean="0"/>
              <a:t>      </a:t>
            </a:r>
            <a:r>
              <a:rPr lang="en-US" altLang="ko-KR" dirty="0"/>
              <a:t>// 00000000 00000000 0000</a:t>
            </a:r>
            <a:r>
              <a:rPr lang="en-US" altLang="ko-KR" b="1" dirty="0">
                <a:solidFill>
                  <a:schemeClr val="accent3"/>
                </a:solidFill>
              </a:rPr>
              <a:t>1111</a:t>
            </a:r>
            <a:r>
              <a:rPr lang="en-US" altLang="ko-KR" dirty="0"/>
              <a:t> 00000000</a:t>
            </a:r>
            <a:endParaRPr lang="ko-KR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result_1 =   a   &lt;&lt;   2  ;  // 00000000 00000000 00</a:t>
            </a:r>
            <a:r>
              <a:rPr lang="en-US" altLang="ko-KR" b="1" dirty="0">
                <a:solidFill>
                  <a:schemeClr val="accent3"/>
                </a:solidFill>
              </a:rPr>
              <a:t>1111</a:t>
            </a:r>
            <a:r>
              <a:rPr lang="en-US" altLang="ko-KR" dirty="0"/>
              <a:t>00 00000000</a:t>
            </a:r>
            <a:endParaRPr lang="ko-KR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result_2 =   a   &gt;&gt;   2  ;  // 00000000 00000000 000000</a:t>
            </a:r>
            <a:r>
              <a:rPr lang="en-US" altLang="ko-KR" b="1" dirty="0">
                <a:solidFill>
                  <a:schemeClr val="accent3"/>
                </a:solidFill>
              </a:rPr>
              <a:t>11 11</a:t>
            </a:r>
            <a:r>
              <a:rPr lang="en-US" altLang="ko-KR" dirty="0"/>
              <a:t>000000</a:t>
            </a:r>
            <a:endParaRPr lang="ko-KR" altLang="ko-KR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71800" y="2267243"/>
            <a:ext cx="432048" cy="84658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논리 </a:t>
            </a:r>
            <a:r>
              <a:rPr lang="ko-KR" altLang="ko-KR" dirty="0" smtClean="0"/>
              <a:t>연산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참 </a:t>
            </a:r>
            <a:r>
              <a:rPr lang="ko-KR" altLang="ko-KR" dirty="0"/>
              <a:t>또는 거짓의 진리 값을 </a:t>
            </a:r>
            <a:r>
              <a:rPr lang="ko-KR" altLang="ko-KR" dirty="0" err="1"/>
              <a:t>피연산자로</a:t>
            </a:r>
            <a:r>
              <a:rPr lang="ko-KR" altLang="ko-KR" dirty="0"/>
              <a:t> 하는 연산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87433"/>
              </p:ext>
            </p:extLst>
          </p:nvPr>
        </p:nvGraphicFramePr>
        <p:xfrm>
          <a:off x="971600" y="2204864"/>
          <a:ext cx="7344816" cy="374441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53082"/>
                <a:gridCol w="1887241"/>
                <a:gridCol w="2244123"/>
                <a:gridCol w="2460370"/>
              </a:tblGrid>
              <a:tr h="3744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이름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지원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488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&amp;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논리곱</a:t>
                      </a:r>
                      <a:r>
                        <a:rPr lang="en-US" sz="1400" kern="100" dirty="0">
                          <a:effectLst/>
                        </a:rPr>
                        <a:t>(AND) </a:t>
                      </a: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두 피연산자의 비트에 대해 논리곱을 수행합니다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정수 계열 형식과</a:t>
                      </a:r>
                      <a:r>
                        <a:rPr lang="en-US" sz="1400" kern="100">
                          <a:effectLst/>
                        </a:rPr>
                        <a:t> bool </a:t>
                      </a:r>
                      <a:r>
                        <a:rPr lang="ko-KR" sz="1400" kern="100">
                          <a:effectLst/>
                        </a:rPr>
                        <a:t>형식에 대해 사용할 수 있습니다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488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|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논리합</a:t>
                      </a:r>
                      <a:r>
                        <a:rPr lang="en-US" sz="1400" kern="100" dirty="0">
                          <a:effectLst/>
                        </a:rPr>
                        <a:t>(OR) </a:t>
                      </a: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비트에 대해 논리합을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&amp;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488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^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배타적 논리합</a:t>
                      </a:r>
                      <a:r>
                        <a:rPr lang="en-US" sz="1400" kern="100">
                          <a:effectLst/>
                        </a:rPr>
                        <a:t>(XOR) </a:t>
                      </a:r>
                      <a:r>
                        <a:rPr lang="ko-KR" sz="1400" kern="100">
                          <a:effectLst/>
                        </a:rPr>
                        <a:t>연산자 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비트의 대해 배타적 논리합을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&amp;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23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~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보수</a:t>
                      </a:r>
                      <a:r>
                        <a:rPr lang="en-US" sz="1400" kern="100">
                          <a:effectLst/>
                        </a:rPr>
                        <a:t>(NOT)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비트에 대해</a:t>
                      </a:r>
                      <a:r>
                        <a:rPr lang="en-US" sz="1400" kern="100" dirty="0">
                          <a:effectLst/>
                        </a:rPr>
                        <a:t> 0</a:t>
                      </a:r>
                      <a:r>
                        <a:rPr lang="ko-KR" sz="1400" kern="100" dirty="0">
                          <a:effectLst/>
                        </a:rPr>
                        <a:t>은</a:t>
                      </a:r>
                      <a:r>
                        <a:rPr lang="en-US" sz="1400" kern="100" dirty="0">
                          <a:effectLst/>
                        </a:rPr>
                        <a:t> 1</a:t>
                      </a:r>
                      <a:r>
                        <a:rPr lang="ko-KR" sz="1400" kern="100" dirty="0">
                          <a:effectLst/>
                        </a:rPr>
                        <a:t>로</a:t>
                      </a:r>
                      <a:r>
                        <a:rPr lang="en-US" sz="1400" kern="100" dirty="0">
                          <a:effectLst/>
                        </a:rPr>
                        <a:t>, 1</a:t>
                      </a:r>
                      <a:r>
                        <a:rPr lang="ko-KR" sz="1400" kern="100" dirty="0">
                          <a:effectLst/>
                        </a:rPr>
                        <a:t>은</a:t>
                      </a:r>
                      <a:r>
                        <a:rPr lang="en-US" sz="1400" kern="100" dirty="0">
                          <a:effectLst/>
                        </a:rPr>
                        <a:t> 0</a:t>
                      </a:r>
                      <a:r>
                        <a:rPr lang="ko-KR" sz="1400" kern="100" dirty="0">
                          <a:effectLst/>
                        </a:rPr>
                        <a:t>으로 반전시킵니다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 err="1">
                          <a:effectLst/>
                        </a:rPr>
                        <a:t>단항</a:t>
                      </a:r>
                      <a:r>
                        <a:rPr lang="ko-KR" sz="1400" kern="100" dirty="0">
                          <a:effectLst/>
                        </a:rPr>
                        <a:t> 연산자입니다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</a:rPr>
                        <a:t>uint</a:t>
                      </a:r>
                      <a:r>
                        <a:rPr lang="en-US" sz="1400" kern="100" dirty="0">
                          <a:effectLst/>
                        </a:rPr>
                        <a:t>, long, </a:t>
                      </a:r>
                      <a:r>
                        <a:rPr lang="en-US" sz="1400" kern="100" dirty="0" err="1">
                          <a:effectLst/>
                        </a:rPr>
                        <a:t>ulong</a:t>
                      </a:r>
                      <a:r>
                        <a:rPr lang="ko-KR" sz="1400" kern="100" dirty="0">
                          <a:effectLst/>
                        </a:rPr>
                        <a:t>에 대해 사용이 가능합니다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3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9(1001)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10(1010)</a:t>
            </a:r>
            <a:r>
              <a:rPr lang="ko-KR" altLang="en-US" dirty="0" smtClean="0"/>
              <a:t>의 논리곱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9(1001)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10(1010)</a:t>
            </a:r>
            <a:r>
              <a:rPr lang="ko-KR" altLang="en-US" dirty="0" smtClean="0"/>
              <a:t>의 논리합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9(1001)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10(1010)</a:t>
            </a:r>
            <a:r>
              <a:rPr lang="ko-KR" altLang="en-US" dirty="0" smtClean="0"/>
              <a:t>의 배타적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논리합 예</a:t>
            </a:r>
            <a:endParaRPr lang="en-US" altLang="ko-KR" dirty="0" smtClean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37078"/>
              </p:ext>
            </p:extLst>
          </p:nvPr>
        </p:nvGraphicFramePr>
        <p:xfrm>
          <a:off x="4860032" y="1628800"/>
          <a:ext cx="18383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3" imgW="1834698" imgH="1387741" progId="Visio.Drawing.11">
                  <p:embed/>
                </p:oleObj>
              </mc:Choice>
              <mc:Fallback>
                <p:oleObj name="Visio" r:id="rId3" imgW="1834698" imgH="13877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628800"/>
                        <a:ext cx="1838325" cy="1390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362790"/>
              </p:ext>
            </p:extLst>
          </p:nvPr>
        </p:nvGraphicFramePr>
        <p:xfrm>
          <a:off x="4860032" y="3212976"/>
          <a:ext cx="18383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5" imgW="1834698" imgH="1387741" progId="Visio.Drawing.11">
                  <p:embed/>
                </p:oleObj>
              </mc:Choice>
              <mc:Fallback>
                <p:oleObj name="Visio" r:id="rId5" imgW="1834698" imgH="138774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212976"/>
                        <a:ext cx="1838325" cy="1390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39306"/>
              </p:ext>
            </p:extLst>
          </p:nvPr>
        </p:nvGraphicFramePr>
        <p:xfrm>
          <a:off x="4860032" y="4725144"/>
          <a:ext cx="18383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7" imgW="1834698" imgH="1387741" progId="Visio.Drawing.11">
                  <p:embed/>
                </p:oleObj>
              </mc:Choice>
              <mc:Fallback>
                <p:oleObj name="Visio" r:id="rId7" imgW="1834698" imgH="138774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725144"/>
                        <a:ext cx="1838325" cy="1390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5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비트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(6/6)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보수 연산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보수연산자의 사용 예</a:t>
            </a:r>
            <a:endParaRPr lang="en-US" altLang="ko-KR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320287"/>
              </p:ext>
            </p:extLst>
          </p:nvPr>
        </p:nvGraphicFramePr>
        <p:xfrm>
          <a:off x="755575" y="2132856"/>
          <a:ext cx="7649791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5794721" imgH="1306379" progId="Visio.Drawing.11">
                  <p:embed/>
                </p:oleObj>
              </mc:Choice>
              <mc:Fallback>
                <p:oleObj name="Visio" r:id="rId3" imgW="5794721" imgH="130637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2132856"/>
                        <a:ext cx="7649791" cy="17281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755576" y="4509120"/>
            <a:ext cx="4572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255;</a:t>
            </a:r>
            <a:endParaRPr lang="ko-KR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result = ~a; //  result</a:t>
            </a:r>
            <a:r>
              <a:rPr lang="ko-KR" altLang="ko-KR" dirty="0"/>
              <a:t>는</a:t>
            </a:r>
            <a:r>
              <a:rPr lang="en-US" altLang="ko-KR" dirty="0"/>
              <a:t> -256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377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/>
              <a:t>할당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할당 연산자</a:t>
            </a:r>
            <a:r>
              <a:rPr lang="en-US" altLang="ko-KR" dirty="0"/>
              <a:t>(Assignment</a:t>
            </a:r>
            <a:r>
              <a:rPr lang="en-US" altLang="ko-KR" dirty="0" smtClean="0"/>
              <a:t>) : </a:t>
            </a:r>
            <a:r>
              <a:rPr lang="ko-KR" altLang="ko-KR" dirty="0" smtClean="0"/>
              <a:t>변수 </a:t>
            </a:r>
            <a:r>
              <a:rPr lang="ko-KR" altLang="ko-KR" dirty="0"/>
              <a:t>또는 상수에 </a:t>
            </a:r>
            <a:r>
              <a:rPr lang="ko-KR" altLang="ko-KR" dirty="0" err="1" smtClean="0"/>
              <a:t>피연산자를</a:t>
            </a:r>
            <a:r>
              <a:rPr lang="ko-KR" altLang="ko-KR" dirty="0" smtClean="0"/>
              <a:t> </a:t>
            </a:r>
            <a:r>
              <a:rPr lang="ko-KR" altLang="ko-KR" dirty="0"/>
              <a:t>할당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50319"/>
              </p:ext>
            </p:extLst>
          </p:nvPr>
        </p:nvGraphicFramePr>
        <p:xfrm>
          <a:off x="827585" y="2132856"/>
          <a:ext cx="7992887" cy="433573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67202"/>
                <a:gridCol w="2378711"/>
                <a:gridCol w="4746974"/>
              </a:tblGrid>
              <a:tr h="3360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이름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effectLst/>
                        </a:rPr>
                        <a:t>=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오른쪽 피연산자를 왼쪽 피연산자에게 할당합니다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덧셈 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+=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+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뺄셈 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>
                          <a:effectLst/>
                        </a:rPr>
                        <a:t>a -= b; </a:t>
                      </a:r>
                      <a:r>
                        <a:rPr lang="ko-KR" sz="1600" kern="100">
                          <a:effectLst/>
                        </a:rPr>
                        <a:t>는</a:t>
                      </a:r>
                      <a:r>
                        <a:rPr lang="en-US" sz="1600" kern="100">
                          <a:effectLst/>
                        </a:rPr>
                        <a:t> a = a - b; </a:t>
                      </a:r>
                      <a:r>
                        <a:rPr lang="ko-KR" sz="1600" kern="100">
                          <a:effectLst/>
                        </a:rPr>
                        <a:t>와 같습니다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곱셈 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>
                          <a:effectLst/>
                        </a:rPr>
                        <a:t>a *= b; </a:t>
                      </a:r>
                      <a:r>
                        <a:rPr lang="ko-KR" sz="1600" kern="100">
                          <a:effectLst/>
                        </a:rPr>
                        <a:t>는</a:t>
                      </a:r>
                      <a:r>
                        <a:rPr lang="en-US" sz="1600" kern="100">
                          <a:effectLst/>
                        </a:rPr>
                        <a:t> a = a * b; </a:t>
                      </a:r>
                      <a:r>
                        <a:rPr lang="ko-KR" sz="1600" kern="100">
                          <a:effectLst/>
                        </a:rPr>
                        <a:t>와 같습니다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나눗셈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/=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/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나머지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%=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%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논리곱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&amp;=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&amp;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논리합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|=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|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배타적 논리합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^=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^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왼쪽 시프트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&lt;&lt;=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&lt;&lt;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오른쪽 시프트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&gt;&gt;=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&gt;&gt;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0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C#</a:t>
            </a:r>
            <a:r>
              <a:rPr lang="ko-KR" altLang="en-US" dirty="0"/>
              <a:t>에서 제공하는 연산자 둘러보기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532655"/>
          </a:xfrm>
        </p:spPr>
        <p:txBody>
          <a:bodyPr>
            <a:norm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이 </a:t>
            </a:r>
            <a:r>
              <a:rPr lang="ko-KR" altLang="en-US" dirty="0" smtClean="0"/>
              <a:t>제공하는 주요 </a:t>
            </a:r>
            <a:r>
              <a:rPr lang="ko-KR" altLang="en-US" dirty="0"/>
              <a:t>연산자의 목록</a:t>
            </a:r>
            <a:endParaRPr lang="en-US" altLang="ko-KR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457408"/>
              </p:ext>
            </p:extLst>
          </p:nvPr>
        </p:nvGraphicFramePr>
        <p:xfrm>
          <a:off x="755576" y="2012983"/>
          <a:ext cx="7704856" cy="2904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0735"/>
                <a:gridCol w="5164121"/>
              </a:tblGrid>
              <a:tr h="42304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분류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연산자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산술 연산자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+, -, *, /, %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증가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ko-KR" sz="1200" kern="100" dirty="0">
                          <a:effectLst/>
                        </a:rPr>
                        <a:t>감소 연산자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++, --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076325" algn="l"/>
                        </a:tabLst>
                      </a:pPr>
                      <a:r>
                        <a:rPr lang="ko-KR" sz="1200" kern="100">
                          <a:effectLst/>
                        </a:rPr>
                        <a:t>관계 연산자</a:t>
                      </a:r>
                      <a:r>
                        <a:rPr lang="en-US" sz="1200" kern="100">
                          <a:effectLst/>
                        </a:rPr>
                        <a:t>	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&lt;, &gt;, ==, !=, &lt;=, &gt;=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조건 연산자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?: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논리 연산자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&amp;&amp;, ||, !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비트 연산자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&lt;&lt;, &gt;&gt;, &amp;, |, ^, ~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44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할당 연산자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*=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??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208290"/>
              </p:ext>
            </p:extLst>
          </p:nvPr>
        </p:nvGraphicFramePr>
        <p:xfrm>
          <a:off x="755576" y="5453211"/>
          <a:ext cx="33432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Visio" r:id="rId3" imgW="3347737" imgH="997422" progId="Visio.Drawing.11">
                  <p:embed/>
                </p:oleObj>
              </mc:Choice>
              <mc:Fallback>
                <p:oleObj name="Visio" r:id="rId3" imgW="3347737" imgH="997422" progId="Visio.Drawing.11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453211"/>
                        <a:ext cx="3343275" cy="10001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내용 개체 틀 2"/>
          <p:cNvSpPr txBox="1">
            <a:spLocks/>
          </p:cNvSpPr>
          <p:nvPr/>
        </p:nvSpPr>
        <p:spPr>
          <a:xfrm>
            <a:off x="683568" y="4941168"/>
            <a:ext cx="7772400" cy="5326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연산자 사용 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/>
              <a:t>연산자의 우선 순위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642367"/>
              </p:ext>
            </p:extLst>
          </p:nvPr>
        </p:nvGraphicFramePr>
        <p:xfrm>
          <a:off x="683568" y="1340768"/>
          <a:ext cx="7992888" cy="532858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020228"/>
                <a:gridCol w="1652073"/>
                <a:gridCol w="5320587"/>
              </a:tblGrid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우선 순위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종류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증가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ko-KR" sz="1400" kern="100" dirty="0">
                          <a:effectLst/>
                        </a:rPr>
                        <a:t>감소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후위</a:t>
                      </a:r>
                      <a:r>
                        <a:rPr lang="en-US" sz="1400" kern="100">
                          <a:effectLst/>
                        </a:rPr>
                        <a:t> ++/--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증가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ko-KR" sz="1400" kern="100">
                          <a:effectLst/>
                        </a:rPr>
                        <a:t>감소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전위</a:t>
                      </a:r>
                      <a:r>
                        <a:rPr lang="en-US" sz="1400" kern="100">
                          <a:effectLst/>
                        </a:rPr>
                        <a:t> ++/--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산술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*  /  %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산술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+  -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시프트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&lt;&lt;  &gt;&gt;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관계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&lt;  &gt;  &lt;=  &gt;= is as (is</a:t>
                      </a:r>
                      <a:r>
                        <a:rPr lang="ko-KR" sz="1400" kern="100">
                          <a:effectLst/>
                        </a:rPr>
                        <a:t>와</a:t>
                      </a:r>
                      <a:r>
                        <a:rPr lang="en-US" sz="1400" kern="100">
                          <a:effectLst/>
                        </a:rPr>
                        <a:t> as </a:t>
                      </a:r>
                      <a:r>
                        <a:rPr lang="ko-KR" sz="1400" kern="100">
                          <a:effectLst/>
                        </a:rPr>
                        <a:t>연산자는 뒷부분에서 설명합니다</a:t>
                      </a:r>
                      <a:r>
                        <a:rPr lang="en-US" sz="1400" kern="100">
                          <a:effectLst/>
                        </a:rPr>
                        <a:t>.)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관계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==  !=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비트 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&amp;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비트 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^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비트 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|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&amp;&amp;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||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조건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?: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할당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=  *=  /=  %=  +=  -=  &lt;&lt;=  &gt;&gt;=  &amp;=  ^=  |=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7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산술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산술연산자</a:t>
            </a:r>
            <a:endParaRPr lang="en-US" altLang="ko-KR" dirty="0" smtClean="0"/>
          </a:p>
          <a:p>
            <a:pPr lvl="1"/>
            <a:r>
              <a:rPr lang="ko-KR" altLang="ko-KR" dirty="0"/>
              <a:t>수치 형식의 데이터를 다루는 </a:t>
            </a:r>
            <a:r>
              <a:rPr lang="ko-KR" altLang="ko-KR" dirty="0" smtClean="0"/>
              <a:t>연산자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ko-KR" dirty="0"/>
              <a:t>정수 형식과 부동 소수점 형식</a:t>
            </a:r>
            <a:r>
              <a:rPr lang="en-US" altLang="ko-KR" dirty="0"/>
              <a:t>, Decimal </a:t>
            </a:r>
            <a:r>
              <a:rPr lang="ko-KR" altLang="ko-KR" dirty="0"/>
              <a:t>형식에 대해서만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/>
              <a:t>두 개의 </a:t>
            </a:r>
            <a:r>
              <a:rPr lang="ko-KR" altLang="ko-KR" dirty="0" err="1"/>
              <a:t>피연산자가</a:t>
            </a:r>
            <a:r>
              <a:rPr lang="ko-KR" altLang="ko-KR" dirty="0"/>
              <a:t> 필요한 </a:t>
            </a:r>
            <a:r>
              <a:rPr lang="ko-KR" altLang="ko-KR" dirty="0" smtClean="0"/>
              <a:t>이항 </a:t>
            </a:r>
            <a:r>
              <a:rPr lang="ko-KR" altLang="ko-KR" dirty="0"/>
              <a:t>연산자</a:t>
            </a:r>
            <a:r>
              <a:rPr lang="en-US" altLang="ko-KR" dirty="0"/>
              <a:t>(Binary Operator)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28754"/>
              </p:ext>
            </p:extLst>
          </p:nvPr>
        </p:nvGraphicFramePr>
        <p:xfrm>
          <a:off x="683568" y="3212976"/>
          <a:ext cx="7704857" cy="288032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69434"/>
                <a:gridCol w="3562377"/>
                <a:gridCol w="3173046"/>
              </a:tblGrid>
              <a:tr h="3200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지원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+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양쪽 </a:t>
                      </a:r>
                      <a:r>
                        <a:rPr lang="ko-KR" sz="1400" kern="100" dirty="0" err="1">
                          <a:effectLst/>
                        </a:rPr>
                        <a:t>피연산자를</a:t>
                      </a:r>
                      <a:r>
                        <a:rPr lang="ko-KR" sz="1400" kern="100" dirty="0">
                          <a:effectLst/>
                        </a:rPr>
                        <a:t> 더합니다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 indent="-127000"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모든 수치 데이터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00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-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왼쪽 </a:t>
                      </a:r>
                      <a:r>
                        <a:rPr lang="ko-KR" sz="1400" kern="100" dirty="0" err="1">
                          <a:effectLst/>
                        </a:rPr>
                        <a:t>피연산자에서</a:t>
                      </a:r>
                      <a:r>
                        <a:rPr lang="ko-KR" sz="1400" kern="100" dirty="0">
                          <a:effectLst/>
                        </a:rPr>
                        <a:t> 오른쪽 </a:t>
                      </a:r>
                      <a:r>
                        <a:rPr lang="ko-KR" sz="1400" kern="100" dirty="0" err="1">
                          <a:effectLst/>
                        </a:rPr>
                        <a:t>피연산자를</a:t>
                      </a:r>
                      <a:r>
                        <a:rPr lang="ko-KR" sz="1400" kern="100" dirty="0">
                          <a:effectLst/>
                        </a:rPr>
                        <a:t> 차감합니다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모든 수치 데이터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*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양쪽 </a:t>
                      </a:r>
                      <a:r>
                        <a:rPr lang="ko-KR" sz="1400" kern="100" dirty="0" err="1">
                          <a:effectLst/>
                        </a:rPr>
                        <a:t>피연산자를</a:t>
                      </a:r>
                      <a:r>
                        <a:rPr lang="ko-KR" sz="1400" kern="100" dirty="0">
                          <a:effectLst/>
                        </a:rPr>
                        <a:t> 곱합니다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모든 수치 데이터 형식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00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왼쪽 연산자를 오른쪽 피연산자로 나눈 몫을 구합니다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모든 수치 데이터 형식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00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%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왼쪽 연산자를 오른쪽 피연산자로 나눈 후의 나머지를 구합니다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모든 수치 데이터 형식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7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산술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산술 연산자의 사용 예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043608" y="2132856"/>
            <a:ext cx="619268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Console.WriteLine</a:t>
            </a:r>
            <a:r>
              <a:rPr lang="en-US" altLang="ko-KR" dirty="0"/>
              <a:t>( 3 + 4 ); // 7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result = 15 / 3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result ); // 5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53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증가 연산자와 감소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증가 연산자는 </a:t>
            </a:r>
            <a:r>
              <a:rPr lang="ko-KR" altLang="en-US" dirty="0" err="1"/>
              <a:t>피연산자의</a:t>
            </a:r>
            <a:r>
              <a:rPr lang="ko-KR" altLang="en-US" dirty="0"/>
              <a:t> 값을 </a:t>
            </a:r>
            <a:r>
              <a:rPr lang="en-US" altLang="ko-KR" dirty="0"/>
              <a:t>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ko-KR" altLang="en-US" dirty="0" smtClean="0"/>
              <a:t>감소 </a:t>
            </a:r>
            <a:r>
              <a:rPr lang="ko-KR" altLang="en-US" dirty="0"/>
              <a:t>연산자는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값을 </a:t>
            </a:r>
            <a:r>
              <a:rPr lang="en-US" altLang="ko-KR" dirty="0"/>
              <a:t>1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 예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89766"/>
              </p:ext>
            </p:extLst>
          </p:nvPr>
        </p:nvGraphicFramePr>
        <p:xfrm>
          <a:off x="755576" y="2636912"/>
          <a:ext cx="7488832" cy="165618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07063"/>
                <a:gridCol w="1159545"/>
                <a:gridCol w="2649695"/>
                <a:gridCol w="2872529"/>
              </a:tblGrid>
              <a:tr h="5520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이름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지원 형식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20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>
                          <a:effectLst/>
                        </a:rPr>
                        <a:t>++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증가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값을</a:t>
                      </a:r>
                      <a:r>
                        <a:rPr lang="en-US" sz="1600" kern="100" dirty="0">
                          <a:effectLst/>
                        </a:rPr>
                        <a:t> 1 </a:t>
                      </a:r>
                      <a:r>
                        <a:rPr lang="ko-KR" sz="1600" kern="100" dirty="0">
                          <a:effectLst/>
                        </a:rPr>
                        <a:t>증가시킵니다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모든 수치 데이터 형식과 열거형식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20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>
                          <a:effectLst/>
                        </a:rPr>
                        <a:t>--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감소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피연산자의 값을</a:t>
                      </a:r>
                      <a:r>
                        <a:rPr lang="en-US" sz="1600" kern="100">
                          <a:effectLst/>
                        </a:rPr>
                        <a:t> 1 </a:t>
                      </a:r>
                      <a:r>
                        <a:rPr lang="ko-KR" sz="1600" kern="100">
                          <a:effectLst/>
                        </a:rPr>
                        <a:t>감소시킵니다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모든 수치 데이터 형식과 열거형식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55576" y="4881934"/>
            <a:ext cx="619268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  <a:endParaRPr lang="ko-KR" altLang="ko-KR" dirty="0"/>
          </a:p>
          <a:p>
            <a:r>
              <a:rPr lang="en-US" altLang="ko-KR" dirty="0"/>
              <a:t>a++; // a</a:t>
            </a:r>
            <a:r>
              <a:rPr lang="ko-KR" altLang="ko-KR" dirty="0"/>
              <a:t>는</a:t>
            </a:r>
            <a:r>
              <a:rPr lang="en-US" altLang="ko-KR" dirty="0"/>
              <a:t> 11</a:t>
            </a:r>
            <a:endParaRPr lang="ko-KR" altLang="ko-KR" dirty="0"/>
          </a:p>
          <a:p>
            <a:r>
              <a:rPr lang="en-US" altLang="ko-KR" dirty="0"/>
              <a:t>a--;  // a</a:t>
            </a:r>
            <a:r>
              <a:rPr lang="ko-KR" altLang="ko-KR" dirty="0"/>
              <a:t>는</a:t>
            </a:r>
            <a:r>
              <a:rPr lang="en-US" altLang="ko-KR" dirty="0"/>
              <a:t> 10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187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증가 연산자와 감소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후위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증가 연산자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감소 연산자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2348880"/>
            <a:ext cx="777686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  <a:endParaRPr lang="ko-KR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a++ ); // 11</a:t>
            </a:r>
            <a:r>
              <a:rPr lang="ko-KR" altLang="ko-KR" dirty="0"/>
              <a:t>이 아닌</a:t>
            </a:r>
            <a:r>
              <a:rPr lang="en-US" altLang="ko-KR" dirty="0"/>
              <a:t>, 10</a:t>
            </a:r>
            <a:r>
              <a:rPr lang="ko-KR" altLang="ko-KR" dirty="0"/>
              <a:t>을 출력</a:t>
            </a:r>
            <a:r>
              <a:rPr lang="en-US" altLang="ko-KR" dirty="0"/>
              <a:t>. </a:t>
            </a:r>
            <a:r>
              <a:rPr lang="ko-KR" altLang="ko-KR" dirty="0"/>
              <a:t>출력 후에</a:t>
            </a:r>
            <a:r>
              <a:rPr lang="en-US" altLang="ko-KR" dirty="0"/>
              <a:t> a</a:t>
            </a:r>
            <a:r>
              <a:rPr lang="ko-KR" altLang="ko-KR" dirty="0"/>
              <a:t>는</a:t>
            </a:r>
            <a:r>
              <a:rPr lang="en-US" altLang="ko-KR" dirty="0"/>
              <a:t> 11</a:t>
            </a:r>
            <a:r>
              <a:rPr lang="ko-KR" altLang="ko-KR" dirty="0"/>
              <a:t>로 증가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++a ); // 12</a:t>
            </a:r>
            <a:r>
              <a:rPr lang="ko-KR" altLang="ko-KR" dirty="0"/>
              <a:t>를 출력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657798"/>
            <a:ext cx="777686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  <a:endParaRPr lang="ko-KR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a-- ); // 9</a:t>
            </a:r>
            <a:r>
              <a:rPr lang="ko-KR" altLang="ko-KR" dirty="0"/>
              <a:t>가 아닌</a:t>
            </a:r>
            <a:r>
              <a:rPr lang="en-US" altLang="ko-KR" dirty="0"/>
              <a:t>, 10</a:t>
            </a:r>
            <a:r>
              <a:rPr lang="ko-KR" altLang="ko-KR" dirty="0"/>
              <a:t>을 출력</a:t>
            </a:r>
            <a:r>
              <a:rPr lang="en-US" altLang="ko-KR" dirty="0"/>
              <a:t>. </a:t>
            </a:r>
            <a:r>
              <a:rPr lang="ko-KR" altLang="ko-KR" dirty="0"/>
              <a:t>출력 후에</a:t>
            </a:r>
            <a:r>
              <a:rPr lang="en-US" altLang="ko-KR" dirty="0"/>
              <a:t> a</a:t>
            </a:r>
            <a:r>
              <a:rPr lang="ko-KR" altLang="ko-KR" dirty="0"/>
              <a:t>는</a:t>
            </a:r>
            <a:r>
              <a:rPr lang="en-US" altLang="ko-KR" dirty="0"/>
              <a:t> 9</a:t>
            </a:r>
            <a:r>
              <a:rPr lang="ko-KR" altLang="ko-KR" dirty="0"/>
              <a:t>로 감소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--a ); // 8</a:t>
            </a:r>
            <a:r>
              <a:rPr lang="ko-KR" altLang="ko-KR" dirty="0"/>
              <a:t>을 출력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326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04. </a:t>
            </a:r>
            <a:r>
              <a:rPr lang="ko-KR" altLang="en-US" dirty="0"/>
              <a:t>문자열 결합 연산자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result = 123 + 456</a:t>
            </a:r>
            <a:r>
              <a:rPr lang="en-US" altLang="ko-KR" dirty="0" smtClean="0"/>
              <a:t>; </a:t>
            </a:r>
          </a:p>
          <a:p>
            <a:pPr lvl="1"/>
            <a:r>
              <a:rPr lang="en-US" altLang="ko-KR" dirty="0" smtClean="0"/>
              <a:t>Result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579</a:t>
            </a:r>
          </a:p>
          <a:p>
            <a:endParaRPr lang="en-US" altLang="ko-KR" dirty="0"/>
          </a:p>
          <a:p>
            <a:r>
              <a:rPr lang="en-US" altLang="ko-KR" dirty="0"/>
              <a:t>string result = “123” + “456”;</a:t>
            </a:r>
            <a:endParaRPr lang="ko-KR" altLang="ko-KR" dirty="0"/>
          </a:p>
          <a:p>
            <a:pPr lvl="1"/>
            <a:r>
              <a:rPr lang="en-US" altLang="ko-KR" dirty="0" smtClean="0"/>
              <a:t>Result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“123456”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10" name="설명선 1 9"/>
          <p:cNvSpPr/>
          <p:nvPr/>
        </p:nvSpPr>
        <p:spPr>
          <a:xfrm>
            <a:off x="3851920" y="3501008"/>
            <a:ext cx="3960440" cy="1368152"/>
          </a:xfrm>
          <a:prstGeom prst="borderCallout1">
            <a:avLst>
              <a:gd name="adj1" fmla="val 18750"/>
              <a:gd name="adj2" fmla="val -8333"/>
              <a:gd name="adj3" fmla="val -27667"/>
              <a:gd name="adj4" fmla="val -14516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String </a:t>
            </a:r>
            <a:r>
              <a:rPr lang="ko-KR" altLang="en-US" dirty="0" smtClean="0">
                <a:solidFill>
                  <a:schemeClr val="tx1"/>
                </a:solidFill>
              </a:rPr>
              <a:t>형식에 사용하는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연산자는 덧셈 연산자가 아닌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문자열 결합 연산자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3635896" y="1844824"/>
            <a:ext cx="4536504" cy="792088"/>
          </a:xfrm>
          <a:prstGeom prst="borderCallout1">
            <a:avLst>
              <a:gd name="adj1" fmla="val 47610"/>
              <a:gd name="adj2" fmla="val -4414"/>
              <a:gd name="adj3" fmla="val 12416"/>
              <a:gd name="adj4" fmla="val -1731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수치 형식에 사용하는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연산자는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덧셈 연산자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관계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관계 연산자</a:t>
            </a:r>
            <a:r>
              <a:rPr lang="en-US" altLang="ko-KR" dirty="0"/>
              <a:t>(Relational Operator)</a:t>
            </a:r>
            <a:r>
              <a:rPr lang="ko-KR" altLang="ko-KR" dirty="0"/>
              <a:t>는 두 </a:t>
            </a:r>
            <a:r>
              <a:rPr lang="ko-KR" altLang="ko-KR" dirty="0" err="1"/>
              <a:t>피연산자</a:t>
            </a:r>
            <a:r>
              <a:rPr lang="ko-KR" altLang="ko-KR" dirty="0"/>
              <a:t> 사이의 관계를 확인하는 연산자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87106"/>
              </p:ext>
            </p:extLst>
          </p:nvPr>
        </p:nvGraphicFramePr>
        <p:xfrm>
          <a:off x="827584" y="2420886"/>
          <a:ext cx="7632848" cy="417646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22583"/>
                <a:gridCol w="3882495"/>
                <a:gridCol w="2927770"/>
              </a:tblGrid>
              <a:tr h="43097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연산자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설명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지원 형식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2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>
                          <a:effectLst/>
                        </a:rPr>
                        <a:t>&lt;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왼쪽 피연산자가 오른쪽 피연산자보다 작으면 참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아니면 거짓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모든 수치 형식과 열거 형식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2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>
                          <a:effectLst/>
                        </a:rPr>
                        <a:t>&gt; 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왼쪽 피연산자가 오른쪽 피연산자보다 크면 참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아니면 거짓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모든 수치 형식과 열거 형식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2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>
                          <a:effectLst/>
                        </a:rPr>
                        <a:t>&lt;=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왼쪽 </a:t>
                      </a:r>
                      <a:r>
                        <a:rPr lang="ko-KR" sz="1200" kern="100" dirty="0" err="1">
                          <a:effectLst/>
                        </a:rPr>
                        <a:t>피연산자가</a:t>
                      </a:r>
                      <a:r>
                        <a:rPr lang="ko-KR" sz="1200" kern="100" dirty="0">
                          <a:effectLst/>
                        </a:rPr>
                        <a:t> 오른쪽 </a:t>
                      </a:r>
                      <a:r>
                        <a:rPr lang="ko-KR" sz="1200" kern="100" dirty="0" err="1">
                          <a:effectLst/>
                        </a:rPr>
                        <a:t>피연산자보다</a:t>
                      </a:r>
                      <a:r>
                        <a:rPr lang="ko-KR" sz="1200" kern="100" dirty="0">
                          <a:effectLst/>
                        </a:rPr>
                        <a:t> 작거나 같으면 참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아니면 거짓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모든 수치 형식과 열거 형식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2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>
                          <a:effectLst/>
                        </a:rPr>
                        <a:t>&gt;=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왼쪽 피연산자가 오른쪽 피연산자보다 크거나 같으면 참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아니면 거짓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모든 수치 형식과 열거 형식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2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>
                          <a:effectLst/>
                        </a:rPr>
                        <a:t>==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왼쪽 피연산자가 오른쪽 피연산자와 같으면 참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아니면 거짓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모든 데이터 형식에 대해 사용 가능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6434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200" kern="100">
                          <a:effectLst/>
                        </a:rPr>
                        <a:t>!=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>
                          <a:effectLst/>
                        </a:rPr>
                        <a:t>왼쪽 피연산자가 오른쪽 피연산자와 다르면 참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아니면 거짓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200" kern="100" dirty="0">
                          <a:effectLst/>
                        </a:rPr>
                        <a:t>모든 데이터 형식에 대해 사용 가능</a:t>
                      </a:r>
                      <a:r>
                        <a:rPr lang="en-US" sz="1200" kern="100" dirty="0">
                          <a:effectLst/>
                        </a:rPr>
                        <a:t>. string</a:t>
                      </a:r>
                      <a:r>
                        <a:rPr lang="ko-KR" sz="1200" kern="100" dirty="0">
                          <a:effectLst/>
                        </a:rPr>
                        <a:t>와</a:t>
                      </a:r>
                      <a:r>
                        <a:rPr lang="en-US" sz="1200" kern="100" dirty="0">
                          <a:effectLst/>
                        </a:rPr>
                        <a:t> object </a:t>
                      </a:r>
                      <a:r>
                        <a:rPr lang="ko-KR" sz="1200" kern="100" dirty="0">
                          <a:effectLst/>
                        </a:rPr>
                        <a:t>형식에 대해서도 사용이 가능합니다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2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05. </a:t>
            </a:r>
            <a:r>
              <a:rPr lang="ko-KR" altLang="en-US" dirty="0"/>
              <a:t>관계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관계 연산자의 사용 예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043608" y="2132856"/>
            <a:ext cx="619268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bool</a:t>
            </a:r>
            <a:r>
              <a:rPr lang="en-US" altLang="ko-KR" dirty="0"/>
              <a:t> result</a:t>
            </a:r>
            <a:r>
              <a:rPr lang="en-US" altLang="ko-KR" dirty="0" smtClean="0"/>
              <a:t>;</a:t>
            </a:r>
          </a:p>
          <a:p>
            <a:endParaRPr lang="ko-KR" altLang="ko-KR" dirty="0"/>
          </a:p>
          <a:p>
            <a:r>
              <a:rPr lang="en-US" altLang="ko-KR" dirty="0"/>
              <a:t>result = 3 &gt; 4;  // </a:t>
            </a:r>
            <a:r>
              <a:rPr lang="ko-KR" altLang="ko-KR" dirty="0"/>
              <a:t>거짓</a:t>
            </a:r>
          </a:p>
          <a:p>
            <a:r>
              <a:rPr lang="en-US" altLang="ko-KR" dirty="0"/>
              <a:t>result = 3 &gt;= 4; // </a:t>
            </a:r>
            <a:r>
              <a:rPr lang="ko-KR" altLang="ko-KR" dirty="0"/>
              <a:t>거짓</a:t>
            </a:r>
          </a:p>
          <a:p>
            <a:r>
              <a:rPr lang="en-US" altLang="ko-KR" dirty="0"/>
              <a:t>result = 3 &lt; 4;  // </a:t>
            </a:r>
            <a:r>
              <a:rPr lang="ko-KR" altLang="ko-KR" dirty="0"/>
              <a:t>참</a:t>
            </a:r>
          </a:p>
          <a:p>
            <a:r>
              <a:rPr lang="en-US" altLang="ko-KR" dirty="0"/>
              <a:t>result = 3 &lt;= 4; // </a:t>
            </a:r>
            <a:r>
              <a:rPr lang="ko-KR" altLang="ko-KR" dirty="0"/>
              <a:t>참</a:t>
            </a:r>
          </a:p>
          <a:p>
            <a:r>
              <a:rPr lang="en-US" altLang="ko-KR" dirty="0"/>
              <a:t>result = 3 == 4; // </a:t>
            </a:r>
            <a:r>
              <a:rPr lang="ko-KR" altLang="ko-KR" dirty="0"/>
              <a:t>거짓</a:t>
            </a:r>
          </a:p>
          <a:p>
            <a:r>
              <a:rPr lang="en-US" altLang="ko-KR" dirty="0"/>
              <a:t>result = 3 != 4; // </a:t>
            </a:r>
            <a:r>
              <a:rPr lang="ko-KR" altLang="ko-KR" dirty="0"/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31314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2026</TotalTime>
  <Words>1523</Words>
  <Application>Microsoft Office PowerPoint</Application>
  <PresentationFormat>화면 슬라이드 쇼(4:3)</PresentationFormat>
  <Paragraphs>347</Paragraphs>
  <Slides>20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어번 팝</vt:lpstr>
      <vt:lpstr>Visio</vt:lpstr>
      <vt:lpstr>Microsoft Visio 드로잉</vt:lpstr>
      <vt:lpstr>뇌를 자극하는 C# 4.0 프로그래밍</vt:lpstr>
      <vt:lpstr>01. C#에서 제공하는 연산자 둘러보기</vt:lpstr>
      <vt:lpstr>02. 산술 연산자 (1/2)</vt:lpstr>
      <vt:lpstr>02. 산술 연산자 (2/2)</vt:lpstr>
      <vt:lpstr>03. 증가 연산자와 감소 연산자 (1/2)</vt:lpstr>
      <vt:lpstr>03. 증가 연산자와 감소 연산자 (2/2)</vt:lpstr>
      <vt:lpstr>04. 문자열 결합 연산자</vt:lpstr>
      <vt:lpstr>05. 관계 연산자 (1/2)</vt:lpstr>
      <vt:lpstr>05. 관계 연산자 (2/2)</vt:lpstr>
      <vt:lpstr>06. 논리 연산자 (1/2)</vt:lpstr>
      <vt:lpstr>06. 논리 연산자 (2/2)</vt:lpstr>
      <vt:lpstr>07. 조건 연산자</vt:lpstr>
      <vt:lpstr>08. 비트 연산자 (1/6)</vt:lpstr>
      <vt:lpstr>08. 비트 연산자 (2/6)</vt:lpstr>
      <vt:lpstr>08. 비트 연산자 (3/6)</vt:lpstr>
      <vt:lpstr>08. 비트 연산자 (4/6)</vt:lpstr>
      <vt:lpstr>08. 비트 연산자 (5/6)</vt:lpstr>
      <vt:lpstr>08. 비트 연산자 (6/6)</vt:lpstr>
      <vt:lpstr>09. 할당 연산자</vt:lpstr>
      <vt:lpstr>10. 연산자의 우선 순위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143</cp:revision>
  <dcterms:created xsi:type="dcterms:W3CDTF">2011-08-27T13:50:08Z</dcterms:created>
  <dcterms:modified xsi:type="dcterms:W3CDTF">2011-09-02T15:36:10Z</dcterms:modified>
</cp:coreProperties>
</file>