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298" r:id="rId4"/>
    <p:sldId id="293" r:id="rId5"/>
    <p:sldId id="294" r:id="rId6"/>
    <p:sldId id="296" r:id="rId7"/>
    <p:sldId id="295" r:id="rId8"/>
    <p:sldId id="297" r:id="rId9"/>
    <p:sldId id="289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92" r:id="rId18"/>
    <p:sldId id="306" r:id="rId19"/>
    <p:sldId id="30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코드의 흐름 제어하기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반복문</a:t>
            </a:r>
            <a:r>
              <a:rPr lang="ko-KR" altLang="en-US" dirty="0"/>
              <a:t> </a:t>
            </a:r>
            <a:r>
              <a:rPr lang="en-US" altLang="ko-KR" dirty="0" smtClean="0"/>
              <a:t>(2/8)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</a:p>
          <a:p>
            <a:pPr lvl="1"/>
            <a:r>
              <a:rPr lang="ko-KR" altLang="en-US" dirty="0" smtClean="0"/>
              <a:t>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사용 예 </a:t>
            </a:r>
            <a:r>
              <a:rPr lang="en-US" altLang="ko-KR" dirty="0" smtClean="0"/>
              <a:t>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사용 예 </a:t>
            </a:r>
            <a:r>
              <a:rPr lang="en-US" altLang="ko-KR" dirty="0" smtClean="0"/>
              <a:t>2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2350621"/>
            <a:ext cx="619268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while (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반복실행할</a:t>
            </a:r>
            <a:r>
              <a:rPr lang="en-US" altLang="ko-KR" dirty="0"/>
              <a:t>_</a:t>
            </a:r>
            <a:r>
              <a:rPr lang="ko-KR" altLang="en-US" dirty="0"/>
              <a:t>코드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87624" y="3380799"/>
            <a:ext cx="619268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10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b="1" dirty="0"/>
              <a:t>while </a:t>
            </a:r>
            <a:r>
              <a:rPr lang="en-US" altLang="ko-KR" dirty="0"/>
              <a:t>( a &gt; 0 )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 a-- );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203524" y="4725144"/>
            <a:ext cx="6192688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while ( a &gt; 0 )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 smtClean="0"/>
              <a:t> </a:t>
            </a:r>
            <a:r>
              <a:rPr lang="en-US" altLang="ko-KR" dirty="0"/>
              <a:t>( a );</a:t>
            </a:r>
          </a:p>
          <a:p>
            <a:r>
              <a:rPr lang="en-US" altLang="ko-KR" dirty="0" smtClean="0"/>
              <a:t>    a </a:t>
            </a:r>
            <a:r>
              <a:rPr lang="en-US" altLang="ko-KR" dirty="0"/>
              <a:t>-= 2;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5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반복문</a:t>
            </a:r>
            <a:r>
              <a:rPr lang="ko-KR" altLang="en-US" dirty="0"/>
              <a:t> </a:t>
            </a:r>
            <a:r>
              <a:rPr lang="en-US" altLang="ko-KR" dirty="0" smtClean="0"/>
              <a:t>(3/8)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 while</a:t>
            </a:r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과 유사하지만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문이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평가한 후에 그 결과가 참일 때에만 코드를 실행하는 데 반해</a:t>
            </a:r>
            <a:r>
              <a:rPr lang="en-US" altLang="ko-KR" dirty="0" smtClean="0"/>
              <a:t>, do while </a:t>
            </a:r>
            <a:r>
              <a:rPr lang="ko-KR" altLang="en-US" dirty="0" smtClean="0"/>
              <a:t>문은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평가하기 전에 무조건 첫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회는 코드를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사용 예 </a:t>
            </a:r>
            <a:r>
              <a:rPr lang="en-US" altLang="ko-KR" dirty="0" smtClean="0"/>
              <a:t>1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7624" y="3140968"/>
            <a:ext cx="6192688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do</a:t>
            </a:r>
          </a:p>
          <a:p>
            <a:r>
              <a:rPr lang="en-US" altLang="ko-KR" sz="1600" dirty="0"/>
              <a:t>{</a:t>
            </a:r>
          </a:p>
          <a:p>
            <a:r>
              <a:rPr lang="ko-KR" altLang="en-US" sz="1600" dirty="0" smtClean="0"/>
              <a:t>    </a:t>
            </a:r>
            <a:r>
              <a:rPr lang="ko-KR" altLang="en-US" sz="1600" dirty="0" err="1" smtClean="0"/>
              <a:t>반복실행할</a:t>
            </a:r>
            <a:r>
              <a:rPr lang="en-US" altLang="ko-KR" sz="1600" dirty="0"/>
              <a:t>_</a:t>
            </a:r>
            <a:r>
              <a:rPr lang="ko-KR" altLang="en-US" sz="1600" dirty="0"/>
              <a:t>코드</a:t>
            </a:r>
            <a:r>
              <a:rPr lang="en-US" altLang="ko-KR" sz="1600" dirty="0"/>
              <a:t>_</a:t>
            </a:r>
            <a:r>
              <a:rPr lang="ko-KR" altLang="en-US" sz="1600" dirty="0"/>
              <a:t>블록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while( </a:t>
            </a:r>
            <a:r>
              <a:rPr lang="ko-KR" altLang="en-US" sz="1600" dirty="0" err="1"/>
              <a:t>조건식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)    ;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1203524" y="4809852"/>
            <a:ext cx="6192688" cy="18466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a = 10;</a:t>
            </a:r>
          </a:p>
          <a:p>
            <a:r>
              <a:rPr lang="en-US" altLang="ko-KR" sz="1600" dirty="0"/>
              <a:t>do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 </a:t>
            </a:r>
            <a:r>
              <a:rPr lang="en-US" altLang="ko-KR" sz="1600" dirty="0"/>
              <a:t>( a </a:t>
            </a:r>
            <a:r>
              <a:rPr lang="en-US" altLang="ko-KR" sz="1600" dirty="0" smtClean="0"/>
              <a:t>);  // </a:t>
            </a:r>
            <a:r>
              <a:rPr lang="ko-KR" altLang="en-US" sz="1600" dirty="0" smtClean="0"/>
              <a:t>이 문장은 첫 한번에만 실행</a:t>
            </a:r>
            <a:endParaRPr lang="en-US" altLang="ko-KR" sz="1600" dirty="0"/>
          </a:p>
          <a:p>
            <a:r>
              <a:rPr lang="en-US" altLang="ko-KR" sz="1600" dirty="0"/>
              <a:t>    a </a:t>
            </a:r>
            <a:r>
              <a:rPr lang="en-US" altLang="ko-KR" sz="1600" dirty="0"/>
              <a:t>-= 2;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while ( a &gt; </a:t>
            </a:r>
            <a:r>
              <a:rPr lang="en-US" altLang="ko-KR" sz="1600" dirty="0" smtClean="0"/>
              <a:t>10 );  // </a:t>
            </a:r>
            <a:r>
              <a:rPr lang="ko-KR" altLang="en-US" sz="1600" dirty="0" smtClean="0"/>
              <a:t>조건 평가 결과가 거짓이 되므로 반복 종료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03648" y="3537012"/>
            <a:ext cx="4248472" cy="491859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16216" y="3116867"/>
            <a:ext cx="2376264" cy="62426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 코드 블록은 최초 한 번은 무조건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endCxn id="10" idx="1"/>
          </p:cNvCxnSpPr>
          <p:nvPr/>
        </p:nvCxnSpPr>
        <p:spPr>
          <a:xfrm flipV="1">
            <a:off x="5652120" y="3429000"/>
            <a:ext cx="864096" cy="450050"/>
          </a:xfrm>
          <a:prstGeom prst="lin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674392" y="4110980"/>
            <a:ext cx="288032" cy="36712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8" idx="1"/>
          </p:cNvCxnSpPr>
          <p:nvPr/>
        </p:nvCxnSpPr>
        <p:spPr>
          <a:xfrm flipV="1">
            <a:off x="2962424" y="4245189"/>
            <a:ext cx="3553792" cy="49351"/>
          </a:xfrm>
          <a:prstGeom prst="lin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516216" y="3933056"/>
            <a:ext cx="2376264" cy="62426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do while</a:t>
            </a:r>
            <a:r>
              <a:rPr lang="ko-KR" altLang="en-US" sz="1400" dirty="0" smtClean="0">
                <a:solidFill>
                  <a:schemeClr val="tx1"/>
                </a:solidFill>
              </a:rPr>
              <a:t>문은 세미콜론을 붙여야 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반복문</a:t>
            </a:r>
            <a:r>
              <a:rPr lang="ko-KR" altLang="en-US" dirty="0"/>
              <a:t> </a:t>
            </a:r>
            <a:r>
              <a:rPr lang="en-US" altLang="ko-KR" dirty="0" smtClean="0"/>
              <a:t>(4/8)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53135"/>
          </a:xfrm>
        </p:spPr>
        <p:txBody>
          <a:bodyPr>
            <a:normAutofit/>
          </a:bodyPr>
          <a:lstStyle/>
          <a:p>
            <a:r>
              <a:rPr lang="en-US" altLang="ko-KR" smtClean="0"/>
              <a:t>for (1/2)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초기화식</a:t>
            </a:r>
            <a:endParaRPr lang="en-US" altLang="ko-KR" dirty="0" smtClean="0"/>
          </a:p>
          <a:p>
            <a:pPr lvl="2"/>
            <a:r>
              <a:rPr lang="ko-KR" altLang="en-US" dirty="0"/>
              <a:t>반복을 실행하기 전에 가장 먼저</a:t>
            </a:r>
            <a:r>
              <a:rPr lang="en-US" altLang="ko-KR" dirty="0"/>
              <a:t>, </a:t>
            </a:r>
            <a:r>
              <a:rPr lang="ko-KR" altLang="en-US" dirty="0"/>
              <a:t>딱 한 번만 실행되는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for </a:t>
            </a:r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ko-KR" altLang="en-US" dirty="0" smtClean="0"/>
              <a:t>사용할 </a:t>
            </a:r>
            <a:r>
              <a:rPr lang="ko-KR" altLang="en-US" dirty="0"/>
              <a:t>변수 등을 이곳에서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조건식</a:t>
            </a:r>
            <a:endParaRPr lang="en-US" altLang="ko-KR" dirty="0" smtClean="0"/>
          </a:p>
          <a:p>
            <a:pPr lvl="2"/>
            <a:r>
              <a:rPr lang="ko-KR" altLang="en-US" dirty="0"/>
              <a:t>반복을 계속 수행할지 여부를 결정하는 </a:t>
            </a:r>
            <a:r>
              <a:rPr lang="ko-KR" altLang="en-US" dirty="0" smtClean="0"/>
              <a:t>식</a:t>
            </a:r>
            <a:endParaRPr lang="en-US" altLang="ko-KR" dirty="0" smtClean="0"/>
          </a:p>
          <a:p>
            <a:pPr lvl="2"/>
            <a:r>
              <a:rPr lang="ko-KR" altLang="en-US" dirty="0"/>
              <a:t>이 </a:t>
            </a:r>
            <a:r>
              <a:rPr lang="ko-KR" altLang="en-US" dirty="0" err="1"/>
              <a:t>조건식의</a:t>
            </a:r>
            <a:r>
              <a:rPr lang="ko-KR" altLang="en-US" dirty="0"/>
              <a:t> </a:t>
            </a:r>
            <a:r>
              <a:rPr lang="ko-KR" altLang="en-US" dirty="0" smtClean="0"/>
              <a:t>결과가 </a:t>
            </a:r>
            <a:r>
              <a:rPr lang="en-US" altLang="ko-KR" dirty="0"/>
              <a:t>false</a:t>
            </a:r>
            <a:r>
              <a:rPr lang="ko-KR" altLang="en-US" dirty="0"/>
              <a:t>가 되면 반복을 </a:t>
            </a:r>
            <a:r>
              <a:rPr lang="ko-KR" altLang="en-US" dirty="0" smtClean="0"/>
              <a:t>중단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 반복이 끝날 때마다 실행</a:t>
            </a:r>
            <a:r>
              <a:rPr lang="en-US" altLang="ko-KR" dirty="0" smtClean="0"/>
              <a:t>, </a:t>
            </a:r>
            <a:r>
              <a:rPr lang="ko-KR" altLang="en-US" dirty="0"/>
              <a:t>주로 여기에서 </a:t>
            </a:r>
            <a:r>
              <a:rPr lang="ko-KR" altLang="en-US" dirty="0" err="1"/>
              <a:t>조건식에서</a:t>
            </a:r>
            <a:r>
              <a:rPr lang="ko-KR" altLang="en-US" dirty="0"/>
              <a:t> 사용하는 변수의 </a:t>
            </a:r>
            <a:r>
              <a:rPr lang="ko-KR" altLang="en-US" dirty="0" smtClean="0"/>
              <a:t>값을 조정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7624" y="2348880"/>
            <a:ext cx="619268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for( </a:t>
            </a:r>
            <a:r>
              <a:rPr lang="ko-KR" altLang="en-US" sz="1600" dirty="0"/>
              <a:t>초기화식</a:t>
            </a:r>
            <a:r>
              <a:rPr lang="en-US" altLang="ko-KR" sz="1600" dirty="0"/>
              <a:t>;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; </a:t>
            </a:r>
            <a:r>
              <a:rPr lang="ko-KR" altLang="en-US" sz="1600" dirty="0" err="1"/>
              <a:t>반복식</a:t>
            </a:r>
            <a:r>
              <a:rPr lang="en-US" altLang="ko-KR" sz="1600" dirty="0"/>
              <a:t>; )</a:t>
            </a:r>
          </a:p>
          <a:p>
            <a:r>
              <a:rPr lang="ko-KR" altLang="en-US" sz="1600" dirty="0" smtClean="0"/>
              <a:t>    </a:t>
            </a:r>
            <a:r>
              <a:rPr lang="ko-KR" altLang="en-US" sz="1600" dirty="0" err="1" smtClean="0"/>
              <a:t>반복실행할</a:t>
            </a:r>
            <a:r>
              <a:rPr lang="en-US" altLang="ko-KR" sz="1600" dirty="0"/>
              <a:t>_</a:t>
            </a:r>
            <a:r>
              <a:rPr lang="ko-KR" altLang="en-US" sz="1600" dirty="0"/>
              <a:t>코드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6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반복문</a:t>
            </a:r>
            <a:r>
              <a:rPr lang="ko-KR" altLang="en-US" dirty="0"/>
              <a:t> </a:t>
            </a:r>
            <a:r>
              <a:rPr lang="en-US" altLang="ko-KR" dirty="0" smtClean="0"/>
              <a:t>(5/8)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5313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 (2/2)</a:t>
            </a:r>
          </a:p>
          <a:p>
            <a:pPr lvl="1"/>
            <a:r>
              <a:rPr lang="ko-KR" altLang="en-US" dirty="0" smtClean="0"/>
              <a:t>사용 예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1274" y="2348880"/>
            <a:ext cx="619268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sz="1600" dirty="0"/>
              <a:t>for ( int i=0; i&lt;5; i++ )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 smtClean="0"/>
              <a:t>(i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181274" y="3564305"/>
            <a:ext cx="619268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0</a:t>
            </a:r>
          </a:p>
          <a:p>
            <a:r>
              <a:rPr lang="en-US" altLang="ko-KR" sz="1600" dirty="0" smtClean="0"/>
              <a:t>1</a:t>
            </a:r>
          </a:p>
          <a:p>
            <a:r>
              <a:rPr lang="en-US" altLang="ko-KR" sz="1600" dirty="0" smtClean="0"/>
              <a:t>2</a:t>
            </a:r>
          </a:p>
          <a:p>
            <a:r>
              <a:rPr lang="en-US" altLang="ko-KR" sz="1600" dirty="0" smtClean="0"/>
              <a:t>3</a:t>
            </a:r>
          </a:p>
          <a:p>
            <a:r>
              <a:rPr lang="en-US" altLang="ko-KR" sz="1600" dirty="0"/>
              <a:t>4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14" idx="2"/>
            <a:endCxn id="7" idx="0"/>
          </p:cNvCxnSpPr>
          <p:nvPr/>
        </p:nvCxnSpPr>
        <p:spPr>
          <a:xfrm>
            <a:off x="4277618" y="2933655"/>
            <a:ext cx="0" cy="63065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81274" y="3212976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3"/>
                </a:solidFill>
              </a:rPr>
              <a:t>실행 결과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반복문</a:t>
            </a:r>
            <a:r>
              <a:rPr lang="ko-KR" altLang="en-US" dirty="0"/>
              <a:t> </a:t>
            </a:r>
            <a:r>
              <a:rPr lang="en-US" altLang="ko-KR" dirty="0" smtClean="0"/>
              <a:t>(6/8)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5313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1274" y="2060848"/>
            <a:ext cx="6192688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sz="1600" dirty="0"/>
              <a:t>for ( int i=0; i&lt;5; i++ 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  for 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j=0; </a:t>
            </a:r>
            <a:r>
              <a:rPr lang="en-US" altLang="ko-KR" sz="1600" dirty="0" smtClean="0"/>
              <a:t>j&lt;i; </a:t>
            </a:r>
            <a:r>
              <a:rPr lang="en-US" altLang="ko-KR" sz="1600" dirty="0"/>
              <a:t>j++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</a:t>
            </a:r>
            <a:r>
              <a:rPr lang="en-US" altLang="ko-KR" sz="1600" dirty="0" smtClean="0"/>
              <a:t>(“*");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 smtClean="0"/>
              <a:t>();</a:t>
            </a:r>
            <a:endParaRPr lang="en-US" altLang="ko-KR" sz="1600" dirty="0" smtClean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181274" y="4869160"/>
            <a:ext cx="6192688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/>
              <a:t>*</a:t>
            </a:r>
          </a:p>
          <a:p>
            <a:r>
              <a:rPr lang="ko-KR" altLang="en-US" sz="1600" dirty="0"/>
              <a:t>**</a:t>
            </a:r>
          </a:p>
          <a:p>
            <a:r>
              <a:rPr lang="ko-KR" altLang="en-US" sz="1600" dirty="0"/>
              <a:t>***</a:t>
            </a:r>
          </a:p>
          <a:p>
            <a:r>
              <a:rPr lang="ko-KR" altLang="en-US" sz="1600" dirty="0"/>
              <a:t>****</a:t>
            </a:r>
          </a:p>
          <a:p>
            <a:r>
              <a:rPr lang="ko-KR" altLang="en-US" sz="1600" dirty="0"/>
              <a:t>*****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14" idx="2"/>
            <a:endCxn id="7" idx="0"/>
          </p:cNvCxnSpPr>
          <p:nvPr/>
        </p:nvCxnSpPr>
        <p:spPr>
          <a:xfrm>
            <a:off x="4277618" y="4122951"/>
            <a:ext cx="0" cy="74620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81274" y="4530606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3"/>
                </a:solidFill>
              </a:rPr>
              <a:t>실행 결과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반복문</a:t>
            </a:r>
            <a:r>
              <a:rPr lang="ko-KR" altLang="en-US" dirty="0"/>
              <a:t> </a:t>
            </a:r>
            <a:r>
              <a:rPr lang="en-US" altLang="ko-KR" dirty="0" smtClean="0"/>
              <a:t>(7/8)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53135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foreach</a:t>
            </a:r>
            <a:endParaRPr lang="en-US" altLang="ko-KR" dirty="0" smtClean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또는 컬렉션</a:t>
            </a:r>
            <a:r>
              <a:rPr lang="en-US" altLang="ko-KR" dirty="0"/>
              <a:t>)</a:t>
            </a:r>
            <a:r>
              <a:rPr lang="ko-KR" altLang="en-US" dirty="0"/>
              <a:t>을 순회하며 각 데이터 요소에 </a:t>
            </a:r>
            <a:r>
              <a:rPr lang="ko-KR" altLang="en-US" dirty="0" smtClean="0"/>
              <a:t>차례대로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사용 예제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1274" y="2708920"/>
            <a:ext cx="619268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foreach</a:t>
            </a:r>
            <a:r>
              <a:rPr lang="en-US" altLang="ko-KR" sz="1600" dirty="0"/>
              <a:t>( </a:t>
            </a:r>
            <a:r>
              <a:rPr lang="ko-KR" altLang="en-US" sz="1600" dirty="0"/>
              <a:t>데이터형식 </a:t>
            </a:r>
            <a:r>
              <a:rPr lang="ko-KR" altLang="en-US" sz="1600" dirty="0" err="1"/>
              <a:t>변수명</a:t>
            </a:r>
            <a:r>
              <a:rPr lang="ko-KR" altLang="en-US" sz="1600" dirty="0"/>
              <a:t> </a:t>
            </a:r>
            <a:r>
              <a:rPr lang="en-US" altLang="ko-KR" sz="1600" b="1" dirty="0"/>
              <a:t>in </a:t>
            </a:r>
            <a:r>
              <a:rPr lang="ko-KR" altLang="en-US" sz="1600" dirty="0"/>
              <a:t>배열</a:t>
            </a:r>
            <a:r>
              <a:rPr lang="en-US" altLang="ko-KR" sz="1600" dirty="0"/>
              <a:t>_</a:t>
            </a:r>
            <a:r>
              <a:rPr lang="ko-KR" altLang="en-US" sz="1600" dirty="0"/>
              <a:t>또는</a:t>
            </a:r>
            <a:r>
              <a:rPr lang="en-US" altLang="ko-KR" sz="1600" dirty="0"/>
              <a:t>_</a:t>
            </a:r>
            <a:r>
              <a:rPr lang="ko-KR" altLang="en-US" sz="1600" dirty="0"/>
              <a:t>컬렉션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    코드</a:t>
            </a:r>
            <a:r>
              <a:rPr lang="en-US" altLang="ko-KR" sz="1600" dirty="0"/>
              <a:t>_</a:t>
            </a:r>
            <a:r>
              <a:rPr lang="ko-KR" altLang="en-US" sz="1600" dirty="0"/>
              <a:t>또는</a:t>
            </a:r>
            <a:r>
              <a:rPr lang="en-US" altLang="ko-KR" sz="1600" dirty="0"/>
              <a:t>_</a:t>
            </a:r>
            <a:r>
              <a:rPr lang="ko-KR" altLang="en-US" sz="1600" dirty="0" err="1"/>
              <a:t>코드블럭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184449" y="3717032"/>
            <a:ext cx="619268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[]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int</a:t>
            </a:r>
            <a:r>
              <a:rPr lang="en-US" altLang="ko-KR" sz="1600" dirty="0" smtClean="0"/>
              <a:t>[] {</a:t>
            </a:r>
            <a:r>
              <a:rPr lang="en-US" altLang="ko-KR" sz="1600" dirty="0"/>
              <a:t>0, 1, 2, 3, 4}; // </a:t>
            </a:r>
            <a:r>
              <a:rPr lang="ko-KR" altLang="en-US" sz="1600" dirty="0" smtClean="0"/>
              <a:t>배열 선언</a:t>
            </a:r>
            <a:endParaRPr lang="en-US" altLang="ko-KR" sz="1600" b="1" dirty="0" smtClean="0"/>
          </a:p>
          <a:p>
            <a:r>
              <a:rPr lang="en-US" altLang="ko-KR" sz="1600" b="1" dirty="0" err="1" smtClean="0"/>
              <a:t>foreach</a:t>
            </a:r>
            <a:r>
              <a:rPr lang="en-US" altLang="ko-KR" sz="1600" b="1" dirty="0" smtClean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 </a:t>
            </a:r>
            <a:r>
              <a:rPr lang="en-US" altLang="ko-KR" sz="1600" b="1" dirty="0"/>
              <a:t>in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{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 smtClean="0"/>
              <a:t>(a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1184449" y="5373216"/>
            <a:ext cx="619268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0</a:t>
            </a:r>
          </a:p>
          <a:p>
            <a:r>
              <a:rPr lang="en-US" altLang="ko-KR" sz="1600" dirty="0" smtClean="0"/>
              <a:t>1</a:t>
            </a:r>
          </a:p>
          <a:p>
            <a:r>
              <a:rPr lang="en-US" altLang="ko-KR" sz="1600" dirty="0" smtClean="0"/>
              <a:t>2</a:t>
            </a:r>
          </a:p>
          <a:p>
            <a:r>
              <a:rPr lang="en-US" altLang="ko-KR" sz="1600" dirty="0" smtClean="0"/>
              <a:t>3</a:t>
            </a:r>
          </a:p>
          <a:p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endCxn id="10" idx="0"/>
          </p:cNvCxnSpPr>
          <p:nvPr/>
        </p:nvCxnSpPr>
        <p:spPr>
          <a:xfrm>
            <a:off x="4277618" y="5040471"/>
            <a:ext cx="3175" cy="3327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95661" y="504047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3"/>
                </a:solidFill>
              </a:rPr>
              <a:t>실행 결과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반복문</a:t>
            </a:r>
            <a:r>
              <a:rPr lang="ko-KR" altLang="en-US" dirty="0"/>
              <a:t> </a:t>
            </a:r>
            <a:r>
              <a:rPr lang="en-US" altLang="ko-KR" dirty="0" smtClean="0"/>
              <a:t>(8/8)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53135"/>
          </a:xfrm>
        </p:spPr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또는 </a:t>
            </a:r>
            <a:r>
              <a:rPr lang="en-US" altLang="ko-KR" dirty="0"/>
              <a:t>while</a:t>
            </a:r>
            <a:r>
              <a:rPr lang="ko-KR" altLang="en-US" dirty="0"/>
              <a:t>을 이용한 무한 반복 </a:t>
            </a:r>
            <a:r>
              <a:rPr lang="ko-KR" altLang="en-US" dirty="0" smtClean="0"/>
              <a:t>코드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1274" y="2276872"/>
            <a:ext cx="619268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/>
              <a:t>for( ; ; )</a:t>
            </a:r>
          </a:p>
          <a:p>
            <a:r>
              <a:rPr lang="en-US" altLang="ko-KR" sz="1600" b="1" dirty="0" smtClean="0"/>
              <a:t>    // </a:t>
            </a:r>
            <a:r>
              <a:rPr lang="ko-KR" altLang="en-US" sz="1600" b="1" dirty="0"/>
              <a:t>반복 실행할 코드 블록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184449" y="3717032"/>
            <a:ext cx="619268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while( true )</a:t>
            </a:r>
          </a:p>
          <a:p>
            <a:r>
              <a:rPr lang="en-US" altLang="ko-KR" sz="1600" dirty="0" smtClean="0"/>
              <a:t>    // </a:t>
            </a:r>
            <a:r>
              <a:rPr lang="ko-KR" altLang="en-US" sz="1600" dirty="0"/>
              <a:t>반복 실행할 코드 블록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423680" y="2814910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3819" y="3090446"/>
            <a:ext cx="1736373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3"/>
                </a:solidFill>
              </a:rPr>
              <a:t>취향에 따라 결정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 smtClean="0"/>
              <a:t>점프문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break</a:t>
            </a:r>
          </a:p>
          <a:p>
            <a:pPr lvl="1"/>
            <a:r>
              <a:rPr lang="en-US" altLang="ko-KR" dirty="0"/>
              <a:t>break</a:t>
            </a:r>
            <a:r>
              <a:rPr lang="ko-KR" altLang="en-US" dirty="0"/>
              <a:t>는 이름</a:t>
            </a:r>
            <a:r>
              <a:rPr lang="en-US" altLang="ko-KR" dirty="0"/>
              <a:t>(</a:t>
            </a:r>
            <a:r>
              <a:rPr lang="ko-KR" altLang="en-US" dirty="0"/>
              <a:t>영어로‘ 탈출하다’</a:t>
            </a:r>
            <a:r>
              <a:rPr lang="en-US" altLang="ko-KR" dirty="0"/>
              <a:t>,‘ </a:t>
            </a:r>
            <a:r>
              <a:rPr lang="ko-KR" altLang="en-US" dirty="0"/>
              <a:t>중단하다’라는 </a:t>
            </a:r>
            <a:r>
              <a:rPr lang="ko-KR" altLang="en-US" dirty="0" smtClean="0"/>
              <a:t>뜻</a:t>
            </a:r>
            <a:r>
              <a:rPr lang="en-US" altLang="ko-KR" dirty="0" smtClean="0"/>
              <a:t>) </a:t>
            </a:r>
            <a:r>
              <a:rPr lang="ko-KR" altLang="en-US" dirty="0"/>
              <a:t>그대로 현재 실행 중인 </a:t>
            </a:r>
            <a:r>
              <a:rPr lang="ko-KR" altLang="en-US" dirty="0" err="1" smtClean="0"/>
              <a:t>반복문이나</a:t>
            </a:r>
            <a:r>
              <a:rPr lang="ko-KR" altLang="en-US" dirty="0" smtClean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문의 실행을 중단하고자 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181274" y="3023081"/>
            <a:ext cx="6192688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i = 0</a:t>
            </a:r>
            <a:r>
              <a:rPr lang="en-US" altLang="ko-KR" sz="1600" dirty="0" smtClean="0"/>
              <a:t>;  // </a:t>
            </a:r>
            <a:r>
              <a:rPr lang="en-US" altLang="ko-KR" sz="1600" dirty="0"/>
              <a:t>i</a:t>
            </a:r>
            <a:r>
              <a:rPr lang="ko-KR" altLang="en-US" sz="1600" dirty="0"/>
              <a:t>를 초기화하는 코드가 실행되고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while </a:t>
            </a:r>
            <a:r>
              <a:rPr lang="en-US" altLang="ko-KR" sz="1600" dirty="0"/>
              <a:t>( i &gt;= 0</a:t>
            </a:r>
            <a:r>
              <a:rPr lang="en-US" altLang="ko-KR" sz="1600" dirty="0" smtClean="0"/>
              <a:t>) // </a:t>
            </a:r>
            <a:r>
              <a:rPr lang="ko-KR" altLang="en-US" sz="1600" dirty="0"/>
              <a:t>반복이 실행되다가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if </a:t>
            </a:r>
            <a:r>
              <a:rPr lang="en-US" altLang="ko-KR" sz="1600" dirty="0"/>
              <a:t>( i == 10 )</a:t>
            </a:r>
          </a:p>
          <a:p>
            <a:r>
              <a:rPr lang="en-US" altLang="ko-KR" sz="1600" b="1" dirty="0" smtClean="0"/>
              <a:t>        break</a:t>
            </a:r>
            <a:r>
              <a:rPr lang="en-US" altLang="ko-KR" sz="1600" dirty="0" smtClean="0"/>
              <a:t>;     // </a:t>
            </a:r>
            <a:r>
              <a:rPr lang="en-US" altLang="ko-KR" sz="1600" dirty="0"/>
              <a:t>i</a:t>
            </a:r>
            <a:r>
              <a:rPr lang="ko-KR" altLang="en-US" sz="1600" dirty="0"/>
              <a:t>가 </a:t>
            </a:r>
            <a:r>
              <a:rPr lang="en-US" altLang="ko-KR" sz="1600" dirty="0"/>
              <a:t>10</a:t>
            </a:r>
            <a:r>
              <a:rPr lang="ko-KR" altLang="en-US" sz="1600" dirty="0"/>
              <a:t>이 되면 </a:t>
            </a:r>
            <a:r>
              <a:rPr lang="en-US" altLang="ko-KR" sz="1600" dirty="0"/>
              <a:t>while </a:t>
            </a:r>
            <a:r>
              <a:rPr lang="ko-KR" altLang="en-US" sz="1600" dirty="0"/>
              <a:t>문에서 </a:t>
            </a:r>
            <a:r>
              <a:rPr lang="ko-KR" altLang="en-US" sz="1600" dirty="0" smtClean="0"/>
              <a:t>탈출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 i++ 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// </a:t>
            </a:r>
            <a:r>
              <a:rPr lang="ko-KR" altLang="en-US" sz="1600" dirty="0"/>
              <a:t>프로그램의 실행 위치는 </a:t>
            </a:r>
            <a:r>
              <a:rPr lang="en-US" altLang="ko-KR" sz="1600" dirty="0" smtClean="0"/>
              <a:t>while </a:t>
            </a:r>
            <a:r>
              <a:rPr lang="ko-KR" altLang="en-US" sz="1600" dirty="0" smtClean="0"/>
              <a:t>블록 다음으로 이</a:t>
            </a:r>
            <a:r>
              <a:rPr lang="ko-KR" altLang="en-US" sz="1600" dirty="0"/>
              <a:t>동</a:t>
            </a:r>
            <a:endParaRPr lang="en-US" altLang="ko-KR" sz="1600" dirty="0" smtClean="0"/>
          </a:p>
          <a:p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("Prison Break</a:t>
            </a:r>
            <a:r>
              <a:rPr lang="en-US" altLang="ko-KR" sz="1600" dirty="0" smtClean="0"/>
              <a:t>");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 smtClean="0"/>
              <a:t>점프문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continue</a:t>
            </a:r>
            <a:endParaRPr lang="en-US" altLang="ko-KR" dirty="0" smtClean="0"/>
          </a:p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멈추게 하는 </a:t>
            </a:r>
            <a:r>
              <a:rPr lang="en-US" altLang="ko-KR" dirty="0"/>
              <a:t>break</a:t>
            </a:r>
            <a:r>
              <a:rPr lang="ko-KR" altLang="en-US" dirty="0"/>
              <a:t>와는 달리</a:t>
            </a:r>
            <a:r>
              <a:rPr lang="en-US" altLang="ko-KR" dirty="0"/>
              <a:t>, continue </a:t>
            </a:r>
            <a:r>
              <a:rPr lang="ko-KR" altLang="en-US" dirty="0"/>
              <a:t>문은 한 회 건너 뛰어 반복을 계속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181274" y="2636912"/>
            <a:ext cx="6192688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sz="1600" dirty="0"/>
              <a:t>for ( int i=0; i&lt;5; i++ 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if </a:t>
            </a:r>
            <a:r>
              <a:rPr lang="en-US" altLang="ko-KR" sz="1600" dirty="0"/>
              <a:t>( i == 3 )</a:t>
            </a:r>
          </a:p>
          <a:p>
            <a:r>
              <a:rPr lang="en-US" altLang="ko-KR" sz="1600" b="1" dirty="0" smtClean="0"/>
              <a:t>        continue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 i 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181274" y="4651582"/>
            <a:ext cx="6192688" cy="18466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sz="1600" dirty="0"/>
              <a:t>for ( int i=0; i&lt;5; i++ 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if </a:t>
            </a:r>
            <a:r>
              <a:rPr lang="en-US" altLang="ko-KR" sz="1600" dirty="0"/>
              <a:t>( i != 3 )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 i );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758448" y="3937248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08920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3"/>
                </a:solidFill>
              </a:rPr>
              <a:t>가독성이</a:t>
            </a:r>
            <a:r>
              <a:rPr lang="ko-KR" altLang="en-US" sz="1600" dirty="0" smtClean="0">
                <a:solidFill>
                  <a:schemeClr val="accent3"/>
                </a:solidFill>
              </a:rPr>
              <a:t> 더 뛰어남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 smtClean="0"/>
              <a:t>점프문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goto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지정한 레이블로 바로 코드의 실행을 </a:t>
            </a:r>
            <a:r>
              <a:rPr lang="ko-KR" altLang="en-US" dirty="0" smtClean="0"/>
              <a:t>이동하는 </a:t>
            </a:r>
            <a:r>
              <a:rPr lang="ko-KR" altLang="en-US" dirty="0" err="1" smtClean="0"/>
              <a:t>점프문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사용 예제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181274" y="2651428"/>
            <a:ext cx="6192688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goto</a:t>
            </a:r>
            <a:r>
              <a:rPr lang="en-US" altLang="ko-KR" sz="1600" dirty="0"/>
              <a:t> </a:t>
            </a:r>
            <a:r>
              <a:rPr lang="ko-KR" altLang="en-US" sz="1600" dirty="0"/>
              <a:t>레이블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ko-KR" altLang="en-US" sz="1600" dirty="0"/>
              <a:t>레이블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 smtClean="0"/>
              <a:t>    // </a:t>
            </a:r>
            <a:r>
              <a:rPr lang="ko-KR" altLang="en-US" sz="1600" dirty="0"/>
              <a:t>이어지는 코드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181274" y="4365104"/>
            <a:ext cx="619268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 " 1 " );</a:t>
            </a:r>
          </a:p>
          <a:p>
            <a:r>
              <a:rPr lang="en-US" altLang="ko-KR" sz="1600" b="1" dirty="0" smtClean="0"/>
              <a:t>    </a:t>
            </a:r>
            <a:r>
              <a:rPr lang="en-US" altLang="ko-KR" sz="1600" b="1" dirty="0" err="1" smtClean="0"/>
              <a:t>goto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JUMP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 " 2 " 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 " 3 " );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JUMP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 " 4" 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2708920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3"/>
                </a:solidFill>
              </a:rPr>
              <a:t>가독성이</a:t>
            </a:r>
            <a:r>
              <a:rPr lang="ko-KR" altLang="en-US" sz="1600" dirty="0" smtClean="0">
                <a:solidFill>
                  <a:schemeClr val="accent3"/>
                </a:solidFill>
              </a:rPr>
              <a:t> 더 뛰어남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4798" y="4872062"/>
            <a:ext cx="1202893" cy="10772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3"/>
                </a:solidFill>
              </a:rPr>
              <a:t>실행 결과 </a:t>
            </a:r>
            <a:r>
              <a:rPr lang="en-US" altLang="ko-KR" sz="1600" dirty="0" smtClean="0">
                <a:solidFill>
                  <a:schemeClr val="accent3"/>
                </a:solidFill>
              </a:rPr>
              <a:t>: </a:t>
            </a:r>
          </a:p>
          <a:p>
            <a:endParaRPr lang="en-US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1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4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(Branching Statement)</a:t>
            </a:r>
          </a:p>
          <a:p>
            <a:pPr lvl="1"/>
            <a:r>
              <a:rPr lang="ko-KR" altLang="en-US" dirty="0"/>
              <a:t>프로그램의 흐름을 조건에 따라 여러 갈래로 나누는 </a:t>
            </a:r>
            <a:r>
              <a:rPr lang="ko-KR" altLang="en-US" dirty="0" smtClean="0"/>
              <a:t>흐름 </a:t>
            </a:r>
            <a:r>
              <a:rPr lang="ko-KR" altLang="en-US" dirty="0"/>
              <a:t>제어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C#</a:t>
            </a:r>
            <a:r>
              <a:rPr lang="ko-KR" altLang="en-US" dirty="0" smtClean="0"/>
              <a:t>은 다음 두 가지의 </a:t>
            </a:r>
            <a:r>
              <a:rPr lang="ko-KR" altLang="en-US" dirty="0" err="1" smtClean="0"/>
              <a:t>분기문을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한번에 하나의 조건만 평가할 수 있는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한번에 여러 개의 조건을 평가할 수 있는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분기문</a:t>
            </a:r>
            <a:r>
              <a:rPr lang="ko-KR" altLang="en-US" dirty="0"/>
              <a:t> </a:t>
            </a:r>
            <a:r>
              <a:rPr lang="en-US" altLang="ko-KR" dirty="0" smtClean="0"/>
              <a:t>(2/7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/>
              <a:t>if, else, </a:t>
            </a:r>
            <a:r>
              <a:rPr lang="ko-KR" altLang="en-US" dirty="0"/>
              <a:t>그리고 </a:t>
            </a:r>
            <a:r>
              <a:rPr lang="en-US" altLang="ko-KR" dirty="0"/>
              <a:t>else </a:t>
            </a:r>
            <a:r>
              <a:rPr lang="en-US" altLang="ko-KR" dirty="0" smtClean="0"/>
              <a:t>if (1/3)</a:t>
            </a:r>
          </a:p>
          <a:p>
            <a:pPr lvl="1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624" y="2420888"/>
            <a:ext cx="619268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if (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참인경우에</a:t>
            </a:r>
            <a:r>
              <a:rPr lang="en-US" altLang="ko-KR" dirty="0"/>
              <a:t>_</a:t>
            </a:r>
            <a:r>
              <a:rPr lang="ko-KR" altLang="en-US" dirty="0"/>
              <a:t>실행할</a:t>
            </a:r>
            <a:r>
              <a:rPr lang="en-US" altLang="ko-KR" dirty="0"/>
              <a:t>_</a:t>
            </a:r>
            <a:r>
              <a:rPr lang="ko-KR" altLang="en-US" dirty="0"/>
              <a:t>코드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87624" y="3212976"/>
            <a:ext cx="6192688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if (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/>
              <a:t>참인 경우에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/>
              <a:t>실행할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/>
              <a:t>코드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87624" y="5373216"/>
            <a:ext cx="619268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10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if ( (a % 2) == 0 )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짝수</a:t>
            </a:r>
            <a:r>
              <a:rPr lang="en-US" altLang="ko-KR" dirty="0"/>
              <a:t>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분기문</a:t>
            </a:r>
            <a:r>
              <a:rPr lang="ko-KR" altLang="en-US" dirty="0"/>
              <a:t> </a:t>
            </a:r>
            <a:r>
              <a:rPr lang="en-US" altLang="ko-KR" dirty="0" smtClean="0"/>
              <a:t>(3/7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/>
              <a:t>if, else, </a:t>
            </a:r>
            <a:r>
              <a:rPr lang="ko-KR" altLang="en-US" dirty="0"/>
              <a:t>그리고 </a:t>
            </a:r>
            <a:r>
              <a:rPr lang="en-US" altLang="ko-KR" dirty="0"/>
              <a:t>else </a:t>
            </a:r>
            <a:r>
              <a:rPr lang="en-US" altLang="ko-KR" dirty="0" smtClean="0"/>
              <a:t>if (2/3)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나눈 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경우와 그렇지 않은 경우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2372687"/>
            <a:ext cx="619268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if ( (a % 2) == 0 )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짝수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if ( (a % 2) != 0 )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홀수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87624" y="4460919"/>
            <a:ext cx="619268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if ( (a % 2) == 0 )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짝수</a:t>
            </a:r>
            <a:r>
              <a:rPr lang="en-US" altLang="ko-KR" dirty="0"/>
              <a:t>");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else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홀수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74472" y="3513782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1960" y="4686235"/>
            <a:ext cx="3082895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/>
                </a:solidFill>
              </a:rPr>
              <a:t>if </a:t>
            </a:r>
            <a:r>
              <a:rPr lang="ko-KR" altLang="en-US" sz="1600" dirty="0" smtClean="0">
                <a:solidFill>
                  <a:schemeClr val="accent3"/>
                </a:solidFill>
              </a:rPr>
              <a:t>절의 평가식이 성공한 경우와</a:t>
            </a:r>
            <a:endParaRPr lang="en-US" altLang="ko-KR" sz="1600" dirty="0" smtClean="0">
              <a:solidFill>
                <a:schemeClr val="accent3"/>
              </a:solidFill>
            </a:endParaRPr>
          </a:p>
          <a:p>
            <a:r>
              <a:rPr lang="ko-KR" altLang="en-US" sz="1600" dirty="0" smtClean="0">
                <a:solidFill>
                  <a:schemeClr val="accent3"/>
                </a:solidFill>
              </a:rPr>
              <a:t>실패한 경우에 실행되는 코드가 </a:t>
            </a:r>
            <a:endParaRPr lang="en-US" altLang="ko-KR" sz="1600" dirty="0" smtClean="0">
              <a:solidFill>
                <a:schemeClr val="accent3"/>
              </a:solidFill>
            </a:endParaRPr>
          </a:p>
          <a:p>
            <a:r>
              <a:rPr lang="ko-KR" altLang="en-US" sz="1600" dirty="0" smtClean="0">
                <a:solidFill>
                  <a:schemeClr val="accent3"/>
                </a:solidFill>
              </a:rPr>
              <a:t>명확하게 보임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959" y="2557352"/>
            <a:ext cx="2941831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3"/>
                </a:solidFill>
              </a:rPr>
              <a:t>각 </a:t>
            </a:r>
            <a:r>
              <a:rPr lang="en-US" altLang="ko-KR" sz="1600" dirty="0" smtClean="0">
                <a:solidFill>
                  <a:schemeClr val="accent3"/>
                </a:solidFill>
              </a:rPr>
              <a:t>if </a:t>
            </a:r>
            <a:r>
              <a:rPr lang="ko-KR" altLang="en-US" sz="1600" dirty="0" smtClean="0">
                <a:solidFill>
                  <a:schemeClr val="accent3"/>
                </a:solidFill>
              </a:rPr>
              <a:t>절 밑에 있는 코드가 언제 </a:t>
            </a:r>
            <a:endParaRPr lang="en-US" altLang="ko-KR" sz="1600" dirty="0" smtClean="0">
              <a:solidFill>
                <a:schemeClr val="accent3"/>
              </a:solidFill>
            </a:endParaRPr>
          </a:p>
          <a:p>
            <a:r>
              <a:rPr lang="ko-KR" altLang="en-US" sz="1600" dirty="0" smtClean="0">
                <a:solidFill>
                  <a:schemeClr val="accent3"/>
                </a:solidFill>
              </a:rPr>
              <a:t>실행되는지는 읽을 때마다</a:t>
            </a:r>
            <a:endParaRPr lang="en-US" altLang="ko-KR" sz="1600" dirty="0" smtClean="0">
              <a:solidFill>
                <a:schemeClr val="accent3"/>
              </a:solidFill>
            </a:endParaRPr>
          </a:p>
          <a:p>
            <a:r>
              <a:rPr lang="ko-KR" altLang="en-US" sz="1600" dirty="0" smtClean="0">
                <a:solidFill>
                  <a:schemeClr val="accent3"/>
                </a:solidFill>
              </a:rPr>
              <a:t>해독해야 함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분기문</a:t>
            </a:r>
            <a:r>
              <a:rPr lang="ko-KR" altLang="en-US" dirty="0"/>
              <a:t> </a:t>
            </a:r>
            <a:r>
              <a:rPr lang="en-US" altLang="ko-KR" dirty="0" smtClean="0"/>
              <a:t>(4/7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/>
              <a:t>if, else, </a:t>
            </a:r>
            <a:r>
              <a:rPr lang="ko-KR" altLang="en-US" dirty="0"/>
              <a:t>그리고 </a:t>
            </a:r>
            <a:r>
              <a:rPr lang="en-US" altLang="ko-KR" dirty="0"/>
              <a:t>else </a:t>
            </a:r>
            <a:r>
              <a:rPr lang="en-US" altLang="ko-KR" dirty="0" smtClean="0"/>
              <a:t>if (3/3)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의 분기가 세 갈래 이상이 되어야 하는 경우에 사용하는 </a:t>
            </a:r>
            <a:r>
              <a:rPr lang="en-US" altLang="ko-KR" dirty="0" smtClean="0"/>
              <a:t>else if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2372687"/>
            <a:ext cx="619268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- 10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if ( a &lt; 0 )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음수</a:t>
            </a:r>
            <a:r>
              <a:rPr lang="en-US" altLang="ko-KR" dirty="0"/>
              <a:t>");</a:t>
            </a:r>
          </a:p>
          <a:p>
            <a:r>
              <a:rPr lang="en-US" altLang="ko-KR" b="1" dirty="0">
                <a:solidFill>
                  <a:schemeClr val="accent3"/>
                </a:solidFill>
              </a:rPr>
              <a:t>else if </a:t>
            </a:r>
            <a:r>
              <a:rPr lang="en-US" altLang="ko-KR" dirty="0"/>
              <a:t>( a &gt; 0 )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양수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("0");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5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분기문</a:t>
            </a:r>
            <a:r>
              <a:rPr lang="ko-KR" altLang="en-US" dirty="0"/>
              <a:t> </a:t>
            </a:r>
            <a:r>
              <a:rPr lang="en-US" altLang="ko-KR" dirty="0" smtClean="0"/>
              <a:t>(5/7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문 중첩해서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2372687"/>
            <a:ext cx="6192688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if ( number &gt; 0 )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>
                <a:solidFill>
                  <a:schemeClr val="accent3"/>
                </a:solidFill>
              </a:rPr>
              <a:t>    if </a:t>
            </a:r>
            <a:r>
              <a:rPr lang="en-US" altLang="ko-KR" dirty="0">
                <a:solidFill>
                  <a:schemeClr val="accent3"/>
                </a:solidFill>
              </a:rPr>
              <a:t>( number % 2 == 0 )</a:t>
            </a:r>
          </a:p>
          <a:p>
            <a:r>
              <a:rPr lang="en-US" altLang="ko-KR" dirty="0" smtClean="0">
                <a:solidFill>
                  <a:schemeClr val="accent3"/>
                </a:solidFill>
              </a:rPr>
              <a:t>        </a:t>
            </a:r>
            <a:r>
              <a:rPr lang="en-US" altLang="ko-KR" dirty="0" err="1" smtClean="0">
                <a:solidFill>
                  <a:schemeClr val="accent3"/>
                </a:solidFill>
              </a:rPr>
              <a:t>Console.WriteLine</a:t>
            </a:r>
            <a:r>
              <a:rPr lang="en-US" altLang="ko-KR" dirty="0">
                <a:solidFill>
                  <a:schemeClr val="accent3"/>
                </a:solidFill>
              </a:rPr>
              <a:t>("0</a:t>
            </a:r>
            <a:r>
              <a:rPr lang="ko-KR" altLang="en-US" dirty="0">
                <a:solidFill>
                  <a:schemeClr val="accent3"/>
                </a:solidFill>
              </a:rPr>
              <a:t>보다 큰 짝수</a:t>
            </a:r>
            <a:r>
              <a:rPr lang="en-US" altLang="ko-KR" dirty="0">
                <a:solidFill>
                  <a:schemeClr val="accent3"/>
                </a:solidFill>
              </a:rPr>
              <a:t>.");</a:t>
            </a:r>
          </a:p>
          <a:p>
            <a:r>
              <a:rPr lang="en-US" altLang="ko-KR" dirty="0" smtClean="0">
                <a:solidFill>
                  <a:schemeClr val="accent3"/>
                </a:solidFill>
              </a:rPr>
              <a:t>    else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>
                <a:solidFill>
                  <a:schemeClr val="accent3"/>
                </a:solidFill>
              </a:rPr>
              <a:t>        </a:t>
            </a:r>
            <a:r>
              <a:rPr lang="en-US" altLang="ko-KR" dirty="0" err="1" smtClean="0">
                <a:solidFill>
                  <a:schemeClr val="accent3"/>
                </a:solidFill>
              </a:rPr>
              <a:t>Console.WriteLine</a:t>
            </a:r>
            <a:r>
              <a:rPr lang="en-US" altLang="ko-KR" dirty="0">
                <a:solidFill>
                  <a:schemeClr val="accent3"/>
                </a:solidFill>
              </a:rPr>
              <a:t>("0</a:t>
            </a:r>
            <a:r>
              <a:rPr lang="ko-KR" altLang="en-US" dirty="0">
                <a:solidFill>
                  <a:schemeClr val="accent3"/>
                </a:solidFill>
              </a:rPr>
              <a:t>보다 큰 홀수</a:t>
            </a:r>
            <a:r>
              <a:rPr lang="en-US" altLang="ko-KR" dirty="0">
                <a:solidFill>
                  <a:schemeClr val="accent3"/>
                </a:solidFill>
              </a:rPr>
              <a:t>.");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("0</a:t>
            </a:r>
            <a:r>
              <a:rPr lang="ko-KR" altLang="en-US" dirty="0"/>
              <a:t>보다 작거나 같은 수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03648" y="2852936"/>
            <a:ext cx="4248472" cy="136815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16216" y="3116867"/>
            <a:ext cx="2376264" cy="840289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중첩된 </a:t>
            </a:r>
            <a:r>
              <a:rPr lang="en-US" altLang="ko-KR" dirty="0" smtClean="0">
                <a:solidFill>
                  <a:schemeClr val="tx1"/>
                </a:solidFill>
              </a:rPr>
              <a:t>if </a:t>
            </a:r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endCxn id="9" idx="1"/>
          </p:cNvCxnSpPr>
          <p:nvPr/>
        </p:nvCxnSpPr>
        <p:spPr>
          <a:xfrm>
            <a:off x="5652120" y="3537012"/>
            <a:ext cx="864096" cy="0"/>
          </a:xfrm>
          <a:prstGeom prst="lin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770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분기문</a:t>
            </a:r>
            <a:r>
              <a:rPr lang="ko-KR" altLang="en-US" dirty="0"/>
              <a:t> </a:t>
            </a:r>
            <a:r>
              <a:rPr lang="en-US" altLang="ko-KR" dirty="0" smtClean="0"/>
              <a:t>(6/7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 (1/2)</a:t>
            </a: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문의 사용 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2372687"/>
            <a:ext cx="6192688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switch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조건식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 smtClean="0">
                <a:solidFill>
                  <a:schemeClr val="accent3"/>
                </a:solidFill>
              </a:rPr>
              <a:t>case</a:t>
            </a:r>
            <a:r>
              <a:rPr lang="en-US" altLang="ko-KR" b="1" dirty="0" smtClean="0"/>
              <a:t> </a:t>
            </a:r>
            <a:r>
              <a:rPr lang="ko-KR" altLang="en-US" dirty="0"/>
              <a:t>상수</a:t>
            </a:r>
            <a:r>
              <a:rPr lang="en-US" altLang="ko-KR" dirty="0"/>
              <a:t>1:</a:t>
            </a:r>
          </a:p>
          <a:p>
            <a:r>
              <a:rPr lang="en-US" altLang="ko-KR" dirty="0" smtClean="0"/>
              <a:t>        // </a:t>
            </a:r>
            <a:r>
              <a:rPr lang="ko-KR" altLang="en-US" dirty="0"/>
              <a:t>실행할 코드</a:t>
            </a:r>
          </a:p>
          <a:p>
            <a:r>
              <a:rPr lang="en-US" altLang="ko-KR" b="1" dirty="0" smtClean="0"/>
              <a:t>        </a:t>
            </a:r>
            <a:r>
              <a:rPr lang="en-US" altLang="ko-KR" b="1" dirty="0" smtClean="0">
                <a:solidFill>
                  <a:schemeClr val="accent3"/>
                </a:solidFill>
              </a:rPr>
              <a:t>break</a:t>
            </a:r>
            <a:r>
              <a:rPr lang="en-US" altLang="ko-KR" dirty="0"/>
              <a:t>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 smtClean="0">
                <a:solidFill>
                  <a:schemeClr val="accent3"/>
                </a:solidFill>
              </a:rPr>
              <a:t>case</a:t>
            </a:r>
            <a:r>
              <a:rPr lang="en-US" altLang="ko-KR" b="1" dirty="0" smtClean="0"/>
              <a:t> </a:t>
            </a:r>
            <a:r>
              <a:rPr lang="ko-KR" altLang="en-US" dirty="0"/>
              <a:t>상수</a:t>
            </a:r>
            <a:r>
              <a:rPr lang="en-US" altLang="ko-KR" dirty="0"/>
              <a:t>2:</a:t>
            </a:r>
          </a:p>
          <a:p>
            <a:r>
              <a:rPr lang="en-US" altLang="ko-KR" dirty="0" smtClean="0"/>
              <a:t>        // </a:t>
            </a:r>
            <a:r>
              <a:rPr lang="ko-KR" altLang="en-US" dirty="0"/>
              <a:t>실행할 코드</a:t>
            </a:r>
          </a:p>
          <a:p>
            <a:r>
              <a:rPr lang="en-US" altLang="ko-KR" b="1" dirty="0" smtClean="0"/>
              <a:t>        </a:t>
            </a:r>
            <a:r>
              <a:rPr lang="en-US" altLang="ko-KR" b="1" dirty="0" smtClean="0">
                <a:solidFill>
                  <a:schemeClr val="accent3"/>
                </a:solidFill>
              </a:rPr>
              <a:t>break</a:t>
            </a:r>
            <a:r>
              <a:rPr lang="en-US" altLang="ko-KR" dirty="0"/>
              <a:t>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 smtClean="0">
                <a:solidFill>
                  <a:schemeClr val="accent3"/>
                </a:solidFill>
              </a:rPr>
              <a:t>case</a:t>
            </a:r>
            <a:r>
              <a:rPr lang="en-US" altLang="ko-KR" b="1" dirty="0" smtClean="0"/>
              <a:t> </a:t>
            </a:r>
            <a:r>
              <a:rPr lang="ko-KR" altLang="en-US" dirty="0"/>
              <a:t>상수</a:t>
            </a:r>
            <a:r>
              <a:rPr lang="en-US" altLang="ko-KR" dirty="0"/>
              <a:t>N:</a:t>
            </a:r>
          </a:p>
          <a:p>
            <a:r>
              <a:rPr lang="en-US" altLang="ko-KR" dirty="0" smtClean="0"/>
              <a:t>        // </a:t>
            </a:r>
            <a:r>
              <a:rPr lang="ko-KR" altLang="en-US" dirty="0"/>
              <a:t>실행할 코드</a:t>
            </a:r>
          </a:p>
          <a:p>
            <a:r>
              <a:rPr lang="en-US" altLang="ko-KR" b="1" dirty="0" smtClean="0"/>
              <a:t>        </a:t>
            </a:r>
            <a:r>
              <a:rPr lang="en-US" altLang="ko-KR" b="1" dirty="0" smtClean="0">
                <a:solidFill>
                  <a:schemeClr val="accent3"/>
                </a:solidFill>
              </a:rPr>
              <a:t>break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chemeClr val="accent3"/>
                </a:solidFill>
              </a:rPr>
              <a:t>default</a:t>
            </a:r>
            <a:r>
              <a:rPr lang="en-US" altLang="ko-KR" dirty="0"/>
              <a:t>:</a:t>
            </a:r>
          </a:p>
          <a:p>
            <a:r>
              <a:rPr lang="en-US" altLang="ko-KR" dirty="0" smtClean="0"/>
              <a:t>        //</a:t>
            </a:r>
            <a:endParaRPr lang="en-US" altLang="ko-KR" dirty="0"/>
          </a:p>
          <a:p>
            <a:r>
              <a:rPr lang="en-US" altLang="ko-KR" b="1" dirty="0" smtClean="0"/>
              <a:t>        </a:t>
            </a:r>
            <a:r>
              <a:rPr lang="en-US" altLang="ko-KR" b="1" dirty="0" smtClean="0">
                <a:solidFill>
                  <a:schemeClr val="accent3"/>
                </a:solidFill>
              </a:rPr>
              <a:t>break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3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분기문</a:t>
            </a:r>
            <a:r>
              <a:rPr lang="ko-KR" altLang="en-US" dirty="0"/>
              <a:t> </a:t>
            </a:r>
            <a:r>
              <a:rPr lang="en-US" altLang="ko-KR" dirty="0" smtClean="0"/>
              <a:t>(7/7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 (2/2)</a:t>
            </a: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문의 사용 예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2372687"/>
            <a:ext cx="6192688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number = 1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switch </a:t>
            </a:r>
            <a:r>
              <a:rPr lang="en-US" altLang="ko-KR" sz="1400" dirty="0"/>
              <a:t>( number 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b="1" dirty="0" smtClean="0"/>
              <a:t>    case </a:t>
            </a:r>
            <a:r>
              <a:rPr lang="en-US" altLang="ko-KR" sz="1400" dirty="0"/>
              <a:t>1: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하나</a:t>
            </a:r>
            <a:r>
              <a:rPr lang="en-US" altLang="ko-KR" sz="1400" dirty="0"/>
              <a:t>");</a:t>
            </a:r>
          </a:p>
          <a:p>
            <a:r>
              <a:rPr lang="en-US" altLang="ko-KR" sz="1400" b="1" dirty="0" smtClean="0"/>
              <a:t>        break</a:t>
            </a:r>
            <a:r>
              <a:rPr lang="en-US" altLang="ko-KR" sz="1400" dirty="0"/>
              <a:t>;</a:t>
            </a:r>
          </a:p>
          <a:p>
            <a:r>
              <a:rPr lang="en-US" altLang="ko-KR" sz="1400" b="1" dirty="0" smtClean="0"/>
              <a:t>    case </a:t>
            </a:r>
            <a:r>
              <a:rPr lang="en-US" altLang="ko-KR" sz="1400" dirty="0"/>
              <a:t>2: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둘</a:t>
            </a:r>
            <a:r>
              <a:rPr lang="en-US" altLang="ko-KR" sz="1400" dirty="0"/>
              <a:t>");</a:t>
            </a:r>
          </a:p>
          <a:p>
            <a:r>
              <a:rPr lang="en-US" altLang="ko-KR" sz="1400" b="1" dirty="0" smtClean="0"/>
              <a:t>        break</a:t>
            </a:r>
            <a:r>
              <a:rPr lang="en-US" altLang="ko-KR" sz="1400" dirty="0"/>
              <a:t>;</a:t>
            </a:r>
          </a:p>
          <a:p>
            <a:r>
              <a:rPr lang="en-US" altLang="ko-KR" sz="1400" b="1" dirty="0" smtClean="0"/>
              <a:t>    case </a:t>
            </a:r>
            <a:r>
              <a:rPr lang="en-US" altLang="ko-KR" sz="1400" dirty="0"/>
              <a:t>3: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셋</a:t>
            </a:r>
            <a:r>
              <a:rPr lang="en-US" altLang="ko-KR" sz="1400" dirty="0"/>
              <a:t>");</a:t>
            </a:r>
          </a:p>
          <a:p>
            <a:r>
              <a:rPr lang="en-US" altLang="ko-KR" sz="1400" b="1" dirty="0" smtClean="0"/>
              <a:t>        break</a:t>
            </a:r>
            <a:r>
              <a:rPr lang="en-US" altLang="ko-KR" sz="1400" dirty="0"/>
              <a:t>;</a:t>
            </a:r>
          </a:p>
          <a:p>
            <a:r>
              <a:rPr lang="en-US" altLang="ko-KR" sz="1400" b="1" dirty="0" smtClean="0"/>
              <a:t>    default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제가 아는 숫자는 </a:t>
            </a:r>
            <a:r>
              <a:rPr lang="en-US" altLang="ko-KR" sz="1400" dirty="0"/>
              <a:t>1, 2, 3 </a:t>
            </a:r>
            <a:r>
              <a:rPr lang="ko-KR" altLang="en-US" sz="1400" dirty="0"/>
              <a:t>뿐입니다</a:t>
            </a:r>
            <a:r>
              <a:rPr lang="en-US" altLang="ko-KR" sz="1400" dirty="0"/>
              <a:t>.");</a:t>
            </a:r>
          </a:p>
          <a:p>
            <a:r>
              <a:rPr lang="en-US" altLang="ko-KR" sz="1400" b="1" dirty="0" smtClean="0"/>
              <a:t>        break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61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(Loop Statement)</a:t>
            </a:r>
          </a:p>
          <a:p>
            <a:pPr lvl="1"/>
            <a:r>
              <a:rPr lang="ko-KR" altLang="en-US" dirty="0" smtClean="0"/>
              <a:t>특정 조건을 만족하는 동안 코드 또는 코드 블록을 계속 반복해서 실행하도록 하는 문장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C#</a:t>
            </a:r>
            <a:r>
              <a:rPr lang="ko-KR" altLang="en-US" dirty="0" smtClean="0"/>
              <a:t>은 다음 네 가지의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while</a:t>
            </a:r>
          </a:p>
          <a:p>
            <a:pPr lvl="2"/>
            <a:r>
              <a:rPr lang="en-US" altLang="ko-KR" dirty="0" smtClean="0"/>
              <a:t>do while</a:t>
            </a:r>
          </a:p>
          <a:p>
            <a:pPr lvl="2"/>
            <a:r>
              <a:rPr lang="en-US" altLang="ko-KR" dirty="0" smtClean="0"/>
              <a:t>for</a:t>
            </a:r>
          </a:p>
          <a:p>
            <a:pPr lvl="2"/>
            <a:r>
              <a:rPr lang="en-US" altLang="ko-KR" dirty="0" err="1" smtClean="0"/>
              <a:t>foreach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2142</TotalTime>
  <Words>1212</Words>
  <Application>Microsoft Office PowerPoint</Application>
  <PresentationFormat>화면 슬라이드 쇼(4:3)</PresentationFormat>
  <Paragraphs>315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어번 팝</vt:lpstr>
      <vt:lpstr>뇌를 자극하는 C# 4.0 프로그래밍</vt:lpstr>
      <vt:lpstr>01. 분기문 (1/7)</vt:lpstr>
      <vt:lpstr>01. 분기문 (2/7)</vt:lpstr>
      <vt:lpstr>01. 분기문 (3/7)</vt:lpstr>
      <vt:lpstr>01. 분기문 (4/7)</vt:lpstr>
      <vt:lpstr>01. 분기문 (5/7)</vt:lpstr>
      <vt:lpstr>01. 분기문 (6/7)</vt:lpstr>
      <vt:lpstr>01. 분기문 (7/7)</vt:lpstr>
      <vt:lpstr>02. 반복문 (1/8)</vt:lpstr>
      <vt:lpstr>02. 반복문 (2/8)</vt:lpstr>
      <vt:lpstr>02. 반복문 (3/8)</vt:lpstr>
      <vt:lpstr>02. 반복문 (4/8)</vt:lpstr>
      <vt:lpstr>02. 반복문 (5/8)</vt:lpstr>
      <vt:lpstr>02. 반복문 (6/8)</vt:lpstr>
      <vt:lpstr>02. 반복문 (7/8)</vt:lpstr>
      <vt:lpstr>02. 반복문 (8/8)</vt:lpstr>
      <vt:lpstr>03. 점프문 (1/3)</vt:lpstr>
      <vt:lpstr>03. 점프문 (2/3)</vt:lpstr>
      <vt:lpstr>03. 점프문 (3/3)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179</cp:revision>
  <dcterms:created xsi:type="dcterms:W3CDTF">2011-08-27T13:50:08Z</dcterms:created>
  <dcterms:modified xsi:type="dcterms:W3CDTF">2011-09-04T09:07:14Z</dcterms:modified>
</cp:coreProperties>
</file>