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8" r:id="rId3"/>
    <p:sldId id="300" r:id="rId4"/>
    <p:sldId id="301" r:id="rId5"/>
    <p:sldId id="302" r:id="rId6"/>
    <p:sldId id="298" r:id="rId7"/>
    <p:sldId id="303" r:id="rId8"/>
    <p:sldId id="293" r:id="rId9"/>
    <p:sldId id="304" r:id="rId10"/>
    <p:sldId id="305" r:id="rId11"/>
    <p:sldId id="294" r:id="rId12"/>
    <p:sldId id="306" r:id="rId13"/>
    <p:sldId id="296" r:id="rId14"/>
    <p:sldId id="307" r:id="rId15"/>
    <p:sldId id="295" r:id="rId16"/>
    <p:sldId id="297" r:id="rId17"/>
    <p:sldId id="308" r:id="rId18"/>
    <p:sldId id="289" r:id="rId19"/>
    <p:sldId id="299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2" y="-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9BDF0-6A6E-49E5-A403-3DCFEB178198}" type="datetimeFigureOut">
              <a:rPr lang="ko-KR" altLang="en-US" smtClean="0"/>
              <a:t>2011-09-09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뇌를 자극하는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C# 4.0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06. </a:t>
            </a:r>
            <a:r>
              <a:rPr lang="ko-KR" altLang="en-US" dirty="0" err="1"/>
              <a:t>메소드로</a:t>
            </a:r>
            <a:r>
              <a:rPr lang="ko-KR" altLang="en-US" dirty="0"/>
              <a:t> 코드 간추리기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0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매개 변수에 </a:t>
            </a:r>
            <a:r>
              <a:rPr lang="ko-KR" altLang="en-US" dirty="0" smtClean="0"/>
              <a:t>대하여 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매개 변수의 값을 교환하는 </a:t>
            </a:r>
            <a:r>
              <a:rPr lang="en-US" altLang="ko-KR" dirty="0" smtClean="0"/>
              <a:t>Swap()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1520" y="2264095"/>
            <a:ext cx="468052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public static void Swap(</a:t>
            </a:r>
            <a:r>
              <a:rPr lang="en-US" altLang="ko-KR" dirty="0" err="1"/>
              <a:t>int</a:t>
            </a:r>
            <a:r>
              <a:rPr lang="en-US" altLang="ko-KR" dirty="0"/>
              <a:t> a, </a:t>
            </a:r>
            <a:r>
              <a:rPr lang="en-US" altLang="ko-KR" dirty="0" err="1"/>
              <a:t>int</a:t>
            </a:r>
            <a:r>
              <a:rPr lang="en-US" altLang="ko-KR" dirty="0"/>
              <a:t> b)</a:t>
            </a:r>
            <a:endParaRPr lang="ko-KR" altLang="ko-KR" dirty="0"/>
          </a:p>
          <a:p>
            <a:r>
              <a:rPr lang="en-US" altLang="ko-KR" dirty="0"/>
              <a:t>{</a:t>
            </a:r>
            <a:endParaRPr lang="ko-KR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temp = b;</a:t>
            </a:r>
            <a:endParaRPr lang="ko-KR" altLang="ko-KR" dirty="0"/>
          </a:p>
          <a:p>
            <a:r>
              <a:rPr lang="en-US" altLang="ko-KR" dirty="0"/>
              <a:t>    b = a;</a:t>
            </a:r>
            <a:endParaRPr lang="ko-KR" altLang="ko-KR" dirty="0"/>
          </a:p>
          <a:p>
            <a:r>
              <a:rPr lang="en-US" altLang="ko-KR" dirty="0"/>
              <a:t>    a = temp;</a:t>
            </a:r>
            <a:endParaRPr lang="ko-KR" altLang="ko-KR" dirty="0"/>
          </a:p>
          <a:p>
            <a:r>
              <a:rPr lang="en-US" altLang="ko-KR" dirty="0"/>
              <a:t>}</a:t>
            </a:r>
            <a:endParaRPr lang="ko-KR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5092576" y="2264095"/>
            <a:ext cx="3799904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  <a:endParaRPr lang="ko-KR" altLang="ko-KR" dirty="0"/>
          </a:p>
          <a:p>
            <a:r>
              <a:rPr lang="en-US" altLang="ko-KR" dirty="0"/>
              <a:t>{</a:t>
            </a:r>
            <a:endParaRPr lang="ko-KR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x = 3;</a:t>
            </a:r>
            <a:endParaRPr lang="ko-KR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y = 4;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    Swap(x, y);</a:t>
            </a:r>
            <a:endParaRPr lang="ko-KR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4" name="사각형 설명선 13"/>
          <p:cNvSpPr/>
          <p:nvPr/>
        </p:nvSpPr>
        <p:spPr>
          <a:xfrm>
            <a:off x="1290340" y="4472536"/>
            <a:ext cx="5009852" cy="612648"/>
          </a:xfrm>
          <a:prstGeom prst="wedgeRectCallout">
            <a:avLst>
              <a:gd name="adj1" fmla="val 38517"/>
              <a:gd name="adj2" fmla="val -1302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Swap() </a:t>
            </a:r>
            <a:r>
              <a:rPr lang="ko-KR" altLang="en-US" dirty="0" smtClean="0"/>
              <a:t>함수를 </a:t>
            </a:r>
            <a:r>
              <a:rPr lang="ko-KR" altLang="en-US" dirty="0" err="1" smtClean="0"/>
              <a:t>호출하고난</a:t>
            </a:r>
            <a:r>
              <a:rPr lang="ko-KR" altLang="en-US" dirty="0" smtClean="0"/>
              <a:t> 뒤에도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값은 변하지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91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참조에 의한 매개 변수 </a:t>
            </a:r>
            <a:r>
              <a:rPr lang="ko-KR" altLang="en-US" dirty="0" smtClean="0"/>
              <a:t>전달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앞에서 작성했던 </a:t>
            </a:r>
            <a:r>
              <a:rPr lang="en-US" altLang="ko-KR" dirty="0"/>
              <a:t>Swap() </a:t>
            </a:r>
            <a:r>
              <a:rPr lang="ko-KR" altLang="en-US" dirty="0" err="1"/>
              <a:t>메소드는</a:t>
            </a:r>
            <a:r>
              <a:rPr lang="ko-KR" altLang="en-US" dirty="0"/>
              <a:t> 두 매개변수의 값을 </a:t>
            </a:r>
            <a:r>
              <a:rPr lang="ko-KR" altLang="en-US" dirty="0" smtClean="0"/>
              <a:t>교환하지 못함</a:t>
            </a:r>
            <a:endParaRPr lang="en-US" altLang="ko-KR" dirty="0" smtClean="0"/>
          </a:p>
          <a:p>
            <a:pPr lvl="1">
              <a:buFont typeface="Wingdings" pitchFamily="2" charset="2"/>
              <a:buChar char="è"/>
            </a:pPr>
            <a:r>
              <a:rPr lang="ko-KR" altLang="en-US" dirty="0" smtClean="0">
                <a:sym typeface="Wingdings" pitchFamily="2" charset="2"/>
              </a:rPr>
              <a:t>제대로 기능을 하는 </a:t>
            </a:r>
            <a:r>
              <a:rPr lang="en-US" altLang="ko-KR" dirty="0" smtClean="0">
                <a:sym typeface="Wingdings" pitchFamily="2" charset="2"/>
              </a:rPr>
              <a:t>Swap() </a:t>
            </a:r>
            <a:r>
              <a:rPr lang="ko-KR" altLang="en-US" dirty="0" err="1" smtClean="0">
                <a:sym typeface="Wingdings" pitchFamily="2" charset="2"/>
              </a:rPr>
              <a:t>메소드를</a:t>
            </a:r>
            <a:r>
              <a:rPr lang="ko-KR" altLang="en-US" dirty="0" smtClean="0">
                <a:sym typeface="Wingdings" pitchFamily="2" charset="2"/>
              </a:rPr>
              <a:t> 만들 방법은</a:t>
            </a:r>
            <a:r>
              <a:rPr lang="en-US" altLang="ko-KR" dirty="0" smtClean="0">
                <a:sym typeface="Wingdings" pitchFamily="2" charset="2"/>
              </a:rPr>
              <a:t>? </a:t>
            </a:r>
          </a:p>
          <a:p>
            <a:r>
              <a:rPr lang="ko-KR" altLang="ko-KR" dirty="0"/>
              <a:t>참조에 의한 전달</a:t>
            </a:r>
            <a:r>
              <a:rPr lang="en-US" altLang="ko-KR" dirty="0"/>
              <a:t>(Call by reference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값에 의한 전달이 매개 변수가 변수나 상수로부터 값을 복사하는 것과는 달리</a:t>
            </a:r>
            <a:r>
              <a:rPr lang="en-US" altLang="ko-KR" dirty="0"/>
              <a:t>, </a:t>
            </a:r>
            <a:r>
              <a:rPr lang="ko-KR" altLang="en-US" dirty="0"/>
              <a:t>참조에 의한 전달은 매개 변수가 </a:t>
            </a:r>
            <a:r>
              <a:rPr lang="ko-KR" altLang="en-US" dirty="0" err="1"/>
              <a:t>메소드에</a:t>
            </a:r>
            <a:r>
              <a:rPr lang="ko-KR" altLang="en-US" dirty="0"/>
              <a:t> 넘겨진 원본 변수를 직접 </a:t>
            </a:r>
            <a:r>
              <a:rPr lang="ko-KR" altLang="en-US" dirty="0" smtClean="0"/>
              <a:t>참조</a:t>
            </a:r>
            <a:endParaRPr lang="en-US" altLang="ko-KR" dirty="0"/>
          </a:p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선언과 호출 시 </a:t>
            </a:r>
            <a:r>
              <a:rPr lang="en-US" altLang="ko-KR" dirty="0" smtClean="0">
                <a:solidFill>
                  <a:schemeClr val="accent3"/>
                </a:solidFill>
              </a:rPr>
              <a:t>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키워드를 이용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87624" y="4073004"/>
            <a:ext cx="3744416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static void Swap</a:t>
            </a:r>
            <a:r>
              <a:rPr lang="en-US" altLang="ko-KR" dirty="0" smtClean="0"/>
              <a:t>( </a:t>
            </a:r>
            <a:r>
              <a:rPr lang="en-US" altLang="ko-KR" dirty="0" smtClean="0">
                <a:solidFill>
                  <a:schemeClr val="accent3"/>
                </a:solidFill>
              </a:rPr>
              <a:t>ref </a:t>
            </a:r>
            <a:r>
              <a:rPr lang="en-US" altLang="ko-KR" dirty="0" err="1"/>
              <a:t>int</a:t>
            </a:r>
            <a:r>
              <a:rPr lang="en-US" altLang="ko-KR" dirty="0"/>
              <a:t> a, </a:t>
            </a:r>
            <a:r>
              <a:rPr lang="en-US" altLang="ko-KR" dirty="0">
                <a:solidFill>
                  <a:schemeClr val="accent3"/>
                </a:solidFill>
              </a:rPr>
              <a:t>ref </a:t>
            </a:r>
            <a:r>
              <a:rPr lang="en-US" altLang="ko-KR" dirty="0" err="1"/>
              <a:t>int</a:t>
            </a:r>
            <a:r>
              <a:rPr lang="en-US" altLang="ko-KR" dirty="0"/>
              <a:t> b)</a:t>
            </a:r>
            <a:endParaRPr lang="ko-KR" altLang="ko-KR" dirty="0"/>
          </a:p>
          <a:p>
            <a:r>
              <a:rPr lang="en-US" altLang="ko-KR" dirty="0"/>
              <a:t>{</a:t>
            </a:r>
            <a:endParaRPr lang="ko-KR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temp = b;</a:t>
            </a:r>
            <a:endParaRPr lang="ko-KR" altLang="ko-KR" dirty="0"/>
          </a:p>
          <a:p>
            <a:r>
              <a:rPr lang="en-US" altLang="ko-KR" dirty="0"/>
              <a:t>    b = a;</a:t>
            </a:r>
            <a:endParaRPr lang="ko-KR" altLang="ko-KR" dirty="0"/>
          </a:p>
          <a:p>
            <a:r>
              <a:rPr lang="en-US" altLang="ko-KR" dirty="0"/>
              <a:t>    a = temp;</a:t>
            </a:r>
            <a:endParaRPr lang="ko-KR" altLang="ko-KR" dirty="0"/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//</a:t>
            </a:r>
            <a:endParaRPr lang="ko-KR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5076056" y="4073003"/>
            <a:ext cx="3744416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x = 3;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y = 4;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Swap( </a:t>
            </a:r>
            <a:r>
              <a:rPr lang="en-US" altLang="ko-KR" dirty="0" smtClean="0">
                <a:solidFill>
                  <a:schemeClr val="accent3"/>
                </a:solidFill>
              </a:rPr>
              <a:t>ref </a:t>
            </a:r>
            <a:r>
              <a:rPr lang="en-US" altLang="ko-KR" dirty="0"/>
              <a:t>x, </a:t>
            </a:r>
            <a:r>
              <a:rPr lang="en-US" altLang="ko-KR" dirty="0">
                <a:solidFill>
                  <a:schemeClr val="accent3"/>
                </a:solidFill>
              </a:rPr>
              <a:t>ref</a:t>
            </a:r>
            <a:r>
              <a:rPr lang="en-US" altLang="ko-KR" dirty="0"/>
              <a:t> y);</a:t>
            </a:r>
            <a:endParaRPr lang="ko-KR" altLang="ko-KR" dirty="0"/>
          </a:p>
        </p:txBody>
      </p:sp>
      <p:sp>
        <p:nvSpPr>
          <p:cNvPr id="9" name="사각형 설명선 8"/>
          <p:cNvSpPr/>
          <p:nvPr/>
        </p:nvSpPr>
        <p:spPr>
          <a:xfrm>
            <a:off x="4932040" y="5949280"/>
            <a:ext cx="3888432" cy="767697"/>
          </a:xfrm>
          <a:prstGeom prst="wedgeRectCallout">
            <a:avLst>
              <a:gd name="adj1" fmla="val -22824"/>
              <a:gd name="adj2" fmla="val -1034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Swap() </a:t>
            </a:r>
            <a:r>
              <a:rPr lang="ko-KR" altLang="en-US" dirty="0" smtClean="0"/>
              <a:t>함수를 </a:t>
            </a:r>
            <a:r>
              <a:rPr lang="ko-KR" altLang="en-US" dirty="0" err="1" smtClean="0"/>
              <a:t>호출하고난</a:t>
            </a:r>
            <a:r>
              <a:rPr lang="ko-KR" altLang="en-US" dirty="0" smtClean="0"/>
              <a:t> 뒤에 </a:t>
            </a:r>
            <a:r>
              <a:rPr lang="en-US" altLang="ko-KR" dirty="0" smtClean="0"/>
              <a:t>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4, 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바뀐다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5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참조에 의한 매개 변수 </a:t>
            </a:r>
            <a:r>
              <a:rPr lang="ko-KR" altLang="en-US" dirty="0" smtClean="0"/>
              <a:t>전달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/>
              <a:t>Swap() </a:t>
            </a:r>
            <a:r>
              <a:rPr lang="ko-KR" altLang="ko-KR" dirty="0" err="1"/>
              <a:t>메소드가</a:t>
            </a:r>
            <a:r>
              <a:rPr lang="ko-KR" altLang="ko-KR" dirty="0"/>
              <a:t> 참조로 매개 변수를 전달할 때의 과정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183317"/>
              </p:ext>
            </p:extLst>
          </p:nvPr>
        </p:nvGraphicFramePr>
        <p:xfrm>
          <a:off x="237118" y="2348880"/>
          <a:ext cx="8655362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Visio" r:id="rId3" imgW="5728878" imgH="1381794" progId="Visio.Drawing.11">
                  <p:embed/>
                </p:oleObj>
              </mc:Choice>
              <mc:Fallback>
                <p:oleObj name="Visio" r:id="rId3" imgW="5728878" imgH="138179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18" y="2348880"/>
                        <a:ext cx="8655362" cy="208823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790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출력 전용 매개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/>
              <a:t>대개의 경우 </a:t>
            </a:r>
            <a:r>
              <a:rPr lang="ko-KR" altLang="en-US" dirty="0" err="1"/>
              <a:t>메소드의</a:t>
            </a:r>
            <a:r>
              <a:rPr lang="ko-KR" altLang="en-US" dirty="0"/>
              <a:t> 결과는 하나면 </a:t>
            </a:r>
            <a:r>
              <a:rPr lang="ko-KR" altLang="en-US" dirty="0" smtClean="0"/>
              <a:t>충분하지만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개 이상의 결과를 요구하는 코드를 작성해야 하는 경우가 생김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나눗셈의 몫과 나머지를 모두 한번에 반환해야 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ref </a:t>
            </a:r>
            <a:r>
              <a:rPr lang="ko-KR" altLang="en-US" dirty="0" smtClean="0"/>
              <a:t>키워드를 이용하면 외부에서 넘긴 매개변수를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내부에서 변경할 수 있으므로 이러한 요구를 만족시킬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…</a:t>
            </a:r>
          </a:p>
          <a:p>
            <a:pPr lvl="1">
              <a:buFont typeface="Wingdings" pitchFamily="2" charset="2"/>
              <a:buChar char="è"/>
            </a:pPr>
            <a:r>
              <a:rPr lang="en-US" altLang="ko-KR" dirty="0" smtClean="0">
                <a:sym typeface="Wingdings" pitchFamily="2" charset="2"/>
              </a:rPr>
              <a:t>ref </a:t>
            </a:r>
            <a:r>
              <a:rPr lang="ko-KR" altLang="en-US" dirty="0" smtClean="0">
                <a:sym typeface="Wingdings" pitchFamily="2" charset="2"/>
              </a:rPr>
              <a:t>키워드는 </a:t>
            </a:r>
            <a:r>
              <a:rPr lang="ko-KR" altLang="en-US" dirty="0" err="1" smtClean="0">
                <a:sym typeface="Wingdings" pitchFamily="2" charset="2"/>
              </a:rPr>
              <a:t>메소드가</a:t>
            </a:r>
            <a:r>
              <a:rPr lang="ko-KR" altLang="en-US" dirty="0" smtClean="0">
                <a:sym typeface="Wingdings" pitchFamily="2" charset="2"/>
              </a:rPr>
              <a:t> 결과를 저장하지 않아도 아무런 에러를 일으키지 않음</a:t>
            </a:r>
            <a:endParaRPr lang="en-US" altLang="ko-KR" dirty="0" smtClean="0">
              <a:sym typeface="Wingdings" pitchFamily="2" charset="2"/>
            </a:endParaRPr>
          </a:p>
          <a:p>
            <a:pPr lvl="1">
              <a:buFont typeface="Wingdings" pitchFamily="2" charset="2"/>
              <a:buChar char="è"/>
            </a:pPr>
            <a:r>
              <a:rPr lang="ko-KR" altLang="en-US" dirty="0" smtClean="0">
                <a:sym typeface="Wingdings" pitchFamily="2" charset="2"/>
              </a:rPr>
              <a:t>자신이나 다른 프로그래머가 코드를 다시 읽을 때 혼돈을 일으킬 소지가 있음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>
              <a:buFont typeface="Wingdings" pitchFamily="2" charset="2"/>
              <a:buChar char="è"/>
            </a:pPr>
            <a:endParaRPr lang="en-US" altLang="ko-KR" dirty="0" smtClean="0"/>
          </a:p>
          <a:p>
            <a:r>
              <a:rPr lang="ko-KR" altLang="en-US" dirty="0"/>
              <a:t>그래서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은 </a:t>
            </a:r>
            <a:r>
              <a:rPr lang="ko-KR" altLang="en-US" b="1" dirty="0" smtClean="0">
                <a:solidFill>
                  <a:schemeClr val="accent3"/>
                </a:solidFill>
              </a:rPr>
              <a:t>출력 전용 매개 변수</a:t>
            </a:r>
            <a:r>
              <a:rPr lang="ko-KR" altLang="en-US" dirty="0" smtClean="0"/>
              <a:t>에 사용할 수 있도록 </a:t>
            </a:r>
            <a:r>
              <a:rPr lang="en-US" altLang="ko-KR" b="1" dirty="0" smtClean="0">
                <a:solidFill>
                  <a:schemeClr val="accent3"/>
                </a:solidFill>
              </a:rPr>
              <a:t>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70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출력 전용 매개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smtClean="0"/>
              <a:t>출력 </a:t>
            </a:r>
            <a:r>
              <a:rPr lang="ko-KR" altLang="en-US" dirty="0" smtClean="0"/>
              <a:t>전용 </a:t>
            </a:r>
            <a:r>
              <a:rPr lang="ko-KR" altLang="en-US" smtClean="0"/>
              <a:t>매개 변수의 선언 및 </a:t>
            </a:r>
            <a:r>
              <a:rPr lang="ko-KR" altLang="en-US" dirty="0" smtClean="0"/>
              <a:t>사용 예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87624" y="2348881"/>
            <a:ext cx="72008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void Divide( </a:t>
            </a:r>
            <a:r>
              <a:rPr lang="en-US" altLang="ko-KR" dirty="0" err="1"/>
              <a:t>int</a:t>
            </a:r>
            <a:r>
              <a:rPr lang="en-US" altLang="ko-KR" dirty="0"/>
              <a:t> a, </a:t>
            </a:r>
            <a:r>
              <a:rPr lang="en-US" altLang="ko-KR" dirty="0" err="1"/>
              <a:t>int</a:t>
            </a:r>
            <a:r>
              <a:rPr lang="en-US" altLang="ko-KR" dirty="0"/>
              <a:t> b, </a:t>
            </a:r>
            <a:r>
              <a:rPr lang="en-US" altLang="ko-KR" b="1" dirty="0">
                <a:solidFill>
                  <a:schemeClr val="accent3"/>
                </a:solidFill>
              </a:rPr>
              <a:t>out</a:t>
            </a:r>
            <a:r>
              <a:rPr lang="en-US" altLang="ko-KR" b="1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quotient, </a:t>
            </a:r>
            <a:r>
              <a:rPr lang="en-US" altLang="ko-KR" b="1" dirty="0">
                <a:solidFill>
                  <a:schemeClr val="accent3"/>
                </a:solidFill>
              </a:rPr>
              <a:t>out</a:t>
            </a:r>
            <a:r>
              <a:rPr lang="en-US" altLang="ko-KR" b="1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remainder 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  quotient </a:t>
            </a:r>
            <a:r>
              <a:rPr lang="en-US" altLang="ko-KR" dirty="0"/>
              <a:t>= a / b;</a:t>
            </a:r>
          </a:p>
          <a:p>
            <a:r>
              <a:rPr lang="en-US" altLang="ko-KR" dirty="0" smtClean="0"/>
              <a:t>    remainder </a:t>
            </a:r>
            <a:r>
              <a:rPr lang="en-US" altLang="ko-KR" dirty="0"/>
              <a:t>= a % b;</a:t>
            </a:r>
          </a:p>
          <a:p>
            <a:r>
              <a:rPr lang="en-US" altLang="ko-KR" dirty="0"/>
              <a:t>}</a:t>
            </a:r>
            <a:endParaRPr lang="ko-KR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87624" y="4254190"/>
            <a:ext cx="7200800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a = 20;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b = 3;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c;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d;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Divide</a:t>
            </a:r>
            <a:r>
              <a:rPr lang="en-US" altLang="ko-KR" dirty="0"/>
              <a:t>( a, b, </a:t>
            </a:r>
            <a:r>
              <a:rPr lang="en-US" altLang="ko-KR" b="1" dirty="0">
                <a:solidFill>
                  <a:schemeClr val="accent3"/>
                </a:solidFill>
              </a:rPr>
              <a:t>out</a:t>
            </a:r>
            <a:r>
              <a:rPr lang="en-US" altLang="ko-KR" b="1" dirty="0"/>
              <a:t> </a:t>
            </a:r>
            <a:r>
              <a:rPr lang="en-US" altLang="ko-KR" dirty="0"/>
              <a:t>c, </a:t>
            </a:r>
            <a:r>
              <a:rPr lang="en-US" altLang="ko-KR" b="1" dirty="0">
                <a:solidFill>
                  <a:schemeClr val="accent3"/>
                </a:solidFill>
              </a:rPr>
              <a:t>out</a:t>
            </a:r>
            <a:r>
              <a:rPr lang="en-US" altLang="ko-KR" b="1" dirty="0"/>
              <a:t> </a:t>
            </a:r>
            <a:r>
              <a:rPr lang="en-US" altLang="ko-KR" dirty="0"/>
              <a:t>d );</a:t>
            </a:r>
          </a:p>
          <a:p>
            <a:r>
              <a:rPr lang="en-US" altLang="ko-KR" dirty="0" err="1"/>
              <a:t>Console.WriteLine</a:t>
            </a:r>
            <a:r>
              <a:rPr lang="en-US" altLang="ko-KR" dirty="0"/>
              <a:t>("Quotient : {0}, Remainder {1}", c, d );</a:t>
            </a:r>
            <a:endParaRPr lang="ko-KR" altLang="ko-KR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699792" y="2692524"/>
            <a:ext cx="864096" cy="2968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3275856" y="2769828"/>
            <a:ext cx="2016224" cy="2968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79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06. </a:t>
            </a:r>
            <a:r>
              <a:rPr lang="ko-KR" altLang="en-US" dirty="0" err="1"/>
              <a:t>메소드</a:t>
            </a:r>
            <a:r>
              <a:rPr lang="ko-KR" altLang="en-US" dirty="0"/>
              <a:t> 오버로딩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Overloading : </a:t>
            </a:r>
            <a:r>
              <a:rPr lang="ko-KR" altLang="en-US" dirty="0" smtClean="0"/>
              <a:t>과적하다</a:t>
            </a:r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이름에 여러 개의 구현을 올림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문의 사용 형식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71600" y="2483018"/>
            <a:ext cx="3600400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altLang="ko-KR" b="1" dirty="0" smtClean="0"/>
              <a:t>int </a:t>
            </a:r>
            <a:r>
              <a:rPr lang="fr-FR" altLang="ko-KR" dirty="0"/>
              <a:t>Plus(</a:t>
            </a:r>
            <a:r>
              <a:rPr lang="fr-FR" altLang="ko-KR" b="1" dirty="0"/>
              <a:t>int </a:t>
            </a:r>
            <a:r>
              <a:rPr lang="fr-FR" altLang="ko-KR" dirty="0"/>
              <a:t>a, </a:t>
            </a:r>
            <a:r>
              <a:rPr lang="fr-FR" altLang="ko-KR" b="1" dirty="0"/>
              <a:t>int </a:t>
            </a:r>
            <a:r>
              <a:rPr lang="fr-FR" altLang="ko-KR" dirty="0"/>
              <a:t>b)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/>
              <a:t>a + b;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fr-FR" altLang="ko-KR" b="1" dirty="0"/>
              <a:t>double </a:t>
            </a:r>
            <a:r>
              <a:rPr lang="fr-FR" altLang="ko-KR" dirty="0"/>
              <a:t>Plus(</a:t>
            </a:r>
            <a:r>
              <a:rPr lang="fr-FR" altLang="ko-KR" b="1" dirty="0"/>
              <a:t>double </a:t>
            </a:r>
            <a:r>
              <a:rPr lang="fr-FR" altLang="ko-KR" dirty="0"/>
              <a:t>a, </a:t>
            </a:r>
            <a:r>
              <a:rPr lang="fr-FR" altLang="ko-KR" b="1" dirty="0"/>
              <a:t>double </a:t>
            </a:r>
            <a:r>
              <a:rPr lang="fr-FR" altLang="ko-KR" dirty="0"/>
              <a:t>b)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/>
              <a:t>a + b;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60032" y="2483018"/>
            <a:ext cx="360040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altLang="ko-KR" dirty="0"/>
              <a:t>int result1 = Plus( 1, 2 </a:t>
            </a:r>
            <a:r>
              <a:rPr lang="fr-FR" altLang="ko-KR" dirty="0" smtClean="0"/>
              <a:t>);</a:t>
            </a:r>
          </a:p>
          <a:p>
            <a:endParaRPr lang="fr-FR" altLang="ko-KR" dirty="0"/>
          </a:p>
          <a:p>
            <a:endParaRPr lang="fr-FR" altLang="ko-KR" dirty="0"/>
          </a:p>
          <a:p>
            <a:r>
              <a:rPr lang="fr-FR" altLang="ko-KR" dirty="0"/>
              <a:t>double result2 = Plus( 3.1, 2.4 );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2915816" y="2708920"/>
            <a:ext cx="32403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355976" y="3683347"/>
            <a:ext cx="2160240" cy="393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39952" y="273140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accent3"/>
                </a:solidFill>
              </a:rPr>
              <a:t>호출</a:t>
            </a:r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8064" y="381086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accent3"/>
                </a:solidFill>
              </a:rPr>
              <a:t>호출</a:t>
            </a:r>
            <a:endParaRPr lang="ko-KR" alt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37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07. </a:t>
            </a:r>
            <a:r>
              <a:rPr lang="ko-KR" altLang="en-US" dirty="0"/>
              <a:t>가변길이 매개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가변길이 매개변수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개수가 유연하게 변할 수 있는 매개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r>
              <a:rPr lang="ko-KR" altLang="en-US" dirty="0" smtClean="0"/>
              <a:t>다음 코드에서 호출하는 </a:t>
            </a:r>
            <a:r>
              <a:rPr lang="en-US" altLang="ko-KR" dirty="0" smtClean="0"/>
              <a:t>Sum()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가변길이 매개 변수를 이용하여 단 하나만 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오버로딩을 이용하지 않음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59272" y="4277995"/>
            <a:ext cx="6192688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Sum( </a:t>
            </a:r>
            <a:r>
              <a:rPr lang="en-US" altLang="ko-KR" sz="1400" b="1" dirty="0" err="1">
                <a:solidFill>
                  <a:schemeClr val="accent3"/>
                </a:solidFill>
              </a:rPr>
              <a:t>params</a:t>
            </a:r>
            <a:r>
              <a:rPr lang="en-US" altLang="ko-KR" sz="1400" b="1" dirty="0">
                <a:solidFill>
                  <a:schemeClr val="accent3"/>
                </a:solidFill>
              </a:rPr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>
                <a:solidFill>
                  <a:schemeClr val="accent3"/>
                </a:solidFill>
              </a:rPr>
              <a:t>[]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 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sum = 0;</a:t>
            </a:r>
          </a:p>
          <a:p>
            <a:r>
              <a:rPr lang="en-US" altLang="ko-KR" sz="1400" dirty="0" smtClean="0"/>
              <a:t>    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i=0; i&lt;</a:t>
            </a:r>
            <a:r>
              <a:rPr lang="en-US" altLang="ko-KR" sz="1400" dirty="0" err="1"/>
              <a:t>args.Length</a:t>
            </a:r>
            <a:r>
              <a:rPr lang="en-US" altLang="ko-KR" sz="1400" dirty="0"/>
              <a:t>; i++)</a:t>
            </a:r>
          </a:p>
          <a:p>
            <a:r>
              <a:rPr lang="en-US" altLang="ko-KR" sz="1400" dirty="0" smtClean="0"/>
              <a:t>    {</a:t>
            </a:r>
            <a:endParaRPr lang="en-US" altLang="ko-KR" sz="1400" dirty="0"/>
          </a:p>
          <a:p>
            <a:r>
              <a:rPr lang="en-US" altLang="ko-KR" sz="1400" dirty="0" smtClean="0"/>
              <a:t>        sum </a:t>
            </a:r>
            <a:r>
              <a:rPr lang="en-US" altLang="ko-KR" sz="1400" dirty="0"/>
              <a:t>+=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[i];</a:t>
            </a:r>
          </a:p>
          <a:p>
            <a:r>
              <a:rPr lang="en-US" altLang="ko-KR" sz="1400" dirty="0" smtClean="0"/>
              <a:t>    }</a:t>
            </a:r>
            <a:endParaRPr lang="en-US" altLang="ko-KR" sz="1400" dirty="0"/>
          </a:p>
          <a:p>
            <a:r>
              <a:rPr lang="en-US" altLang="ko-KR" sz="1400" dirty="0" smtClean="0"/>
              <a:t>    return </a:t>
            </a:r>
            <a:r>
              <a:rPr lang="en-US" altLang="ko-KR" sz="1400" dirty="0"/>
              <a:t>sum;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" name="아래쪽 화살표 2"/>
          <p:cNvSpPr/>
          <p:nvPr/>
        </p:nvSpPr>
        <p:spPr>
          <a:xfrm>
            <a:off x="3419872" y="3717032"/>
            <a:ext cx="814584" cy="86409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71600" y="2708920"/>
            <a:ext cx="6192688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total = 0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total = Sum( 1, 2 );</a:t>
            </a:r>
          </a:p>
          <a:p>
            <a:r>
              <a:rPr lang="en-US" altLang="ko-KR" sz="1400" dirty="0"/>
              <a:t>total = Sum( 1, 2, 3 );</a:t>
            </a:r>
          </a:p>
          <a:p>
            <a:r>
              <a:rPr lang="en-US" altLang="ko-KR" sz="1400" dirty="0"/>
              <a:t>total = Sum( 1, 2, 3, 4, 5, 6, 7, 8, 9, 10 );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57772" y="4149080"/>
            <a:ext cx="1402060" cy="57606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 설명선 13"/>
          <p:cNvSpPr/>
          <p:nvPr/>
        </p:nvSpPr>
        <p:spPr>
          <a:xfrm>
            <a:off x="4427984" y="4748496"/>
            <a:ext cx="3312368" cy="1344800"/>
          </a:xfrm>
          <a:prstGeom prst="wedgeRectCallout">
            <a:avLst>
              <a:gd name="adj1" fmla="val -92523"/>
              <a:gd name="adj2" fmla="val -570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가변길이 매개변수는 </a:t>
            </a:r>
            <a:r>
              <a:rPr lang="en-US" altLang="ko-KR" dirty="0" err="1" smtClean="0">
                <a:solidFill>
                  <a:srgbClr val="FF0000"/>
                </a:solidFill>
              </a:rPr>
              <a:t>params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키워드와 </a:t>
            </a:r>
            <a:r>
              <a:rPr lang="ko-KR" altLang="en-US" dirty="0" smtClean="0">
                <a:solidFill>
                  <a:srgbClr val="FF0000"/>
                </a:solidFill>
              </a:rPr>
              <a:t>배열</a:t>
            </a:r>
            <a:r>
              <a:rPr lang="ko-KR" altLang="en-US" dirty="0" smtClean="0"/>
              <a:t>을 이용하여 선언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1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07. </a:t>
            </a:r>
            <a:r>
              <a:rPr lang="ko-KR" altLang="en-US" dirty="0"/>
              <a:t>가변길이 매개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가변길이 매개 변수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 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매개 변수의 개수가 유한하게 정해져 있을 때 사용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매개 변수의 각 형식이 다를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가변길이 매개 변수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smtClean="0"/>
              <a:t>형식은 같으나 매개 변수의 개수만 유연하게 달라질 수 있는 경우에 사용</a:t>
            </a:r>
            <a:endParaRPr lang="en-US" altLang="ko-KR" dirty="0"/>
          </a:p>
          <a:p>
            <a:pPr lvl="2">
              <a:buFontTx/>
              <a:buChar char="-"/>
            </a:pP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203848" y="4005064"/>
            <a:ext cx="1008112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5004048" y="4005064"/>
            <a:ext cx="72008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8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08. </a:t>
            </a:r>
            <a:r>
              <a:rPr lang="ko-KR" altLang="en-US" dirty="0"/>
              <a:t>명명된 매개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메소드를</a:t>
            </a:r>
            <a:r>
              <a:rPr lang="ko-KR" altLang="en-US" dirty="0"/>
              <a:t> 호출할 때 매개 변수 목록 중 어느 매개 변수에 데이터를 할당할 것인지를 </a:t>
            </a:r>
            <a:r>
              <a:rPr lang="ko-KR" altLang="en-US" dirty="0" smtClean="0"/>
              <a:t>지정하는 </a:t>
            </a:r>
            <a:r>
              <a:rPr lang="ko-KR" altLang="en-US" dirty="0"/>
              <a:t>것은 “순서</a:t>
            </a:r>
            <a:r>
              <a:rPr lang="ko-KR" altLang="en-US" dirty="0" smtClean="0"/>
              <a:t>”</a:t>
            </a:r>
            <a:endParaRPr lang="en-US" altLang="ko-KR" dirty="0" smtClean="0"/>
          </a:p>
          <a:p>
            <a:r>
              <a:rPr lang="ko-KR" altLang="en-US" dirty="0" smtClean="0"/>
              <a:t>명명된 매개 변수</a:t>
            </a:r>
            <a:r>
              <a:rPr lang="en-US" altLang="ko-KR" dirty="0" smtClean="0"/>
              <a:t>(Named Parameter)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호출할 때 매개 변수의 이름을 명시함으로써 순서에 관계없이 매개변수에 할당할 데이터를 </a:t>
            </a:r>
            <a:r>
              <a:rPr lang="ko-KR" altLang="en-US" dirty="0" err="1" smtClean="0"/>
              <a:t>바인드하는</a:t>
            </a:r>
            <a:r>
              <a:rPr lang="ko-KR" altLang="en-US" dirty="0" smtClean="0"/>
              <a:t> 기능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3648" y="3645024"/>
            <a:ext cx="6192688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static void </a:t>
            </a:r>
            <a:r>
              <a:rPr lang="en-US" altLang="ko-KR" dirty="0" err="1"/>
              <a:t>PrintProfile</a:t>
            </a:r>
            <a:r>
              <a:rPr lang="en-US" altLang="ko-KR" dirty="0" smtClean="0"/>
              <a:t>( string </a:t>
            </a:r>
            <a:r>
              <a:rPr lang="en-US" altLang="ko-KR" dirty="0"/>
              <a:t>name, </a:t>
            </a:r>
            <a:r>
              <a:rPr lang="en-US" altLang="ko-KR" dirty="0" smtClean="0"/>
              <a:t> string </a:t>
            </a:r>
            <a:r>
              <a:rPr lang="en-US" altLang="ko-KR" dirty="0"/>
              <a:t>phone)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Console.WriteLine</a:t>
            </a:r>
            <a:r>
              <a:rPr lang="en-US" altLang="ko-KR" dirty="0"/>
              <a:t>("Name:{0}, Phone:{1}", name, phone);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PrintProfile</a:t>
            </a:r>
            <a:r>
              <a:rPr lang="en-US" altLang="ko-KR" dirty="0" smtClean="0"/>
              <a:t>( </a:t>
            </a:r>
            <a:r>
              <a:rPr lang="en-US" altLang="ko-KR" b="1" dirty="0" smtClean="0">
                <a:solidFill>
                  <a:schemeClr val="accent3"/>
                </a:solidFill>
              </a:rPr>
              <a:t>name </a:t>
            </a:r>
            <a:r>
              <a:rPr lang="en-US" altLang="ko-KR" dirty="0"/>
              <a:t>: "</a:t>
            </a:r>
            <a:r>
              <a:rPr lang="ko-KR" altLang="en-US" dirty="0"/>
              <a:t>박찬호</a:t>
            </a:r>
            <a:r>
              <a:rPr lang="en-US" altLang="ko-KR" dirty="0"/>
              <a:t>", </a:t>
            </a:r>
            <a:r>
              <a:rPr lang="en-US" altLang="ko-KR" b="1" dirty="0">
                <a:solidFill>
                  <a:schemeClr val="accent3"/>
                </a:solidFill>
              </a:rPr>
              <a:t>phone</a:t>
            </a:r>
            <a:r>
              <a:rPr lang="en-US" altLang="ko-KR" b="1" dirty="0"/>
              <a:t> </a:t>
            </a:r>
            <a:r>
              <a:rPr lang="en-US" altLang="ko-KR" dirty="0"/>
              <a:t>: "010-123-1234");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76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09. </a:t>
            </a:r>
            <a:r>
              <a:rPr lang="ko-KR" altLang="en-US" dirty="0"/>
              <a:t>선택적 매개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선언시</a:t>
            </a:r>
            <a:r>
              <a:rPr lang="ko-KR" altLang="en-US" dirty="0" smtClean="0"/>
              <a:t> 매개 변수에 기본 값을 할당함으로써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해당 매개 변수에 명시적으로 값을 할당할지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않을지를 </a:t>
            </a:r>
            <a:r>
              <a:rPr lang="ko-KR" altLang="en-US" dirty="0" err="1" smtClean="0"/>
              <a:t>선택가능하게</a:t>
            </a:r>
            <a:r>
              <a:rPr lang="ko-KR" altLang="en-US" dirty="0" smtClean="0"/>
              <a:t> 하는 기능</a:t>
            </a:r>
            <a:endParaRPr lang="en-US" altLang="ko-KR" dirty="0" smtClean="0"/>
          </a:p>
          <a:p>
            <a:r>
              <a:rPr lang="ko-KR" altLang="en-US" dirty="0" smtClean="0"/>
              <a:t>선택적 매개 변수를 가지는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선언의 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선택적 매개 변수의 호출 예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71600" y="2732727"/>
            <a:ext cx="6192688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MyMethod</a:t>
            </a:r>
            <a:r>
              <a:rPr lang="en-US" altLang="ko-KR" dirty="0"/>
              <a:t>( </a:t>
            </a:r>
            <a:r>
              <a:rPr lang="en-US" altLang="ko-KR" dirty="0" err="1"/>
              <a:t>int</a:t>
            </a:r>
            <a:r>
              <a:rPr lang="en-US" altLang="ko-KR" dirty="0"/>
              <a:t> a = 0</a:t>
            </a:r>
            <a:r>
              <a:rPr lang="en-US" altLang="ko-KR" dirty="0">
                <a:solidFill>
                  <a:schemeClr val="accent3"/>
                </a:solidFill>
              </a:rPr>
              <a:t>,</a:t>
            </a:r>
            <a:r>
              <a:rPr lang="en-US" altLang="ko-KR" dirty="0"/>
              <a:t> </a:t>
            </a:r>
            <a:r>
              <a:rPr lang="en-US" altLang="ko-KR" b="1" dirty="0" err="1">
                <a:solidFill>
                  <a:schemeClr val="accent3"/>
                </a:solidFill>
              </a:rPr>
              <a:t>int</a:t>
            </a:r>
            <a:r>
              <a:rPr lang="en-US" altLang="ko-KR" b="1" dirty="0">
                <a:solidFill>
                  <a:schemeClr val="accent3"/>
                </a:solidFill>
              </a:rPr>
              <a:t> b = 0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Console.WriteLine</a:t>
            </a:r>
            <a:r>
              <a:rPr lang="en-US" altLang="ko-KR" dirty="0"/>
              <a:t>( “{0}, {1}”, a, b 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9" name="사각형 설명선 8"/>
          <p:cNvSpPr/>
          <p:nvPr/>
        </p:nvSpPr>
        <p:spPr>
          <a:xfrm>
            <a:off x="5076056" y="3093288"/>
            <a:ext cx="3312368" cy="672400"/>
          </a:xfrm>
          <a:prstGeom prst="wedgeRectCallout">
            <a:avLst>
              <a:gd name="adj1" fmla="val -78337"/>
              <a:gd name="adj2" fmla="val -523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는 선택적 매개 변수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71600" y="4726885"/>
            <a:ext cx="6192688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MyMethod</a:t>
            </a:r>
            <a:r>
              <a:rPr lang="en-US" altLang="ko-KR" dirty="0" smtClean="0"/>
              <a:t>(3);     // </a:t>
            </a:r>
            <a:r>
              <a:rPr lang="ko-KR" altLang="en-US" dirty="0" smtClean="0"/>
              <a:t>매개변수 </a:t>
            </a:r>
            <a:r>
              <a:rPr lang="en-US" altLang="ko-KR" dirty="0" smtClean="0"/>
              <a:t>b </a:t>
            </a:r>
            <a:r>
              <a:rPr lang="ko-KR" altLang="en-US" dirty="0" smtClean="0"/>
              <a:t>생략</a:t>
            </a:r>
            <a:endParaRPr lang="en-US" altLang="ko-KR" dirty="0" smtClean="0"/>
          </a:p>
          <a:p>
            <a:r>
              <a:rPr lang="en-US" altLang="ko-KR" dirty="0" err="1" smtClean="0"/>
              <a:t>MyMethod</a:t>
            </a:r>
            <a:r>
              <a:rPr lang="en-US" altLang="ko-KR" dirty="0" smtClean="0"/>
              <a:t>(3, </a:t>
            </a:r>
            <a:r>
              <a:rPr lang="en-US" altLang="ko-KR" smtClean="0"/>
              <a:t>4);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5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메소드란</a:t>
            </a:r>
            <a:r>
              <a:rPr lang="en-US" altLang="ko-KR" dirty="0" smtClean="0"/>
              <a:t>? (1/4)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일련의 </a:t>
            </a:r>
            <a:r>
              <a:rPr lang="ko-KR" altLang="en-US" dirty="0"/>
              <a:t>코드를 하나의 이름 아래 묶은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OOP</a:t>
            </a:r>
            <a:r>
              <a:rPr lang="ko-KR" altLang="en-US" dirty="0" smtClean="0"/>
              <a:t>적인 의미에서는 객체의 데이터를 처리하는 방법을 추상화한 것</a:t>
            </a:r>
            <a:endParaRPr lang="en-US" altLang="ko-KR" dirty="0" smtClean="0"/>
          </a:p>
          <a:p>
            <a:pPr lvl="1"/>
            <a:r>
              <a:rPr lang="ko-KR" altLang="en-US" dirty="0"/>
              <a:t>묶은 코드는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/>
              <a:t>이름을 불러주는 것만으로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C/C++</a:t>
            </a:r>
            <a:r>
              <a:rPr lang="ko-KR" altLang="en-US" dirty="0" smtClean="0"/>
              <a:t>에서는 함수</a:t>
            </a:r>
            <a:r>
              <a:rPr lang="en-US" altLang="ko-KR" dirty="0" smtClean="0"/>
              <a:t>(Function), </a:t>
            </a:r>
            <a:r>
              <a:rPr lang="ko-KR" altLang="en-US" dirty="0" smtClean="0"/>
              <a:t>파스칼에서는 </a:t>
            </a:r>
            <a:r>
              <a:rPr lang="ko-KR" altLang="en-US" dirty="0" err="1" smtClean="0"/>
              <a:t>프로시져</a:t>
            </a:r>
            <a:r>
              <a:rPr lang="en-US" altLang="ko-KR" dirty="0" smtClean="0"/>
              <a:t>(Procedure) </a:t>
            </a:r>
            <a:r>
              <a:rPr lang="ko-KR" altLang="en-US" dirty="0" smtClean="0"/>
              <a:t>등으로 부름</a:t>
            </a:r>
            <a:r>
              <a:rPr lang="en-US" altLang="ko-KR" dirty="0" smtClean="0"/>
              <a:t> </a:t>
            </a:r>
          </a:p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선언 형식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87624" y="3776260"/>
            <a:ext cx="6192688" cy="28931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/>
              <a:t>class </a:t>
            </a:r>
            <a:r>
              <a:rPr lang="ko-KR" altLang="en-US" sz="1600" dirty="0"/>
              <a:t>클래스의</a:t>
            </a:r>
            <a:r>
              <a:rPr lang="en-US" altLang="ko-KR" sz="1600" dirty="0"/>
              <a:t>_</a:t>
            </a:r>
            <a:r>
              <a:rPr lang="ko-KR" altLang="en-US" sz="1600" dirty="0"/>
              <a:t>이름</a:t>
            </a:r>
          </a:p>
          <a:p>
            <a:r>
              <a:rPr lang="en-US" altLang="ko-KR" sz="1600" dirty="0"/>
              <a:t>{</a:t>
            </a:r>
          </a:p>
          <a:p>
            <a:r>
              <a:rPr lang="ko-KR" altLang="en-US" sz="1600" dirty="0" smtClean="0"/>
              <a:t>    한정자 </a:t>
            </a:r>
            <a:r>
              <a:rPr lang="ko-KR" altLang="en-US" sz="1600" dirty="0"/>
              <a:t>반환</a:t>
            </a:r>
            <a:r>
              <a:rPr lang="en-US" altLang="ko-KR" sz="1600" b="1" dirty="0"/>
              <a:t>_</a:t>
            </a:r>
            <a:r>
              <a:rPr lang="ko-KR" altLang="en-US" sz="1600" dirty="0"/>
              <a:t>형식 </a:t>
            </a:r>
            <a:r>
              <a:rPr lang="ko-KR" altLang="en-US" sz="1600" dirty="0" err="1"/>
              <a:t>메소드의</a:t>
            </a:r>
            <a:r>
              <a:rPr lang="en-US" altLang="ko-KR" sz="1600" b="1" dirty="0"/>
              <a:t>_</a:t>
            </a:r>
            <a:r>
              <a:rPr lang="ko-KR" altLang="en-US" sz="1600" dirty="0"/>
              <a:t>이름</a:t>
            </a:r>
            <a:r>
              <a:rPr lang="en-US" altLang="ko-KR" sz="1600" dirty="0"/>
              <a:t>( </a:t>
            </a:r>
            <a:r>
              <a:rPr lang="ko-KR" altLang="en-US" sz="1600" dirty="0"/>
              <a:t>매개</a:t>
            </a:r>
            <a:r>
              <a:rPr lang="en-US" altLang="ko-KR" sz="1600" b="1" dirty="0"/>
              <a:t>_</a:t>
            </a:r>
            <a:r>
              <a:rPr lang="ko-KR" altLang="en-US" sz="1600" dirty="0"/>
              <a:t>변수</a:t>
            </a:r>
            <a:r>
              <a:rPr lang="en-US" altLang="ko-KR" sz="1600" b="1" dirty="0"/>
              <a:t>_</a:t>
            </a:r>
            <a:r>
              <a:rPr lang="ko-KR" altLang="en-US" sz="1600" dirty="0"/>
              <a:t>목록 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    {</a:t>
            </a:r>
            <a:endParaRPr lang="en-US" altLang="ko-KR" sz="1600" dirty="0"/>
          </a:p>
          <a:p>
            <a:r>
              <a:rPr lang="en-US" altLang="ko-KR" sz="1600" dirty="0" smtClean="0"/>
              <a:t>        // </a:t>
            </a:r>
            <a:r>
              <a:rPr lang="ko-KR" altLang="en-US" sz="1600" dirty="0"/>
              <a:t>실행하고자 하는 코드 </a:t>
            </a:r>
            <a:r>
              <a:rPr lang="en-US" altLang="ko-KR" sz="1600" dirty="0"/>
              <a:t>1</a:t>
            </a:r>
          </a:p>
          <a:p>
            <a:r>
              <a:rPr lang="en-US" altLang="ko-KR" sz="1600" dirty="0" smtClean="0"/>
              <a:t>        // </a:t>
            </a:r>
            <a:r>
              <a:rPr lang="ko-KR" altLang="en-US" sz="1600" dirty="0" smtClean="0"/>
              <a:t>실행하고자 </a:t>
            </a:r>
            <a:r>
              <a:rPr lang="ko-KR" altLang="en-US" sz="1600" dirty="0"/>
              <a:t>하는 코드 </a:t>
            </a:r>
            <a:r>
              <a:rPr lang="en-US" altLang="ko-KR" sz="1600" dirty="0"/>
              <a:t>2</a:t>
            </a:r>
          </a:p>
          <a:p>
            <a:r>
              <a:rPr lang="en-US" altLang="ko-KR" sz="1600" dirty="0" smtClean="0"/>
              <a:t>        // </a:t>
            </a:r>
            <a:r>
              <a:rPr lang="en-US" altLang="ko-KR" sz="1600" dirty="0"/>
              <a:t>…</a:t>
            </a:r>
          </a:p>
          <a:p>
            <a:r>
              <a:rPr lang="en-US" altLang="ko-KR" sz="1600" dirty="0" smtClean="0"/>
              <a:t>        // </a:t>
            </a:r>
            <a:r>
              <a:rPr lang="ko-KR" altLang="en-US" sz="1600" dirty="0"/>
              <a:t>실행하고자 하는 코드 </a:t>
            </a:r>
            <a:r>
              <a:rPr lang="en-US" altLang="ko-KR" sz="1600" dirty="0"/>
              <a:t>n</a:t>
            </a:r>
          </a:p>
          <a:p>
            <a:r>
              <a:rPr lang="en-US" altLang="ko-KR" sz="1600" b="1" dirty="0" smtClean="0"/>
              <a:t>        return </a:t>
            </a:r>
            <a:r>
              <a:rPr lang="ko-KR" altLang="en-US" sz="1600" dirty="0" err="1"/>
              <a:t>메소드의</a:t>
            </a:r>
            <a:r>
              <a:rPr lang="en-US" altLang="ko-KR" sz="1600" b="1" dirty="0"/>
              <a:t>_</a:t>
            </a:r>
            <a:r>
              <a:rPr lang="ko-KR" altLang="en-US" sz="1600" dirty="0"/>
              <a:t>결과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smtClean="0"/>
              <a:t>    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776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메소드란</a:t>
            </a:r>
            <a:r>
              <a:rPr lang="en-US" altLang="ko-KR" dirty="0" smtClean="0"/>
              <a:t>? (2/4)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호출 과정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212177"/>
              </p:ext>
            </p:extLst>
          </p:nvPr>
        </p:nvGraphicFramePr>
        <p:xfrm>
          <a:off x="2627784" y="2132856"/>
          <a:ext cx="4104456" cy="4312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Visio" r:id="rId3" imgW="3286751" imgH="3453675" progId="Visio.Drawing.11">
                  <p:embed/>
                </p:oleObj>
              </mc:Choice>
              <mc:Fallback>
                <p:oleObj name="Visio" r:id="rId3" imgW="3286751" imgH="345367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132856"/>
                        <a:ext cx="4104456" cy="431207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908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메소드란</a:t>
            </a:r>
            <a:r>
              <a:rPr lang="en-US" altLang="ko-KR" dirty="0" smtClean="0"/>
              <a:t>? (3/4)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메소드의</a:t>
            </a:r>
            <a:r>
              <a:rPr lang="ko-KR" altLang="en-US" dirty="0" smtClean="0"/>
              <a:t> 선언 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호출의 예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87624" y="2060848"/>
            <a:ext cx="6192688" cy="233910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Calculator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public </a:t>
            </a:r>
            <a:r>
              <a:rPr lang="en-US" altLang="ko-KR" sz="1600" dirty="0"/>
              <a:t>static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dirty="0"/>
              <a:t>Plus(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dirty="0"/>
              <a:t>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dirty="0"/>
              <a:t>b )</a:t>
            </a:r>
          </a:p>
          <a:p>
            <a:r>
              <a:rPr lang="en-US" altLang="ko-KR" sz="1600" dirty="0" smtClean="0"/>
              <a:t>    {</a:t>
            </a:r>
            <a:endParaRPr lang="en-US" altLang="ko-KR" sz="1600" dirty="0"/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/>
              <a:t>(“Input : {0}, {1}”, a, b);</a:t>
            </a:r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result </a:t>
            </a:r>
            <a:r>
              <a:rPr lang="en-US" altLang="ko-KR" sz="1600" dirty="0"/>
              <a:t>= a + b;</a:t>
            </a:r>
          </a:p>
          <a:p>
            <a:r>
              <a:rPr lang="en-US" altLang="ko-KR" sz="1600" b="1" dirty="0" smtClean="0"/>
              <a:t>        return </a:t>
            </a:r>
            <a:r>
              <a:rPr lang="en-US" altLang="ko-KR" sz="1600" dirty="0"/>
              <a:t>result;</a:t>
            </a:r>
          </a:p>
          <a:p>
            <a:r>
              <a:rPr lang="en-US" altLang="ko-KR" sz="1600" dirty="0" smtClean="0"/>
              <a:t>    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1187624" y="4762306"/>
            <a:ext cx="6192688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x = </a:t>
            </a:r>
            <a:r>
              <a:rPr lang="en-US" altLang="ko-KR" sz="1600" dirty="0" err="1"/>
              <a:t>Calculator.Plus</a:t>
            </a:r>
            <a:r>
              <a:rPr lang="en-US" altLang="ko-KR" sz="1600" dirty="0"/>
              <a:t>( 3, 4 ); //x</a:t>
            </a:r>
            <a:r>
              <a:rPr lang="ko-KR" altLang="en-US" sz="1600" dirty="0"/>
              <a:t>는 </a:t>
            </a:r>
            <a:r>
              <a:rPr lang="en-US" altLang="ko-KR" sz="1600" dirty="0"/>
              <a:t>7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y = </a:t>
            </a:r>
            <a:r>
              <a:rPr lang="en-US" altLang="ko-KR" sz="1600" dirty="0" err="1"/>
              <a:t>Calculator.Plus</a:t>
            </a:r>
            <a:r>
              <a:rPr lang="en-US" altLang="ko-KR" sz="1600" dirty="0"/>
              <a:t>( 5, 6 ); //y</a:t>
            </a:r>
            <a:r>
              <a:rPr lang="ko-KR" altLang="en-US" sz="1600" dirty="0"/>
              <a:t>는 </a:t>
            </a:r>
            <a:r>
              <a:rPr lang="en-US" altLang="ko-KR" sz="1600" dirty="0"/>
              <a:t>11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z = </a:t>
            </a:r>
            <a:r>
              <a:rPr lang="en-US" altLang="ko-KR" sz="1600" dirty="0" err="1"/>
              <a:t>Calculator.Plus</a:t>
            </a:r>
            <a:r>
              <a:rPr lang="en-US" altLang="ko-KR" sz="1600" dirty="0"/>
              <a:t>( 7, 8 ); //y</a:t>
            </a:r>
            <a:r>
              <a:rPr lang="ko-KR" altLang="en-US" sz="1600" dirty="0"/>
              <a:t>는 </a:t>
            </a:r>
            <a:r>
              <a:rPr lang="en-US" altLang="ko-KR" sz="1600" dirty="0"/>
              <a:t>15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907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메소드란</a:t>
            </a:r>
            <a:r>
              <a:rPr lang="en-US" altLang="ko-KR" dirty="0" smtClean="0"/>
              <a:t>? (4/4)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호출시에</a:t>
            </a:r>
            <a:r>
              <a:rPr lang="ko-KR" altLang="en-US" dirty="0" smtClean="0"/>
              <a:t> 일어나는 프로그램 흐름의 변화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212881"/>
              </p:ext>
            </p:extLst>
          </p:nvPr>
        </p:nvGraphicFramePr>
        <p:xfrm>
          <a:off x="458235" y="2348880"/>
          <a:ext cx="8227530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Visio" r:id="rId3" imgW="5935631" imgH="2593620" progId="Visio.Drawing.11">
                  <p:embed/>
                </p:oleObj>
              </mc:Choice>
              <mc:Fallback>
                <p:oleObj name="Visio" r:id="rId3" imgW="5935631" imgH="259362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35" y="2348880"/>
                        <a:ext cx="8227530" cy="3600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58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return</a:t>
            </a:r>
            <a:r>
              <a:rPr lang="ko-KR" altLang="en-US" dirty="0"/>
              <a:t>에 </a:t>
            </a:r>
            <a:r>
              <a:rPr lang="ko-KR" altLang="en-US" dirty="0" smtClean="0"/>
              <a:t>대하여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eturn 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(1/2)</a:t>
            </a:r>
          </a:p>
          <a:p>
            <a:pPr lvl="1"/>
            <a:r>
              <a:rPr lang="ko-KR" altLang="ko-KR" dirty="0" smtClean="0"/>
              <a:t>점프문의 </a:t>
            </a:r>
            <a:r>
              <a:rPr lang="ko-KR" altLang="ko-KR" dirty="0"/>
              <a:t>한 </a:t>
            </a:r>
            <a:r>
              <a:rPr lang="ko-KR" altLang="ko-KR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ko-KR" dirty="0"/>
              <a:t>프로그램의 흐름을 갑자기 </a:t>
            </a:r>
            <a:r>
              <a:rPr lang="ko-KR" altLang="ko-KR" dirty="0" err="1" smtClean="0"/>
              <a:t>호출자에게로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돌림</a:t>
            </a:r>
            <a:endParaRPr lang="en-US" altLang="ko-KR" dirty="0" smtClean="0"/>
          </a:p>
          <a:p>
            <a:pPr lvl="1"/>
            <a:r>
              <a:rPr lang="en-US" altLang="ko-KR" dirty="0"/>
              <a:t>return </a:t>
            </a:r>
            <a:r>
              <a:rPr lang="ko-KR" altLang="en-US" dirty="0"/>
              <a:t>문은 언제든지 </a:t>
            </a:r>
            <a:r>
              <a:rPr lang="ko-KR" altLang="en-US" dirty="0" err="1"/>
              <a:t>메소드</a:t>
            </a:r>
            <a:r>
              <a:rPr lang="ko-KR" altLang="en-US" dirty="0"/>
              <a:t> 중간에 </a:t>
            </a:r>
            <a:r>
              <a:rPr lang="ko-KR" altLang="en-US" dirty="0" smtClean="0"/>
              <a:t>호출되어 </a:t>
            </a:r>
            <a:r>
              <a:rPr lang="ko-KR" altLang="en-US" dirty="0" err="1"/>
              <a:t>메소드를</a:t>
            </a:r>
            <a:r>
              <a:rPr lang="ko-KR" altLang="en-US" dirty="0"/>
              <a:t> 종결시키고 프로그램의 흐름을 </a:t>
            </a:r>
            <a:r>
              <a:rPr lang="ko-KR" altLang="en-US" dirty="0" err="1"/>
              <a:t>호출자에게</a:t>
            </a:r>
            <a:r>
              <a:rPr lang="ko-KR" altLang="en-US" dirty="0"/>
              <a:t> 돌려줄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87624" y="3573016"/>
            <a:ext cx="6192688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Fibonacci( </a:t>
            </a:r>
            <a:r>
              <a:rPr lang="en-US" altLang="ko-KR" dirty="0" err="1"/>
              <a:t>int</a:t>
            </a:r>
            <a:r>
              <a:rPr lang="en-US" altLang="ko-KR" dirty="0"/>
              <a:t> n 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  if </a:t>
            </a:r>
            <a:r>
              <a:rPr lang="en-US" altLang="ko-KR" dirty="0"/>
              <a:t>(n &lt; 2)</a:t>
            </a:r>
          </a:p>
          <a:p>
            <a:r>
              <a:rPr lang="en-US" altLang="ko-KR" b="1" dirty="0" smtClean="0"/>
              <a:t>        return </a:t>
            </a:r>
            <a:r>
              <a:rPr lang="en-US" altLang="ko-KR" dirty="0"/>
              <a:t>n;</a:t>
            </a:r>
          </a:p>
          <a:p>
            <a:r>
              <a:rPr lang="en-US" altLang="ko-KR" dirty="0" smtClean="0"/>
              <a:t>    else</a:t>
            </a:r>
            <a:endParaRPr lang="en-US" altLang="ko-KR" dirty="0"/>
          </a:p>
          <a:p>
            <a:r>
              <a:rPr lang="en-US" altLang="ko-KR" b="1" dirty="0" smtClean="0"/>
              <a:t>        return </a:t>
            </a:r>
            <a:r>
              <a:rPr lang="en-US" altLang="ko-KR" dirty="0"/>
              <a:t>Fibonacci(n-1) + Fibonacci(n-2);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사각형 설명선 2"/>
          <p:cNvSpPr/>
          <p:nvPr/>
        </p:nvSpPr>
        <p:spPr>
          <a:xfrm>
            <a:off x="2627784" y="5805264"/>
            <a:ext cx="3312368" cy="612648"/>
          </a:xfrm>
          <a:prstGeom prst="wedgeRectCallout">
            <a:avLst>
              <a:gd name="adj1" fmla="val -31944"/>
              <a:gd name="adj2" fmla="val -1385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재귀호출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내부에서 스스로를 다시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return</a:t>
            </a:r>
            <a:r>
              <a:rPr lang="ko-KR" altLang="en-US" dirty="0"/>
              <a:t>에 </a:t>
            </a:r>
            <a:r>
              <a:rPr lang="ko-KR" altLang="en-US" dirty="0" smtClean="0"/>
              <a:t>대하여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eturn 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(2/2)</a:t>
            </a:r>
          </a:p>
          <a:p>
            <a:pPr lvl="1"/>
            <a:r>
              <a:rPr lang="ko-KR" altLang="en-US" dirty="0" err="1" smtClean="0"/>
              <a:t>메소드가</a:t>
            </a:r>
            <a:r>
              <a:rPr lang="ko-KR" altLang="en-US" dirty="0" smtClean="0"/>
              <a:t> 반환할 것이 아무것도 없는 경우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반환 형식이 </a:t>
            </a:r>
            <a:r>
              <a:rPr lang="en-US" altLang="ko-KR" dirty="0" smtClean="0"/>
              <a:t>void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에도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문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경우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문은 어떤 값도 반환하지 않고 </a:t>
            </a:r>
            <a:r>
              <a:rPr lang="ko-KR" altLang="en-US" dirty="0" err="1" smtClean="0"/>
              <a:t>메소드만</a:t>
            </a:r>
            <a:r>
              <a:rPr lang="ko-KR" altLang="en-US" dirty="0" smtClean="0"/>
              <a:t> 종료시킴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87624" y="3068960"/>
            <a:ext cx="6192688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PrintProfile</a:t>
            </a:r>
            <a:r>
              <a:rPr lang="en-US" altLang="ko-KR" dirty="0"/>
              <a:t>(string name, string phone)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  if </a:t>
            </a:r>
            <a:r>
              <a:rPr lang="en-US" altLang="ko-KR" dirty="0"/>
              <a:t>(name == "")</a:t>
            </a:r>
          </a:p>
          <a:p>
            <a:r>
              <a:rPr lang="en-US" altLang="ko-KR" dirty="0" smtClean="0"/>
              <a:t>    {</a:t>
            </a:r>
            <a:endParaRPr lang="en-US" altLang="ko-KR" dirty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Console.WriteLine</a:t>
            </a:r>
            <a:r>
              <a:rPr lang="en-US" altLang="ko-KR" dirty="0"/>
              <a:t>("</a:t>
            </a:r>
            <a:r>
              <a:rPr lang="ko-KR" altLang="en-US" dirty="0"/>
              <a:t>이름을 입력해주세요</a:t>
            </a:r>
            <a:r>
              <a:rPr lang="en-US" altLang="ko-KR" dirty="0"/>
              <a:t>.");</a:t>
            </a:r>
          </a:p>
          <a:p>
            <a:r>
              <a:rPr lang="en-US" altLang="ko-KR" b="1" dirty="0" smtClean="0"/>
              <a:t>        return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    }</a:t>
            </a:r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Console.WriteLine</a:t>
            </a:r>
            <a:r>
              <a:rPr lang="en-US" altLang="ko-KR" dirty="0"/>
              <a:t>( "Name:{0}, Phone:{1}", name, phone 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3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매개 변수에 </a:t>
            </a:r>
            <a:r>
              <a:rPr lang="ko-KR" altLang="en-US" dirty="0" smtClean="0"/>
              <a:t>대하여 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520" y="3236783"/>
            <a:ext cx="4680520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class Calculator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  public </a:t>
            </a:r>
            <a:r>
              <a:rPr lang="en-US" altLang="ko-KR" dirty="0"/>
              <a:t>static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dirty="0"/>
              <a:t>Plus( </a:t>
            </a:r>
            <a:r>
              <a:rPr lang="en-US" altLang="ko-KR" dirty="0" smtClean="0"/>
              <a:t> </a:t>
            </a:r>
            <a:r>
              <a:rPr lang="en-US" altLang="ko-KR" b="1" dirty="0" err="1" smtClean="0">
                <a:solidFill>
                  <a:schemeClr val="accent3"/>
                </a:solidFill>
              </a:rPr>
              <a:t>int</a:t>
            </a:r>
            <a:r>
              <a:rPr lang="en-US" altLang="ko-KR" b="1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a, </a:t>
            </a:r>
            <a:r>
              <a:rPr lang="en-US" altLang="ko-KR" b="1" dirty="0" err="1">
                <a:solidFill>
                  <a:schemeClr val="accent3"/>
                </a:solidFill>
              </a:rPr>
              <a:t>int</a:t>
            </a:r>
            <a:r>
              <a:rPr lang="en-US" altLang="ko-KR" b="1" dirty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b 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    {</a:t>
            </a:r>
            <a:endParaRPr lang="en-US" altLang="ko-KR" dirty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Console.WriteLine</a:t>
            </a:r>
            <a:r>
              <a:rPr lang="en-US" altLang="ko-KR" dirty="0"/>
              <a:t>("Input : {0}, {1}", a, b);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result = a + b;</a:t>
            </a:r>
          </a:p>
          <a:p>
            <a:r>
              <a:rPr lang="en-US" altLang="ko-KR" b="1" dirty="0" smtClean="0"/>
              <a:t>        return </a:t>
            </a:r>
            <a:r>
              <a:rPr lang="en-US" altLang="ko-KR" dirty="0"/>
              <a:t>result;</a:t>
            </a:r>
          </a:p>
          <a:p>
            <a:r>
              <a:rPr lang="en-US" altLang="ko-KR" dirty="0" smtClean="0"/>
              <a:t>    }</a:t>
            </a:r>
            <a:endParaRPr lang="en-US" altLang="ko-KR" dirty="0"/>
          </a:p>
          <a:p>
            <a:r>
              <a:rPr lang="en-US" altLang="ko-KR" dirty="0" smtClean="0"/>
              <a:t>    // </a:t>
            </a:r>
            <a:r>
              <a:rPr lang="en-US" altLang="ko-KR" dirty="0"/>
              <a:t>…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5092576" y="3236783"/>
            <a:ext cx="3799904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MainApp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static void Main()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int</a:t>
            </a:r>
            <a:r>
              <a:rPr lang="en-US" altLang="ko-KR" dirty="0"/>
              <a:t> x = 3;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int</a:t>
            </a:r>
            <a:r>
              <a:rPr lang="en-US" altLang="ko-KR" dirty="0"/>
              <a:t> y = 4;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int</a:t>
            </a:r>
            <a:r>
              <a:rPr lang="en-US" altLang="ko-KR" dirty="0"/>
              <a:t> result = </a:t>
            </a:r>
            <a:r>
              <a:rPr lang="en-US" altLang="ko-KR" dirty="0" err="1"/>
              <a:t>Calculator.Plus</a:t>
            </a:r>
            <a:r>
              <a:rPr lang="en-US" altLang="ko-KR" dirty="0" smtClean="0"/>
              <a:t>( </a:t>
            </a:r>
            <a:r>
              <a:rPr lang="en-US" altLang="ko-KR" dirty="0" smtClean="0">
                <a:solidFill>
                  <a:schemeClr val="accent3"/>
                </a:solidFill>
              </a:rPr>
              <a:t>x</a:t>
            </a:r>
            <a:r>
              <a:rPr lang="en-US" altLang="ko-KR" dirty="0">
                <a:solidFill>
                  <a:schemeClr val="accent3"/>
                </a:solidFill>
              </a:rPr>
              <a:t>, </a:t>
            </a:r>
            <a:r>
              <a:rPr lang="en-US" altLang="ko-KR" dirty="0" smtClean="0">
                <a:solidFill>
                  <a:schemeClr val="accent3"/>
                </a:solidFill>
              </a:rPr>
              <a:t>y 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        // …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06576" y="3717032"/>
            <a:ext cx="1152128" cy="57606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231708" y="4805660"/>
            <a:ext cx="378892" cy="57606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 설명선 19"/>
          <p:cNvSpPr/>
          <p:nvPr/>
        </p:nvSpPr>
        <p:spPr>
          <a:xfrm>
            <a:off x="1259632" y="2420888"/>
            <a:ext cx="3312368" cy="612648"/>
          </a:xfrm>
          <a:prstGeom prst="wedgeRectCallout">
            <a:avLst>
              <a:gd name="adj1" fmla="val 4480"/>
              <a:gd name="adj2" fmla="val 1661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메소드</a:t>
            </a:r>
            <a:r>
              <a:rPr lang="ko-KR" altLang="en-US" dirty="0" smtClean="0"/>
              <a:t> 선언부의 매개 변수</a:t>
            </a:r>
            <a:endParaRPr lang="ko-KR" altLang="en-US" dirty="0"/>
          </a:p>
        </p:txBody>
      </p:sp>
      <p:sp>
        <p:nvSpPr>
          <p:cNvPr id="21" name="사각형 설명선 20"/>
          <p:cNvSpPr/>
          <p:nvPr/>
        </p:nvSpPr>
        <p:spPr>
          <a:xfrm>
            <a:off x="5580112" y="2420888"/>
            <a:ext cx="3312368" cy="612648"/>
          </a:xfrm>
          <a:prstGeom prst="wedgeRectCallout">
            <a:avLst>
              <a:gd name="adj1" fmla="val 33236"/>
              <a:gd name="adj2" fmla="val 3423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메소드</a:t>
            </a:r>
            <a:r>
              <a:rPr lang="ko-KR" altLang="en-US" dirty="0" smtClean="0"/>
              <a:t> 호출부의 매개 변수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호출할 때 넘기는 매개 변수는 그대로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안으로 넘겨지는 것일까</a:t>
            </a:r>
            <a:r>
              <a:rPr lang="en-US" altLang="ko-KR" dirty="0" smtClean="0"/>
              <a:t>?  : </a:t>
            </a:r>
            <a:r>
              <a:rPr lang="ko-KR" altLang="en-US" dirty="0" smtClean="0"/>
              <a:t>답은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아니다</a:t>
            </a:r>
            <a:r>
              <a:rPr lang="en-US" altLang="ko-KR" dirty="0" smtClean="0"/>
              <a:t>.”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53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매개 변수에 </a:t>
            </a:r>
            <a:r>
              <a:rPr lang="ko-KR" altLang="en-US" dirty="0" smtClean="0"/>
              <a:t>대하여 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/>
              <a:t>매개 변수도 </a:t>
            </a:r>
            <a:r>
              <a:rPr lang="ko-KR" altLang="en-US" dirty="0" err="1"/>
              <a:t>메소드</a:t>
            </a:r>
            <a:r>
              <a:rPr lang="ko-KR" altLang="en-US" dirty="0"/>
              <a:t> 외부에서 </a:t>
            </a:r>
            <a:r>
              <a:rPr lang="ko-KR" altLang="en-US" dirty="0" err="1"/>
              <a:t>메소드</a:t>
            </a:r>
            <a:r>
              <a:rPr lang="ko-KR" altLang="en-US" dirty="0"/>
              <a:t> 내부로 데이터를 </a:t>
            </a:r>
            <a:r>
              <a:rPr lang="ko-KR" altLang="en-US" dirty="0" smtClean="0"/>
              <a:t>전달하는 매개체 </a:t>
            </a:r>
            <a:r>
              <a:rPr lang="ko-KR" altLang="en-US" dirty="0"/>
              <a:t>역할을 할 </a:t>
            </a:r>
            <a:r>
              <a:rPr lang="ko-KR" altLang="en-US" dirty="0" smtClean="0"/>
              <a:t>뿐</a:t>
            </a:r>
            <a:r>
              <a:rPr lang="en-US" altLang="ko-KR" dirty="0" smtClean="0"/>
              <a:t>, </a:t>
            </a:r>
            <a:r>
              <a:rPr lang="ko-KR" altLang="en-US" dirty="0"/>
              <a:t>근본적으로는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”</a:t>
            </a:r>
          </a:p>
          <a:p>
            <a:pPr lvl="1"/>
            <a:r>
              <a:rPr lang="ko-KR" altLang="en-US" dirty="0" smtClean="0"/>
              <a:t>한 변수를 또 다른 변수에 할당하면 변수가 담고 있는 데이터만 복사됨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130234"/>
              </p:ext>
            </p:extLst>
          </p:nvPr>
        </p:nvGraphicFramePr>
        <p:xfrm>
          <a:off x="323527" y="2780928"/>
          <a:ext cx="8491005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Visio" r:id="rId3" imgW="6700648" imgH="2161350" progId="Visio.Drawing.11">
                  <p:embed/>
                </p:oleObj>
              </mc:Choice>
              <mc:Fallback>
                <p:oleObj name="Visio" r:id="rId3" imgW="6700648" imgH="216135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7" y="2780928"/>
                        <a:ext cx="8491005" cy="273630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686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어번 팝">
  <a:themeElements>
    <a:clrScheme name="어번 팝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어번 팝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어번 팝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TC101859862[[fn=어번 팝]]</Template>
  <TotalTime>4036</TotalTime>
  <Words>1373</Words>
  <Application>Microsoft Office PowerPoint</Application>
  <PresentationFormat>화면 슬라이드 쇼(4:3)</PresentationFormat>
  <Paragraphs>234</Paragraphs>
  <Slides>19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1" baseType="lpstr">
      <vt:lpstr>어번 팝</vt:lpstr>
      <vt:lpstr>Microsoft Visio 드로잉</vt:lpstr>
      <vt:lpstr>뇌를 자극하는 C# 4.0 프로그래밍</vt:lpstr>
      <vt:lpstr>01. 메소드란? (1/4)</vt:lpstr>
      <vt:lpstr>01. 메소드란? (2/4)</vt:lpstr>
      <vt:lpstr>01. 메소드란? (3/4)</vt:lpstr>
      <vt:lpstr>01. 메소드란? (4/4)</vt:lpstr>
      <vt:lpstr>02. return에 대하여 (1/2)</vt:lpstr>
      <vt:lpstr>02. return에 대하여 (2/2)</vt:lpstr>
      <vt:lpstr>03. 매개 변수에 대하여 (1/3)</vt:lpstr>
      <vt:lpstr>03. 매개 변수에 대하여 (2/3)</vt:lpstr>
      <vt:lpstr>03. 매개 변수에 대하여 (3/3)</vt:lpstr>
      <vt:lpstr>04. 참조에 의한 매개 변수 전달 (1/2)</vt:lpstr>
      <vt:lpstr>04. 참조에 의한 매개 변수 전달 (2/2)</vt:lpstr>
      <vt:lpstr>05. 출력 전용 매개 변수 (1/2)</vt:lpstr>
      <vt:lpstr>05. 출력 전용 매개 변수 (2/2)</vt:lpstr>
      <vt:lpstr>06. 메소드 오버로딩</vt:lpstr>
      <vt:lpstr>07. 가변길이 매개 변수 (1/2)</vt:lpstr>
      <vt:lpstr>07. 가변길이 매개 변수 (2/2)</vt:lpstr>
      <vt:lpstr>08. 명명된 매개 변수</vt:lpstr>
      <vt:lpstr>09. 선택적 매개 변수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C# 4.0 프로그래밍</dc:title>
  <dc:creator>Sean</dc:creator>
  <cp:lastModifiedBy>Sean</cp:lastModifiedBy>
  <cp:revision>218</cp:revision>
  <dcterms:created xsi:type="dcterms:W3CDTF">2011-08-27T13:50:08Z</dcterms:created>
  <dcterms:modified xsi:type="dcterms:W3CDTF">2011-09-10T06:53:39Z</dcterms:modified>
</cp:coreProperties>
</file>