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8" r:id="rId3"/>
    <p:sldId id="308" r:id="rId4"/>
    <p:sldId id="300" r:id="rId5"/>
    <p:sldId id="309" r:id="rId6"/>
    <p:sldId id="301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298" r:id="rId15"/>
    <p:sldId id="317" r:id="rId16"/>
    <p:sldId id="303" r:id="rId17"/>
    <p:sldId id="318" r:id="rId18"/>
    <p:sldId id="293" r:id="rId19"/>
    <p:sldId id="319" r:id="rId20"/>
    <p:sldId id="320" r:id="rId21"/>
    <p:sldId id="321" r:id="rId22"/>
    <p:sldId id="304" r:id="rId23"/>
    <p:sldId id="322" r:id="rId24"/>
    <p:sldId id="323" r:id="rId25"/>
    <p:sldId id="324" r:id="rId26"/>
    <p:sldId id="305" r:id="rId27"/>
    <p:sldId id="325" r:id="rId28"/>
    <p:sldId id="294" r:id="rId29"/>
    <p:sldId id="326" r:id="rId30"/>
    <p:sldId id="306" r:id="rId31"/>
    <p:sldId id="296" r:id="rId32"/>
    <p:sldId id="307" r:id="rId33"/>
    <p:sldId id="295" r:id="rId34"/>
    <p:sldId id="327" r:id="rId35"/>
    <p:sldId id="297" r:id="rId36"/>
    <p:sldId id="328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08" autoAdjust="0"/>
    <p:restoredTop sz="94660"/>
  </p:normalViewPr>
  <p:slideViewPr>
    <p:cSldViewPr>
      <p:cViewPr varScale="1">
        <p:scale>
          <a:sx n="70" d="100"/>
          <a:sy n="70" d="100"/>
        </p:scale>
        <p:origin x="-114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객체 복사하기</a:t>
            </a:r>
            <a:r>
              <a:rPr lang="en-US" altLang="ko-KR" dirty="0"/>
              <a:t>: </a:t>
            </a:r>
            <a:r>
              <a:rPr lang="ko-KR" altLang="en-US" dirty="0"/>
              <a:t>얕은 복사와 깊은 </a:t>
            </a:r>
            <a:r>
              <a:rPr lang="ko-KR" altLang="en-US" dirty="0" smtClean="0"/>
              <a:t>복사 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아래 코드의 출력 결과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7624" y="2060848"/>
            <a:ext cx="6192688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MyClass</a:t>
            </a:r>
            <a:endParaRPr lang="en-US" altLang="ko-KR" sz="1600" dirty="0"/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MyField1;</a:t>
            </a:r>
          </a:p>
          <a:p>
            <a:r>
              <a:rPr lang="en-US" altLang="ko-KR" sz="1600" dirty="0" smtClean="0"/>
              <a:t>    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MyField2;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MyClass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source = new </a:t>
            </a:r>
            <a:r>
              <a:rPr lang="en-US" altLang="ko-KR" sz="1600" dirty="0" err="1"/>
              <a:t>MyClass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source.MyField1 = 10;</a:t>
            </a:r>
          </a:p>
          <a:p>
            <a:r>
              <a:rPr lang="en-US" altLang="ko-KR" sz="1600" dirty="0"/>
              <a:t>source.MyField2 = 20;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MyClass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target = source;</a:t>
            </a:r>
          </a:p>
          <a:p>
            <a:r>
              <a:rPr lang="en-US" altLang="ko-KR" sz="1600" dirty="0"/>
              <a:t>target.MyField2 = 30;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 "{0} {1}", source.MyField1, source.MyField2 );</a:t>
            </a:r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 "{0} {1}", target.MyField1, </a:t>
            </a:r>
            <a:r>
              <a:rPr lang="en-US" altLang="ko-KR" sz="1600" dirty="0" smtClean="0"/>
              <a:t>  target.MyField2 </a:t>
            </a:r>
            <a:r>
              <a:rPr lang="en-US" altLang="ko-KR" sz="1600" dirty="0"/>
              <a:t>);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5804317" y="3284984"/>
            <a:ext cx="2304256" cy="107721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실행 결과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</a:t>
            </a:r>
          </a:p>
          <a:p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10 30</a:t>
            </a: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10 30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/>
          <p:cNvCxnSpPr>
            <a:endCxn id="11" idx="1"/>
          </p:cNvCxnSpPr>
          <p:nvPr/>
        </p:nvCxnSpPr>
        <p:spPr>
          <a:xfrm>
            <a:off x="4860032" y="3823593"/>
            <a:ext cx="9442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8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객체 복사하기</a:t>
            </a:r>
            <a:r>
              <a:rPr lang="en-US" altLang="ko-KR" dirty="0"/>
              <a:t>: </a:t>
            </a:r>
            <a:r>
              <a:rPr lang="ko-KR" altLang="en-US" dirty="0"/>
              <a:t>얕은 복사와 깊은 </a:t>
            </a:r>
            <a:r>
              <a:rPr lang="ko-KR" altLang="en-US" dirty="0" smtClean="0"/>
              <a:t>복사 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왜 결과가 </a:t>
            </a:r>
            <a:r>
              <a:rPr lang="en-US" altLang="ko-KR" dirty="0" smtClean="0"/>
              <a:t>10 30 / 10 30</a:t>
            </a:r>
            <a:r>
              <a:rPr lang="ko-KR" altLang="en-US" dirty="0" smtClean="0"/>
              <a:t>이었을까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아래의 코드에서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의 전체 필드 값을 복사하는 것이 아닌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source</a:t>
            </a:r>
            <a:r>
              <a:rPr lang="ko-KR" altLang="en-US" dirty="0" smtClean="0"/>
              <a:t>가 참조하고 있는 </a:t>
            </a:r>
            <a:r>
              <a:rPr lang="ko-KR" altLang="en-US" dirty="0" err="1" smtClean="0"/>
              <a:t>힙의</a:t>
            </a:r>
            <a:r>
              <a:rPr lang="ko-KR" altLang="en-US" dirty="0" smtClean="0"/>
              <a:t> 주소만 복사해왔기 때문임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이것을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얕은 복사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7624" y="2636912"/>
            <a:ext cx="6192688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MyClass</a:t>
            </a:r>
            <a:r>
              <a:rPr lang="en-US" altLang="ko-KR" sz="1600" dirty="0" smtClean="0"/>
              <a:t> source = new </a:t>
            </a:r>
            <a:r>
              <a:rPr lang="en-US" altLang="ko-KR" sz="1600" dirty="0" err="1" smtClean="0"/>
              <a:t>MyClass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source.MyField1 = 10;</a:t>
            </a:r>
          </a:p>
          <a:p>
            <a:r>
              <a:rPr lang="en-US" altLang="ko-KR" sz="1600" dirty="0" smtClean="0"/>
              <a:t>source.MyField2 = 20;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>
                <a:solidFill>
                  <a:schemeClr val="accent3"/>
                </a:solidFill>
              </a:rPr>
              <a:t>MyClass</a:t>
            </a:r>
            <a:r>
              <a:rPr lang="en-US" altLang="ko-KR" sz="1600" dirty="0" smtClean="0">
                <a:solidFill>
                  <a:schemeClr val="accent3"/>
                </a:solidFill>
              </a:rPr>
              <a:t> </a:t>
            </a:r>
            <a:r>
              <a:rPr lang="en-US" altLang="ko-KR" sz="1600" dirty="0">
                <a:solidFill>
                  <a:schemeClr val="accent3"/>
                </a:solidFill>
              </a:rPr>
              <a:t>target = source</a:t>
            </a:r>
            <a:r>
              <a:rPr lang="en-US" altLang="ko-KR" sz="1600" dirty="0" smtClean="0">
                <a:solidFill>
                  <a:schemeClr val="accent3"/>
                </a:solidFill>
              </a:rPr>
              <a:t>;</a:t>
            </a:r>
            <a:endParaRPr lang="en-US" altLang="ko-KR" sz="1600" dirty="0">
              <a:solidFill>
                <a:schemeClr val="accent3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559089"/>
              </p:ext>
            </p:extLst>
          </p:nvPr>
        </p:nvGraphicFramePr>
        <p:xfrm>
          <a:off x="3995936" y="4077072"/>
          <a:ext cx="4618205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Visio" r:id="rId3" imgW="3292650" imgH="1479600" progId="Visio.Drawing.11">
                  <p:embed/>
                </p:oleObj>
              </mc:Choice>
              <mc:Fallback>
                <p:oleObj name="Visio" r:id="rId3" imgW="3292650" imgH="14796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077072"/>
                        <a:ext cx="4618205" cy="208823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52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객체 복사하기</a:t>
            </a:r>
            <a:r>
              <a:rPr lang="en-US" altLang="ko-KR" dirty="0"/>
              <a:t>: </a:t>
            </a:r>
            <a:r>
              <a:rPr lang="ko-KR" altLang="en-US" dirty="0"/>
              <a:t>얕은 복사와 깊은 </a:t>
            </a:r>
            <a:r>
              <a:rPr lang="ko-KR" altLang="en-US" dirty="0" smtClean="0"/>
              <a:t>복사 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우리가 원하는 것은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깊은 복사</a:t>
            </a:r>
            <a:r>
              <a:rPr lang="en-US" altLang="ko-KR" dirty="0" smtClean="0"/>
              <a:t>”</a:t>
            </a:r>
          </a:p>
          <a:p>
            <a:pPr lvl="1"/>
            <a:r>
              <a:rPr lang="ko-KR" altLang="en-US" dirty="0" smtClean="0"/>
              <a:t>원본 객체와 별도의 객체를 할당하여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필드의 값을 복사해 넣는 것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194177"/>
              </p:ext>
            </p:extLst>
          </p:nvPr>
        </p:nvGraphicFramePr>
        <p:xfrm>
          <a:off x="1115616" y="2420887"/>
          <a:ext cx="6529190" cy="295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Visio" r:id="rId3" imgW="3292650" imgH="1479600" progId="Visio.Drawing.11">
                  <p:embed/>
                </p:oleObj>
              </mc:Choice>
              <mc:Fallback>
                <p:oleObj name="Visio" r:id="rId3" imgW="3292650" imgH="14796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420887"/>
                        <a:ext cx="6529190" cy="295232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9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객체 복사하기</a:t>
            </a:r>
            <a:r>
              <a:rPr lang="en-US" altLang="ko-KR" dirty="0"/>
              <a:t>: </a:t>
            </a:r>
            <a:r>
              <a:rPr lang="ko-KR" altLang="en-US" dirty="0"/>
              <a:t>얕은 복사와 깊은 </a:t>
            </a:r>
            <a:r>
              <a:rPr lang="ko-KR" altLang="en-US" dirty="0" smtClean="0"/>
              <a:t>복사 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smtClean="0"/>
              <a:t>깊은 복사를 위해서는 명시적으로 필드를 복사하는 코드가 필요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87624" y="2060848"/>
            <a:ext cx="6192688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en-US" altLang="ko-KR" sz="1400" dirty="0" err="1"/>
              <a:t>MyClass</a:t>
            </a:r>
            <a:r>
              <a:rPr lang="ko-KR" altLang="ko-KR" sz="1400" dirty="0"/>
              <a:t> </a:t>
            </a:r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MyField1;</a:t>
            </a:r>
            <a:endParaRPr lang="ko-KR" altLang="ko-KR" sz="1400" dirty="0"/>
          </a:p>
          <a:p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MyField2</a:t>
            </a:r>
            <a:r>
              <a:rPr lang="en-US" altLang="ko-KR" sz="1400" dirty="0" smtClean="0"/>
              <a:t>;</a:t>
            </a:r>
          </a:p>
          <a:p>
            <a:endParaRPr lang="ko-KR" altLang="ko-KR" sz="1400" dirty="0"/>
          </a:p>
          <a:p>
            <a:r>
              <a:rPr lang="en-US" altLang="ko-KR" sz="1400" dirty="0"/>
              <a:t>    public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DeepCopy</a:t>
            </a:r>
            <a:r>
              <a:rPr lang="en-US" altLang="ko-KR" sz="1400" dirty="0"/>
              <a:t>()</a:t>
            </a:r>
            <a:endParaRPr lang="ko-KR" altLang="ko-KR" sz="1400" dirty="0"/>
          </a:p>
          <a:p>
            <a:r>
              <a:rPr lang="en-US" altLang="ko-KR" sz="1400" dirty="0"/>
              <a:t>    {</a:t>
            </a:r>
            <a:endParaRPr lang="ko-KR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newCopy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();</a:t>
            </a:r>
            <a:endParaRPr lang="ko-KR" altLang="ko-KR" sz="1400" dirty="0"/>
          </a:p>
          <a:p>
            <a:r>
              <a:rPr lang="en-US" altLang="ko-KR" sz="1400" dirty="0"/>
              <a:t>        newCopy.MyField1 = this.MyField1;</a:t>
            </a:r>
            <a:endParaRPr lang="ko-KR" altLang="ko-KR" sz="1400" dirty="0"/>
          </a:p>
          <a:p>
            <a:r>
              <a:rPr lang="en-US" altLang="ko-KR" sz="1400" dirty="0"/>
              <a:t>        newCopy.MyField2 = this.MyField2;</a:t>
            </a:r>
            <a:endParaRPr lang="ko-KR" altLang="ko-KR" sz="1400" dirty="0"/>
          </a:p>
          <a:p>
            <a:r>
              <a:rPr lang="en-US" altLang="ko-KR" sz="1400" dirty="0"/>
              <a:t>        return </a:t>
            </a:r>
            <a:r>
              <a:rPr lang="en-US" altLang="ko-KR" sz="1400" dirty="0" err="1"/>
              <a:t>newCopy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r>
              <a:rPr lang="en-US" altLang="ko-KR" sz="1400" dirty="0"/>
              <a:t>    }</a:t>
            </a:r>
            <a:endParaRPr lang="ko-KR" altLang="ko-KR" sz="1400" dirty="0"/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// …</a:t>
            </a:r>
          </a:p>
          <a:p>
            <a:endParaRPr lang="en-US" altLang="ko-KR" sz="1400" dirty="0" smtClean="0"/>
          </a:p>
          <a:p>
            <a:r>
              <a:rPr lang="en-US" altLang="ko-KR" sz="1400" dirty="0" err="1"/>
              <a:t>MyClass</a:t>
            </a:r>
            <a:r>
              <a:rPr lang="en-US" altLang="ko-KR" sz="1400" dirty="0"/>
              <a:t> source = new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source.MyField1 = 10;</a:t>
            </a:r>
          </a:p>
          <a:p>
            <a:r>
              <a:rPr lang="en-US" altLang="ko-KR" sz="1400" dirty="0"/>
              <a:t>source.MyField2 = 20;</a:t>
            </a:r>
          </a:p>
          <a:p>
            <a:endParaRPr lang="en-US" altLang="ko-KR" sz="1400" dirty="0"/>
          </a:p>
          <a:p>
            <a:r>
              <a:rPr lang="en-US" altLang="ko-KR" sz="1400" dirty="0" err="1">
                <a:solidFill>
                  <a:schemeClr val="accent3"/>
                </a:solidFill>
              </a:rPr>
              <a:t>MyClass</a:t>
            </a:r>
            <a:r>
              <a:rPr lang="en-US" altLang="ko-KR" sz="1400" dirty="0">
                <a:solidFill>
                  <a:schemeClr val="accent3"/>
                </a:solidFill>
              </a:rPr>
              <a:t> target = source</a:t>
            </a:r>
            <a:r>
              <a:rPr lang="en-US" altLang="ko-KR" sz="1400" dirty="0" smtClean="0">
                <a:solidFill>
                  <a:schemeClr val="accent3"/>
                </a:solidFill>
              </a:rPr>
              <a:t>;.</a:t>
            </a:r>
            <a:r>
              <a:rPr lang="en-US" altLang="ko-KR" sz="1400" dirty="0" err="1" smtClean="0">
                <a:solidFill>
                  <a:schemeClr val="accent3"/>
                </a:solidFill>
              </a:rPr>
              <a:t>DeepCopy</a:t>
            </a:r>
            <a:r>
              <a:rPr lang="en-US" altLang="ko-KR" sz="1400" dirty="0" smtClean="0">
                <a:solidFill>
                  <a:schemeClr val="accent3"/>
                </a:solidFill>
              </a:rPr>
              <a:t>();</a:t>
            </a:r>
            <a:endParaRPr lang="en-US" altLang="ko-KR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05. </a:t>
            </a:r>
            <a:r>
              <a:rPr lang="en-US" altLang="ko-KR" dirty="0" smtClean="0">
                <a:latin typeface="+mj-ea"/>
              </a:rPr>
              <a:t>this 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this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스스로를 가리키는 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외부에서 객체의 필드나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접근하기 위해 객체의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 또는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사용하듯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객체 내부에서는 자신의 필드나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접근할 때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키워드 사용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7624" y="3356992"/>
            <a:ext cx="6192688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class Employee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private </a:t>
            </a:r>
            <a:r>
              <a:rPr lang="en-US" altLang="ko-KR" dirty="0"/>
              <a:t>string Name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    public </a:t>
            </a:r>
            <a:r>
              <a:rPr lang="en-US" altLang="ko-KR" dirty="0"/>
              <a:t>void </a:t>
            </a:r>
            <a:r>
              <a:rPr lang="en-US" altLang="ko-KR" dirty="0" err="1"/>
              <a:t>SetName</a:t>
            </a:r>
            <a:r>
              <a:rPr lang="en-US" altLang="ko-KR" dirty="0"/>
              <a:t>( string Name )</a:t>
            </a:r>
          </a:p>
          <a:p>
            <a:r>
              <a:rPr lang="en-US" altLang="ko-KR" dirty="0" smtClean="0"/>
              <a:t>    {</a:t>
            </a:r>
            <a:endParaRPr lang="en-US" altLang="ko-KR" dirty="0"/>
          </a:p>
          <a:p>
            <a:r>
              <a:rPr lang="en-US" altLang="ko-KR" b="1" dirty="0" smtClean="0"/>
              <a:t>        </a:t>
            </a:r>
            <a:r>
              <a:rPr lang="en-US" altLang="ko-KR" b="1" dirty="0" err="1" smtClean="0">
                <a:solidFill>
                  <a:schemeClr val="accent3"/>
                </a:solidFill>
              </a:rPr>
              <a:t>this</a:t>
            </a:r>
            <a:r>
              <a:rPr lang="en-US" altLang="ko-KR" dirty="0" err="1" smtClean="0"/>
              <a:t>.Name</a:t>
            </a:r>
            <a:r>
              <a:rPr lang="en-US" altLang="ko-KR" dirty="0" smtClean="0"/>
              <a:t> </a:t>
            </a:r>
            <a:r>
              <a:rPr lang="en-US" altLang="ko-KR" dirty="0"/>
              <a:t>= Name;</a:t>
            </a:r>
          </a:p>
          <a:p>
            <a:r>
              <a:rPr lang="en-US" altLang="ko-KR" dirty="0" smtClean="0"/>
              <a:t>    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7" name="구부러진 연결선 6"/>
          <p:cNvCxnSpPr/>
          <p:nvPr/>
        </p:nvCxnSpPr>
        <p:spPr>
          <a:xfrm rot="5400000" flipH="1" flipV="1">
            <a:off x="2483768" y="4365104"/>
            <a:ext cx="720080" cy="57606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3742790" y="4733397"/>
            <a:ext cx="509149" cy="559558"/>
          </a:xfrm>
          <a:custGeom>
            <a:avLst/>
            <a:gdLst>
              <a:gd name="connsiteX0" fmla="*/ 0 w 509149"/>
              <a:gd name="connsiteY0" fmla="*/ 559558 h 559558"/>
              <a:gd name="connsiteX1" fmla="*/ 436729 w 509149"/>
              <a:gd name="connsiteY1" fmla="*/ 218364 h 559558"/>
              <a:gd name="connsiteX2" fmla="*/ 504968 w 509149"/>
              <a:gd name="connsiteY2" fmla="*/ 0 h 55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149" h="559558">
                <a:moveTo>
                  <a:pt x="0" y="559558"/>
                </a:moveTo>
                <a:cubicBezTo>
                  <a:pt x="176284" y="435591"/>
                  <a:pt x="352568" y="311624"/>
                  <a:pt x="436729" y="218364"/>
                </a:cubicBezTo>
                <a:cubicBezTo>
                  <a:pt x="520890" y="125104"/>
                  <a:pt x="511792" y="65964"/>
                  <a:pt x="504968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05. </a:t>
            </a:r>
            <a:r>
              <a:rPr lang="en-US" altLang="ko-KR" dirty="0" smtClean="0">
                <a:latin typeface="+mj-ea"/>
              </a:rPr>
              <a:t>this 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this()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자기 자신의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나타냄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this()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다른 코드에서는 사용불가하며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오로지 </a:t>
            </a:r>
            <a:r>
              <a:rPr lang="ko-KR" altLang="en-US" dirty="0" err="1" smtClean="0"/>
              <a:t>생성자에서만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7624" y="2708920"/>
            <a:ext cx="6192688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MyClass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a, b, c;</a:t>
            </a:r>
          </a:p>
          <a:p>
            <a:r>
              <a:rPr lang="en-US" altLang="ko-KR" sz="1400" dirty="0" smtClean="0"/>
              <a:t>    public </a:t>
            </a:r>
            <a:r>
              <a:rPr lang="en-US" altLang="ko-KR" sz="1400" dirty="0" err="1">
                <a:solidFill>
                  <a:schemeClr val="accent3"/>
                </a:solidFill>
              </a:rPr>
              <a:t>MyClass</a:t>
            </a:r>
            <a:r>
              <a:rPr lang="en-US" altLang="ko-KR" sz="1400" dirty="0">
                <a:solidFill>
                  <a:schemeClr val="accent3"/>
                </a:solidFill>
              </a:rPr>
              <a:t>()</a:t>
            </a:r>
          </a:p>
          <a:p>
            <a:r>
              <a:rPr lang="en-US" altLang="ko-KR" sz="1400" dirty="0" smtClean="0"/>
              <a:t>    {</a:t>
            </a:r>
            <a:endParaRPr lang="en-US" altLang="ko-KR" sz="1400" dirty="0"/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this.a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5425;</a:t>
            </a:r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 smtClean="0"/>
              <a:t>    public </a:t>
            </a:r>
            <a:r>
              <a:rPr lang="en-US" altLang="ko-KR" sz="1400" dirty="0" err="1">
                <a:solidFill>
                  <a:schemeClr val="accent3"/>
                </a:solidFill>
              </a:rPr>
              <a:t>MyClass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int</a:t>
            </a:r>
            <a:r>
              <a:rPr lang="en-US" altLang="ko-KR" sz="1400" dirty="0">
                <a:solidFill>
                  <a:schemeClr val="accent3"/>
                </a:solidFill>
              </a:rPr>
              <a:t> b)</a:t>
            </a:r>
            <a:r>
              <a:rPr lang="en-US" altLang="ko-KR" sz="1400" dirty="0"/>
              <a:t> : </a:t>
            </a:r>
            <a:r>
              <a:rPr lang="en-US" altLang="ko-KR" sz="1400" dirty="0">
                <a:solidFill>
                  <a:schemeClr val="accent3"/>
                </a:solidFill>
              </a:rPr>
              <a:t>this()</a:t>
            </a:r>
          </a:p>
          <a:p>
            <a:r>
              <a:rPr lang="en-US" altLang="ko-KR" sz="1400" dirty="0" smtClean="0"/>
              <a:t>    {</a:t>
            </a:r>
            <a:endParaRPr lang="en-US" altLang="ko-KR" sz="1400" dirty="0"/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this.b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b;</a:t>
            </a:r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 smtClean="0"/>
              <a:t>    public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c) : </a:t>
            </a:r>
            <a:r>
              <a:rPr lang="en-US" altLang="ko-KR" sz="1400" dirty="0">
                <a:solidFill>
                  <a:schemeClr val="accent3"/>
                </a:solidFill>
              </a:rPr>
              <a:t>this( b )</a:t>
            </a:r>
          </a:p>
          <a:p>
            <a:r>
              <a:rPr lang="en-US" altLang="ko-KR" sz="1400" dirty="0" smtClean="0"/>
              <a:t>    {</a:t>
            </a:r>
            <a:endParaRPr lang="en-US" altLang="ko-KR" sz="1400" dirty="0"/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this.c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c;</a:t>
            </a:r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2627784" y="4478635"/>
            <a:ext cx="1008112" cy="606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2627784" y="3645025"/>
            <a:ext cx="720080" cy="606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2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접근 한정자로 공개 수준 </a:t>
            </a:r>
            <a:r>
              <a:rPr lang="ko-KR" altLang="en-US" dirty="0" smtClean="0"/>
              <a:t>결정하기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은닉성</a:t>
            </a:r>
            <a:r>
              <a:rPr lang="en-US" altLang="ko-KR" dirty="0" smtClean="0"/>
              <a:t>(Encapsulation)</a:t>
            </a:r>
            <a:endParaRPr lang="en-US" altLang="ko-KR" dirty="0"/>
          </a:p>
          <a:p>
            <a:pPr lvl="1"/>
            <a:r>
              <a:rPr lang="ko-KR" altLang="en-US" dirty="0"/>
              <a:t>최소한의 기능만을 노출하고 내부는 모두 감추는 것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상속성</a:t>
            </a:r>
            <a:r>
              <a:rPr lang="en-US" altLang="ko-KR" dirty="0" smtClean="0"/>
              <a:t>(Inheritance)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</a:t>
            </a:r>
            <a:r>
              <a:rPr lang="ko-KR" altLang="en-US" dirty="0" smtClean="0"/>
              <a:t>과 함께 </a:t>
            </a:r>
            <a:r>
              <a:rPr lang="en-US" altLang="ko-KR" dirty="0" smtClean="0"/>
              <a:t>OOP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대 특성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대체로 필드는 모두 감추고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꼭 노출이 필요한 것만 공개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39429"/>
              </p:ext>
            </p:extLst>
          </p:nvPr>
        </p:nvGraphicFramePr>
        <p:xfrm>
          <a:off x="1115616" y="3253579"/>
          <a:ext cx="7056784" cy="3343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9663"/>
                <a:gridCol w="5627121"/>
              </a:tblGrid>
              <a:tr h="2786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접근 한정자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설명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86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public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클래스의 내부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ko-KR" sz="1400" kern="100">
                          <a:effectLst/>
                        </a:rPr>
                        <a:t>외부 모든 곳에서 접근할 수 있습니다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729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protected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클래스의 외부에서는 접근할 수 없지만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파생 클래스에서는 접근이 가능합니다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729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private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클래스의 내부에서만 접근할 수 있습니다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파생 클래스에서도 접근이 불가능합니다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59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internal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같은 어셈블리에 있는 코드에 대해서만</a:t>
                      </a:r>
                      <a:r>
                        <a:rPr lang="en-US" sz="1400" kern="100" dirty="0">
                          <a:effectLst/>
                        </a:rPr>
                        <a:t> public</a:t>
                      </a:r>
                      <a:r>
                        <a:rPr lang="ko-KR" sz="1400" kern="100" dirty="0">
                          <a:effectLst/>
                        </a:rPr>
                        <a:t>으로 접근할 수 있습니다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다른 어셈블리에 있는 코드에서는</a:t>
                      </a:r>
                      <a:r>
                        <a:rPr lang="en-US" sz="1400" kern="100" dirty="0">
                          <a:effectLst/>
                        </a:rPr>
                        <a:t> private</a:t>
                      </a:r>
                      <a:r>
                        <a:rPr lang="ko-KR" sz="1400" kern="100" dirty="0">
                          <a:effectLst/>
                        </a:rPr>
                        <a:t>와 같은 수준의 </a:t>
                      </a:r>
                      <a:r>
                        <a:rPr lang="ko-KR" sz="1400" kern="100" dirty="0" err="1">
                          <a:effectLst/>
                        </a:rPr>
                        <a:t>접근성을</a:t>
                      </a:r>
                      <a:r>
                        <a:rPr lang="ko-KR" sz="1400" kern="100" dirty="0">
                          <a:effectLst/>
                        </a:rPr>
                        <a:t> 가집니다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59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protected internal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같은 어셈블리에 있는 코드에 대해서만</a:t>
                      </a:r>
                      <a:r>
                        <a:rPr lang="en-US" sz="1400" kern="100" dirty="0">
                          <a:effectLst/>
                        </a:rPr>
                        <a:t> protected</a:t>
                      </a:r>
                      <a:r>
                        <a:rPr lang="ko-KR" sz="1400" kern="100" dirty="0">
                          <a:effectLst/>
                        </a:rPr>
                        <a:t>로 접근할 수 있습니다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다른 어셈블리에 있는 코드에서는</a:t>
                      </a:r>
                      <a:r>
                        <a:rPr lang="en-US" sz="1400" kern="100" dirty="0">
                          <a:effectLst/>
                        </a:rPr>
                        <a:t> private</a:t>
                      </a:r>
                      <a:r>
                        <a:rPr lang="ko-KR" sz="1400" kern="100" dirty="0">
                          <a:effectLst/>
                        </a:rPr>
                        <a:t>와 같은 수준의 </a:t>
                      </a:r>
                      <a:r>
                        <a:rPr lang="ko-KR" sz="1400" kern="100" dirty="0" err="1">
                          <a:effectLst/>
                        </a:rPr>
                        <a:t>접근성을</a:t>
                      </a:r>
                      <a:r>
                        <a:rPr lang="ko-KR" sz="1400" kern="100" dirty="0">
                          <a:effectLst/>
                        </a:rPr>
                        <a:t> 가집니다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3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접근 한정자로 공개 수준 결정하기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접근한정자</a:t>
            </a:r>
            <a:r>
              <a:rPr lang="ko-KR" altLang="en-US" dirty="0" smtClean="0"/>
              <a:t> 사용 예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7624" y="2204864"/>
            <a:ext cx="6192688" cy="42780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MyClass</a:t>
            </a:r>
            <a:endParaRPr lang="en-US" altLang="ko-KR" sz="1600" dirty="0"/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b="1" dirty="0" smtClean="0"/>
              <a:t>    private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MyField_1;</a:t>
            </a:r>
          </a:p>
          <a:p>
            <a:r>
              <a:rPr lang="en-US" altLang="ko-KR" sz="1600" b="1" dirty="0" smtClean="0"/>
              <a:t>    protected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MyField_2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MyField_3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    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MyMethod_1( )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 smtClean="0"/>
              <a:t>        // </a:t>
            </a:r>
            <a:r>
              <a:rPr lang="en-US" altLang="ko-KR" sz="1600" dirty="0"/>
              <a:t>…</a:t>
            </a:r>
          </a:p>
          <a:p>
            <a:r>
              <a:rPr lang="en-US" altLang="ko-KR" sz="1600" dirty="0" smtClean="0"/>
              <a:t>    }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    internal </a:t>
            </a:r>
            <a:r>
              <a:rPr lang="en-US" altLang="ko-KR" sz="1600" dirty="0"/>
              <a:t>void MyMethod_1 ( )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 smtClean="0"/>
              <a:t>        // </a:t>
            </a:r>
            <a:r>
              <a:rPr lang="en-US" altLang="ko-KR" sz="1600" dirty="0"/>
              <a:t>…</a:t>
            </a:r>
          </a:p>
          <a:p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0" name="사각형 설명선 9"/>
          <p:cNvSpPr/>
          <p:nvPr/>
        </p:nvSpPr>
        <p:spPr>
          <a:xfrm>
            <a:off x="3779912" y="3212976"/>
            <a:ext cx="3312368" cy="720080"/>
          </a:xfrm>
          <a:prstGeom prst="wedgeRectCallout">
            <a:avLst>
              <a:gd name="adj1" fmla="val -77925"/>
              <a:gd name="adj2" fmla="val 128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접근한정자를</a:t>
            </a:r>
            <a:r>
              <a:rPr lang="ko-KR" altLang="en-US" dirty="0" smtClean="0"/>
              <a:t> 명시하지 않으면 클래스의 필드는 </a:t>
            </a:r>
            <a:r>
              <a:rPr lang="en-US" altLang="ko-KR" dirty="0" smtClean="0"/>
              <a:t>private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07. </a:t>
            </a:r>
            <a:r>
              <a:rPr lang="ko-KR" altLang="en-US" dirty="0"/>
              <a:t>상속으로 코드 </a:t>
            </a:r>
            <a:r>
              <a:rPr lang="ko-KR" altLang="en-US" dirty="0" smtClean="0"/>
              <a:t>재활용하기 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자식 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다른 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 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로부터 필드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등을 물려 받는 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자식 클래스는 파생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부모 클래스는 기반 클래스라고도 함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043608" y="3314015"/>
            <a:ext cx="7416824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기반 클래스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/>
              <a:t>멤버 선언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3"/>
                </a:solidFill>
              </a:rPr>
              <a:t>class </a:t>
            </a:r>
            <a:r>
              <a:rPr lang="ko-KR" altLang="en-US" dirty="0">
                <a:solidFill>
                  <a:schemeClr val="accent3"/>
                </a:solidFill>
              </a:rPr>
              <a:t>파생 클래스 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기반 클래스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/>
              <a:t>아무 멤버를 선언하지 않아도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// </a:t>
            </a:r>
            <a:r>
              <a:rPr lang="ko-KR" altLang="en-US" dirty="0" smtClean="0"/>
              <a:t>기반 </a:t>
            </a:r>
            <a:r>
              <a:rPr lang="ko-KR" altLang="en-US" dirty="0"/>
              <a:t>클래스의 모든 것을 물려받아 갖게 됩니다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/>
              <a:t>단</a:t>
            </a:r>
            <a:r>
              <a:rPr lang="en-US" altLang="ko-KR" dirty="0"/>
              <a:t>, private</a:t>
            </a:r>
            <a:r>
              <a:rPr lang="ko-KR" altLang="en-US" dirty="0"/>
              <a:t>으로 선언된 멤버는 제외입니다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}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1253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07. </a:t>
            </a:r>
            <a:r>
              <a:rPr lang="ko-KR" altLang="en-US" dirty="0"/>
              <a:t>상속으로 코드 </a:t>
            </a:r>
            <a:r>
              <a:rPr lang="ko-KR" altLang="en-US" dirty="0" smtClean="0"/>
              <a:t>재활용하기 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상속의 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파생클래스는 기반 클래스의 멤버에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새로운 </a:t>
            </a:r>
            <a:r>
              <a:rPr lang="ko-KR" altLang="en-US" dirty="0" err="1" smtClean="0"/>
              <a:t>멤버을</a:t>
            </a:r>
            <a:r>
              <a:rPr lang="ko-KR" altLang="en-US" dirty="0" smtClean="0"/>
              <a:t> 얹어 만드는 것임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043608" y="1988840"/>
            <a:ext cx="741682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Base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public </a:t>
            </a:r>
            <a:r>
              <a:rPr lang="en-US" altLang="ko-KR" sz="1600" dirty="0"/>
              <a:t>void </a:t>
            </a:r>
            <a:r>
              <a:rPr lang="en-US" altLang="ko-KR" sz="1600" dirty="0" err="1"/>
              <a:t>BaseMethod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 "</a:t>
            </a:r>
            <a:r>
              <a:rPr lang="en-US" altLang="ko-KR" sz="1600" dirty="0" err="1"/>
              <a:t>BaseMethod</a:t>
            </a:r>
            <a:r>
              <a:rPr lang="en-US" altLang="ko-KR" sz="1600" dirty="0"/>
              <a:t>" )</a:t>
            </a:r>
          </a:p>
          <a:p>
            <a:r>
              <a:rPr lang="en-US" altLang="ko-KR" sz="1600" dirty="0" smtClean="0"/>
              <a:t>    };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chemeClr val="accent3"/>
                </a:solidFill>
              </a:rPr>
              <a:t>class Derived : Base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}</a:t>
            </a:r>
            <a:endParaRPr lang="ko-KR" altLang="ko-KR" sz="1600" dirty="0"/>
          </a:p>
        </p:txBody>
      </p:sp>
      <p:sp>
        <p:nvSpPr>
          <p:cNvPr id="8" name="사각형 설명선 7"/>
          <p:cNvSpPr/>
          <p:nvPr/>
        </p:nvSpPr>
        <p:spPr>
          <a:xfrm>
            <a:off x="3707904" y="3717032"/>
            <a:ext cx="3312368" cy="720080"/>
          </a:xfrm>
          <a:prstGeom prst="wedgeRectCallout">
            <a:avLst>
              <a:gd name="adj1" fmla="val -77925"/>
              <a:gd name="adj2" fmla="val 128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Derived </a:t>
            </a:r>
            <a:r>
              <a:rPr lang="ko-KR" altLang="en-US" dirty="0" smtClean="0"/>
              <a:t>클래스는 상속을 통해 </a:t>
            </a:r>
            <a:r>
              <a:rPr lang="en-US" altLang="ko-KR" dirty="0" err="1" smtClean="0"/>
              <a:t>Base.BaseMethod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얻음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548335"/>
              </p:ext>
            </p:extLst>
          </p:nvPr>
        </p:nvGraphicFramePr>
        <p:xfrm>
          <a:off x="5868144" y="4836368"/>
          <a:ext cx="18383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Visio" r:id="rId3" imgW="1834743" imgH="1906740" progId="Visio.Drawing.11">
                  <p:embed/>
                </p:oleObj>
              </mc:Choice>
              <mc:Fallback>
                <p:oleObj name="Visio" r:id="rId3" imgW="1834743" imgH="19067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836368"/>
                        <a:ext cx="1838325" cy="1905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6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객체 지향 프로그래밍과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/>
              <a:t>객체 지향 프로그래밍</a:t>
            </a:r>
            <a:r>
              <a:rPr lang="en-US" altLang="ko-KR" dirty="0"/>
              <a:t>(Object Oriented </a:t>
            </a:r>
            <a:r>
              <a:rPr lang="en-US" altLang="ko-KR" dirty="0" smtClean="0"/>
              <a:t>Programming)</a:t>
            </a:r>
          </a:p>
          <a:p>
            <a:pPr lvl="1"/>
            <a:r>
              <a:rPr lang="ko-KR" altLang="en-US" dirty="0"/>
              <a:t>코드 내의 모든 것을 </a:t>
            </a:r>
            <a:r>
              <a:rPr lang="ko-KR" altLang="en-US" dirty="0" smtClean="0"/>
              <a:t>객체</a:t>
            </a:r>
            <a:r>
              <a:rPr lang="en-US" altLang="ko-KR" dirty="0"/>
              <a:t>(Object)</a:t>
            </a:r>
            <a:r>
              <a:rPr lang="ko-KR" altLang="en-US" dirty="0"/>
              <a:t>로 표현하고자 하는 프로그래밍 </a:t>
            </a:r>
            <a:r>
              <a:rPr lang="ko-KR" altLang="en-US" dirty="0" smtClean="0"/>
              <a:t>패러다임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세상의 </a:t>
            </a:r>
            <a:r>
              <a:rPr lang="ko-KR" altLang="en-US" dirty="0"/>
              <a:t>모든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모니터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 주문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지칭하는 </a:t>
            </a:r>
            <a:r>
              <a:rPr lang="ko-KR" altLang="en-US" dirty="0" smtClean="0"/>
              <a:t>단어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세상의 객체들을 어떻게 코드로 표현할까</a:t>
            </a:r>
            <a:r>
              <a:rPr lang="en-US" altLang="ko-KR" dirty="0" smtClean="0"/>
              <a:t>?</a:t>
            </a:r>
          </a:p>
          <a:p>
            <a:pPr lvl="2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“</a:t>
            </a:r>
            <a:r>
              <a:rPr lang="ko-KR" altLang="en-US" dirty="0">
                <a:sym typeface="Wingdings" pitchFamily="2" charset="2"/>
              </a:rPr>
              <a:t>추상화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抽象化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dirty="0">
                <a:sym typeface="Wingdings" pitchFamily="2" charset="2"/>
              </a:rPr>
              <a:t>Abstraction</a:t>
            </a:r>
            <a:r>
              <a:rPr lang="en-US" altLang="ko-KR" dirty="0" smtClean="0">
                <a:sym typeface="Wingdings" pitchFamily="2" charset="2"/>
              </a:rPr>
              <a:t>)”</a:t>
            </a:r>
            <a:r>
              <a:rPr lang="ko-KR" altLang="en-US" dirty="0" smtClean="0">
                <a:sym typeface="Wingdings" pitchFamily="2" charset="2"/>
              </a:rPr>
              <a:t>를 통해 실제 객체의 주요한 특징들만 뽑아 </a:t>
            </a:r>
            <a:r>
              <a:rPr lang="en-US" altLang="ko-KR" dirty="0" smtClean="0">
                <a:sym typeface="Wingdings" pitchFamily="2" charset="2"/>
              </a:rPr>
              <a:t>C# </a:t>
            </a:r>
            <a:r>
              <a:rPr lang="ko-KR" altLang="en-US" dirty="0" smtClean="0">
                <a:sym typeface="Wingdings" pitchFamily="2" charset="2"/>
              </a:rPr>
              <a:t>코드로 </a:t>
            </a:r>
            <a:r>
              <a:rPr lang="ko-KR" altLang="en-US" dirty="0" smtClean="0">
                <a:sym typeface="Wingdings" pitchFamily="2" charset="2"/>
              </a:rPr>
              <a:t>표현</a:t>
            </a:r>
            <a:endParaRPr lang="en-US" altLang="ko-KR" dirty="0" smtClean="0">
              <a:sym typeface="Wingdings" pitchFamily="2" charset="2"/>
            </a:endParaRPr>
          </a:p>
          <a:p>
            <a:pPr lvl="2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객체 지향 프로그래밍은 프로그래머의 추상화 능력을 필요로 함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07. </a:t>
            </a:r>
            <a:r>
              <a:rPr lang="ko-KR" altLang="en-US" dirty="0"/>
              <a:t>상속으로 코드 </a:t>
            </a:r>
            <a:r>
              <a:rPr lang="ko-KR" altLang="en-US" dirty="0" smtClean="0"/>
              <a:t>재활용하기 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base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this </a:t>
            </a:r>
            <a:r>
              <a:rPr lang="ko-KR" altLang="en-US" dirty="0" smtClean="0"/>
              <a:t>키워드가 자기 자신을 가리키듯</a:t>
            </a:r>
            <a:r>
              <a:rPr lang="en-US" altLang="ko-KR" dirty="0" smtClean="0"/>
              <a:t>, base </a:t>
            </a:r>
            <a:r>
              <a:rPr lang="ko-KR" altLang="en-US" dirty="0" smtClean="0"/>
              <a:t>키워드는 부모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클래스를 가리킴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base </a:t>
            </a:r>
            <a:r>
              <a:rPr lang="ko-KR" altLang="en-US" dirty="0" smtClean="0"/>
              <a:t>키워드 사용 예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043608" y="3068960"/>
            <a:ext cx="7416824" cy="32932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class </a:t>
            </a:r>
            <a:r>
              <a:rPr lang="en-US" altLang="ko-KR" sz="1600" dirty="0"/>
              <a:t>Base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public void </a:t>
            </a:r>
            <a:r>
              <a:rPr lang="en-US" altLang="ko-KR" sz="1600" dirty="0" err="1"/>
              <a:t>BaseMethod</a:t>
            </a:r>
            <a:r>
              <a:rPr lang="en-US" altLang="ko-KR" sz="1600" dirty="0"/>
              <a:t>()</a:t>
            </a:r>
            <a:endParaRPr lang="ko-KR" altLang="ko-KR" sz="1600" dirty="0"/>
          </a:p>
          <a:p>
            <a:r>
              <a:rPr lang="en-US" altLang="ko-KR" sz="1600" dirty="0"/>
              <a:t>    { /* … */ }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class </a:t>
            </a:r>
            <a:r>
              <a:rPr lang="en-US" altLang="ko-KR" sz="1600" dirty="0"/>
              <a:t>Derived : Base</a:t>
            </a:r>
            <a:r>
              <a:rPr lang="ko-KR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{</a:t>
            </a:r>
            <a:endParaRPr lang="ko-KR" altLang="ko-KR" sz="1600" dirty="0"/>
          </a:p>
          <a:p>
            <a:r>
              <a:rPr lang="en-US" altLang="ko-KR" sz="1600" dirty="0"/>
              <a:t>    public void </a:t>
            </a:r>
            <a:r>
              <a:rPr lang="en-US" altLang="ko-KR" sz="1600" dirty="0" err="1"/>
              <a:t>DerivedMethod</a:t>
            </a:r>
            <a:r>
              <a:rPr lang="en-US" altLang="ko-KR" sz="1600" dirty="0"/>
              <a:t>()</a:t>
            </a:r>
            <a:endParaRPr lang="ko-KR" altLang="ko-KR" sz="1600" dirty="0"/>
          </a:p>
          <a:p>
            <a:r>
              <a:rPr lang="en-US" altLang="ko-KR" sz="1600" dirty="0"/>
              <a:t>    { </a:t>
            </a:r>
            <a:endParaRPr lang="ko-KR" altLang="ko-KR" sz="1600" dirty="0"/>
          </a:p>
          <a:p>
            <a:r>
              <a:rPr lang="en-US" altLang="ko-KR" sz="1600" dirty="0">
                <a:solidFill>
                  <a:schemeClr val="accent3"/>
                </a:solidFill>
              </a:rPr>
              <a:t>        </a:t>
            </a:r>
            <a:r>
              <a:rPr lang="en-US" altLang="ko-KR" sz="1600" b="1" dirty="0" err="1">
                <a:solidFill>
                  <a:schemeClr val="accent3"/>
                </a:solidFill>
              </a:rPr>
              <a:t>base.</a:t>
            </a:r>
            <a:r>
              <a:rPr lang="en-US" altLang="ko-KR" sz="1600" dirty="0" err="1">
                <a:solidFill>
                  <a:schemeClr val="accent3"/>
                </a:solidFill>
              </a:rPr>
              <a:t>BaseMethod</a:t>
            </a:r>
            <a:r>
              <a:rPr lang="en-US" altLang="ko-KR" sz="1600" dirty="0">
                <a:solidFill>
                  <a:schemeClr val="accent3"/>
                </a:solidFill>
              </a:rPr>
              <a:t>();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 smtClean="0"/>
              <a:t>}</a:t>
            </a:r>
            <a:r>
              <a:rPr lang="en-US" altLang="ko-KR" sz="1600" dirty="0"/>
              <a:t> </a:t>
            </a:r>
            <a:endParaRPr lang="ko-KR" altLang="ko-KR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3995936" y="3986677"/>
            <a:ext cx="3312368" cy="720080"/>
          </a:xfrm>
          <a:prstGeom prst="wedgeRectCallout">
            <a:avLst>
              <a:gd name="adj1" fmla="val -67624"/>
              <a:gd name="adj2" fmla="val 177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base </a:t>
            </a:r>
            <a:r>
              <a:rPr lang="ko-KR" altLang="ko-KR" dirty="0"/>
              <a:t>키워드를 통해 기반 클래스에 접근할 수 있습니다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965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07. </a:t>
            </a:r>
            <a:r>
              <a:rPr lang="ko-KR" altLang="en-US" dirty="0"/>
              <a:t>상속으로 코드 </a:t>
            </a:r>
            <a:r>
              <a:rPr lang="ko-KR" altLang="en-US" dirty="0" smtClean="0"/>
              <a:t>재활용하기 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base()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this()</a:t>
            </a:r>
            <a:r>
              <a:rPr lang="ko-KR" altLang="en-US" dirty="0" smtClean="0"/>
              <a:t>가 자신의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가리키듯</a:t>
            </a:r>
            <a:r>
              <a:rPr lang="en-US" altLang="ko-KR" dirty="0" smtClean="0"/>
              <a:t>, base() </a:t>
            </a:r>
            <a:r>
              <a:rPr lang="ko-KR" altLang="en-US" dirty="0" smtClean="0"/>
              <a:t>는 부모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가리킴</a:t>
            </a:r>
            <a:endParaRPr lang="en-US" altLang="ko-KR" dirty="0"/>
          </a:p>
          <a:p>
            <a:pPr lvl="1"/>
            <a:r>
              <a:rPr lang="en-US" altLang="ko-KR" dirty="0" smtClean="0"/>
              <a:t>base()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043608" y="2924944"/>
            <a:ext cx="7416824" cy="33239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class Base</a:t>
            </a:r>
            <a:endParaRPr lang="ko-KR" altLang="ko-KR" sz="1400" dirty="0"/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protected string Name;</a:t>
            </a:r>
            <a:endParaRPr lang="ko-KR" altLang="ko-KR" sz="1400" dirty="0"/>
          </a:p>
          <a:p>
            <a:r>
              <a:rPr lang="en-US" altLang="ko-KR" sz="1400" dirty="0"/>
              <a:t>    public Base(string Name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{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this.Name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Name;</a:t>
            </a:r>
            <a:endParaRPr lang="ko-KR" altLang="ko-KR" sz="1400" dirty="0"/>
          </a:p>
          <a:p>
            <a:r>
              <a:rPr lang="en-US" altLang="ko-KR" sz="1400" dirty="0"/>
              <a:t>    }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class Derived : Base</a:t>
            </a:r>
            <a:endParaRPr lang="ko-KR" altLang="ko-KR" sz="1400" dirty="0"/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public Derived(string Name) : </a:t>
            </a:r>
            <a:r>
              <a:rPr lang="en-US" altLang="ko-KR" sz="1400" b="1" dirty="0">
                <a:solidFill>
                  <a:schemeClr val="accent3"/>
                </a:solidFill>
              </a:rPr>
              <a:t>base</a:t>
            </a:r>
            <a:r>
              <a:rPr lang="en-US" altLang="ko-KR" sz="1400" dirty="0">
                <a:solidFill>
                  <a:schemeClr val="accent3"/>
                </a:solidFill>
              </a:rPr>
              <a:t>(Name)</a:t>
            </a:r>
            <a:endParaRPr lang="ko-KR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/>
              <a:t>    {</a:t>
            </a:r>
            <a:endParaRPr lang="ko-KR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("{0}.Derived()", </a:t>
            </a:r>
            <a:r>
              <a:rPr lang="en-US" altLang="ko-KR" sz="1400" dirty="0" err="1"/>
              <a:t>this.Name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r>
              <a:rPr lang="en-US" altLang="ko-KR" sz="1400" dirty="0"/>
              <a:t>    }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4355976" y="3501008"/>
            <a:ext cx="2808312" cy="720080"/>
          </a:xfrm>
          <a:prstGeom prst="wedgeRectCallout">
            <a:avLst>
              <a:gd name="adj1" fmla="val -67624"/>
              <a:gd name="adj2" fmla="val 177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Base(string Name)</a:t>
            </a:r>
            <a:r>
              <a:rPr lang="ko-KR" altLang="en-US" dirty="0"/>
              <a:t>을 호출</a:t>
            </a:r>
            <a:endParaRPr lang="ko-KR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059832" y="3861048"/>
            <a:ext cx="64807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08. </a:t>
            </a:r>
            <a:r>
              <a:rPr lang="ko-KR" altLang="en-US" dirty="0"/>
              <a:t>기반 클래스와 파생 클래스 사이의 형식 변환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is</a:t>
            </a:r>
            <a:r>
              <a:rPr lang="ko-KR" altLang="en-US" dirty="0"/>
              <a:t>와 </a:t>
            </a:r>
            <a:r>
              <a:rPr lang="en-US" altLang="ko-KR" dirty="0" smtClean="0"/>
              <a:t>as (1/4)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ko-KR" dirty="0"/>
              <a:t>기반 클래스와 파생 클래스 사이에서는 족보를 오르내리는 형식 변환이 </a:t>
            </a:r>
            <a:r>
              <a:rPr lang="ko-KR" altLang="ko-KR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자식 클래스의 객체는 부모 클래스의 객체로 간주할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ko-KR" dirty="0" smtClean="0"/>
              <a:t>파생 </a:t>
            </a:r>
            <a:r>
              <a:rPr lang="ko-KR" altLang="ko-KR" dirty="0"/>
              <a:t>클래스의 </a:t>
            </a:r>
            <a:r>
              <a:rPr lang="ko-KR" altLang="ko-KR" dirty="0" err="1"/>
              <a:t>인스턴스는</a:t>
            </a:r>
            <a:r>
              <a:rPr lang="ko-KR" altLang="ko-KR" dirty="0"/>
              <a:t> 기반 클래스의 </a:t>
            </a:r>
            <a:r>
              <a:rPr lang="ko-KR" altLang="ko-KR" dirty="0" err="1"/>
              <a:t>인스턴스로써도</a:t>
            </a:r>
            <a:r>
              <a:rPr lang="ko-KR" altLang="ko-KR" dirty="0"/>
              <a:t> </a:t>
            </a:r>
            <a:r>
              <a:rPr lang="ko-KR" altLang="ko-KR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3608" y="3024412"/>
            <a:ext cx="3708412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en-US" altLang="ko-KR" sz="1400" dirty="0"/>
              <a:t>Mammal</a:t>
            </a:r>
            <a:endParaRPr lang="ko-KR" altLang="ko-KR" sz="1400" dirty="0"/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public void Nurse() { … }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class Dog : Mammal</a:t>
            </a:r>
            <a:endParaRPr lang="ko-KR" altLang="ko-KR" sz="1400" dirty="0"/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public void Bark() { … }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class Cat : Mammal</a:t>
            </a:r>
            <a:endParaRPr lang="ko-KR" altLang="ko-KR" sz="1400" dirty="0"/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public void Meow() { … }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783996" y="2996366"/>
            <a:ext cx="3708412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Mammal </a:t>
            </a:r>
            <a:r>
              <a:rPr lang="en-US" altLang="ko-KR" sz="1400" dirty="0" err="1"/>
              <a:t>mammal</a:t>
            </a:r>
            <a:r>
              <a:rPr lang="en-US" altLang="ko-KR" sz="1400" dirty="0"/>
              <a:t> = new Mammal();</a:t>
            </a:r>
            <a:endParaRPr lang="ko-KR" altLang="ko-KR" sz="1400" dirty="0"/>
          </a:p>
          <a:p>
            <a:r>
              <a:rPr lang="en-US" altLang="ko-KR" sz="1400" dirty="0" err="1"/>
              <a:t>mammal.Nurse</a:t>
            </a:r>
            <a:r>
              <a:rPr lang="en-US" altLang="ko-KR" sz="1400" dirty="0"/>
              <a:t>();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>
                <a:solidFill>
                  <a:schemeClr val="accent3"/>
                </a:solidFill>
              </a:rPr>
              <a:t>mammal = new Dog();</a:t>
            </a:r>
            <a:endParaRPr lang="ko-KR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 err="1"/>
              <a:t>mammal.Nurse</a:t>
            </a:r>
            <a:r>
              <a:rPr lang="en-US" altLang="ko-KR" sz="1400" dirty="0"/>
              <a:t>();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>
                <a:solidFill>
                  <a:schemeClr val="accent3"/>
                </a:solidFill>
              </a:rPr>
              <a:t>Dog </a:t>
            </a:r>
            <a:r>
              <a:rPr lang="en-US" altLang="ko-KR" sz="1400" dirty="0" err="1">
                <a:solidFill>
                  <a:schemeClr val="accent3"/>
                </a:solidFill>
              </a:rPr>
              <a:t>dog</a:t>
            </a:r>
            <a:r>
              <a:rPr lang="en-US" altLang="ko-KR" sz="1400" dirty="0">
                <a:solidFill>
                  <a:schemeClr val="accent3"/>
                </a:solidFill>
              </a:rPr>
              <a:t> = (Dog)mammal;</a:t>
            </a:r>
            <a:endParaRPr lang="ko-KR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 err="1"/>
              <a:t>dog.Nurse</a:t>
            </a:r>
            <a:r>
              <a:rPr lang="en-US" altLang="ko-KR" sz="1400" dirty="0"/>
              <a:t>();</a:t>
            </a:r>
            <a:endParaRPr lang="ko-KR" altLang="ko-KR" sz="1400" dirty="0"/>
          </a:p>
          <a:p>
            <a:r>
              <a:rPr lang="en-US" altLang="ko-KR" sz="1400" dirty="0" err="1"/>
              <a:t>dog.Bark</a:t>
            </a:r>
            <a:r>
              <a:rPr lang="en-US" altLang="ko-KR" sz="1400" dirty="0"/>
              <a:t>();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>
                <a:solidFill>
                  <a:schemeClr val="accent3"/>
                </a:solidFill>
              </a:rPr>
              <a:t>mammal = new Cat();</a:t>
            </a:r>
            <a:endParaRPr lang="ko-KR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 err="1"/>
              <a:t>mammal.Nurse</a:t>
            </a:r>
            <a:r>
              <a:rPr lang="en-US" altLang="ko-KR" sz="1400" dirty="0"/>
              <a:t>();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>
                <a:solidFill>
                  <a:schemeClr val="accent3"/>
                </a:solidFill>
              </a:rPr>
              <a:t>Cat </a:t>
            </a:r>
            <a:r>
              <a:rPr lang="en-US" altLang="ko-KR" sz="1400" dirty="0" err="1">
                <a:solidFill>
                  <a:schemeClr val="accent3"/>
                </a:solidFill>
              </a:rPr>
              <a:t>cat</a:t>
            </a:r>
            <a:r>
              <a:rPr lang="en-US" altLang="ko-KR" sz="1400" dirty="0">
                <a:solidFill>
                  <a:schemeClr val="accent3"/>
                </a:solidFill>
              </a:rPr>
              <a:t> = (Dog)mammal;</a:t>
            </a:r>
            <a:endParaRPr lang="ko-KR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 err="1"/>
              <a:t>cat.Nurse</a:t>
            </a:r>
            <a:r>
              <a:rPr lang="en-US" altLang="ko-KR" sz="1400" dirty="0"/>
              <a:t>();</a:t>
            </a:r>
            <a:endParaRPr lang="ko-KR" altLang="ko-KR" sz="1400" dirty="0"/>
          </a:p>
          <a:p>
            <a:r>
              <a:rPr lang="en-US" altLang="ko-KR" sz="1400" dirty="0" err="1"/>
              <a:t>cat.Meow</a:t>
            </a:r>
            <a:r>
              <a:rPr lang="en-US" altLang="ko-KR" sz="1400" dirty="0"/>
              <a:t>();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468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08. </a:t>
            </a:r>
            <a:r>
              <a:rPr lang="ko-KR" altLang="en-US" dirty="0"/>
              <a:t>기반 클래스와 파생 클래스 사이의 형식 변환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is</a:t>
            </a:r>
            <a:r>
              <a:rPr lang="ko-KR" altLang="en-US" dirty="0"/>
              <a:t>와 </a:t>
            </a:r>
            <a:r>
              <a:rPr lang="en-US" altLang="ko-KR" dirty="0" smtClean="0"/>
              <a:t>as (2/4)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기반클래스</a:t>
            </a:r>
            <a:r>
              <a:rPr lang="en-US" altLang="ko-KR" dirty="0" smtClean="0"/>
              <a:t>-</a:t>
            </a:r>
            <a:r>
              <a:rPr lang="ko-KR" altLang="en-US" dirty="0" smtClean="0"/>
              <a:t>파생클래스간 </a:t>
            </a:r>
            <a:r>
              <a:rPr lang="ko-KR" altLang="en-US" dirty="0" err="1" smtClean="0"/>
              <a:t>형변환을</a:t>
            </a:r>
            <a:r>
              <a:rPr lang="ko-KR" altLang="en-US" dirty="0" smtClean="0"/>
              <a:t> 어디에 사용할 수 있을까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상속 관계를 이용한 </a:t>
            </a:r>
            <a:r>
              <a:rPr lang="ko-KR" altLang="en-US" dirty="0" err="1" smtClean="0"/>
              <a:t>형변환을</a:t>
            </a:r>
            <a:r>
              <a:rPr lang="ko-KR" altLang="en-US" dirty="0" smtClean="0"/>
              <a:t> 이용하여 </a:t>
            </a:r>
            <a:r>
              <a:rPr lang="en-US" altLang="ko-KR" dirty="0" err="1" smtClean="0"/>
              <a:t>Zoopkeeper</a:t>
            </a:r>
            <a:r>
              <a:rPr lang="ko-KR" altLang="en-US" dirty="0" smtClean="0"/>
              <a:t>를 구현하면 오버로딩 없이 한가지 </a:t>
            </a:r>
            <a:r>
              <a:rPr lang="ko-KR" altLang="en-US" dirty="0" smtClean="0"/>
              <a:t>버전의 </a:t>
            </a:r>
            <a:r>
              <a:rPr lang="ko-KR" altLang="en-US" dirty="0" err="1" smtClean="0"/>
              <a:t>메소드만으로</a:t>
            </a:r>
            <a:r>
              <a:rPr lang="ko-KR" altLang="en-US" dirty="0" smtClean="0"/>
              <a:t> 다양한 클래스 형식의 매개변수를 처리할 수 있음</a:t>
            </a:r>
            <a:endParaRPr lang="en-US" altLang="ko-KR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9532" y="2231999"/>
            <a:ext cx="3996444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en-US" altLang="ko-KR" sz="1400" dirty="0"/>
              <a:t>Zookeeper</a:t>
            </a:r>
            <a:endParaRPr lang="ko-KR" altLang="ko-KR" sz="1400" dirty="0"/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public void Wash( Dog </a:t>
            </a:r>
            <a:r>
              <a:rPr lang="en-US" altLang="ko-KR" sz="1400" dirty="0" err="1"/>
              <a:t>dog</a:t>
            </a:r>
            <a:r>
              <a:rPr lang="en-US" altLang="ko-KR" sz="1400" dirty="0"/>
              <a:t> ) { /* … */ }</a:t>
            </a:r>
            <a:endParaRPr lang="ko-KR" altLang="ko-KR" sz="1400" dirty="0"/>
          </a:p>
          <a:p>
            <a:r>
              <a:rPr lang="en-US" altLang="ko-KR" sz="1400" dirty="0"/>
              <a:t>    public void Wash( Cat </a:t>
            </a:r>
            <a:r>
              <a:rPr lang="en-US" altLang="ko-KR" sz="1400" dirty="0" err="1"/>
              <a:t>cat</a:t>
            </a:r>
            <a:r>
              <a:rPr lang="en-US" altLang="ko-KR" sz="1400" dirty="0"/>
              <a:t> ) { /* … */ }</a:t>
            </a:r>
            <a:endParaRPr lang="ko-KR" altLang="ko-KR" sz="1400" dirty="0"/>
          </a:p>
          <a:p>
            <a:r>
              <a:rPr lang="en-US" altLang="ko-KR" sz="1400" dirty="0"/>
              <a:t>    public void Wash( Elephant </a:t>
            </a:r>
            <a:r>
              <a:rPr lang="en-US" altLang="ko-KR" sz="1400" dirty="0" err="1"/>
              <a:t>elephant</a:t>
            </a:r>
            <a:r>
              <a:rPr lang="en-US" altLang="ko-KR" sz="1400" dirty="0"/>
              <a:t> ) { /* … */ }</a:t>
            </a:r>
            <a:endParaRPr lang="ko-KR" altLang="ko-KR" sz="1400" dirty="0"/>
          </a:p>
          <a:p>
            <a:r>
              <a:rPr lang="en-US" altLang="ko-KR" sz="1400" dirty="0"/>
              <a:t>    public void Wash( Lion </a:t>
            </a:r>
            <a:r>
              <a:rPr lang="en-US" altLang="ko-KR" sz="1400" dirty="0" err="1"/>
              <a:t>lion</a:t>
            </a:r>
            <a:r>
              <a:rPr lang="en-US" altLang="ko-KR" sz="1400" dirty="0"/>
              <a:t> ) { /* … */ }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// </a:t>
            </a:r>
            <a:r>
              <a:rPr lang="en-US" altLang="ko-KR" sz="1400" dirty="0" smtClean="0"/>
              <a:t>… 300</a:t>
            </a:r>
            <a:r>
              <a:rPr lang="ko-KR" altLang="ko-KR" sz="1400" dirty="0"/>
              <a:t>개 버전의</a:t>
            </a:r>
            <a:r>
              <a:rPr lang="en-US" altLang="ko-KR" sz="1400" dirty="0"/>
              <a:t> Wash() </a:t>
            </a:r>
            <a:r>
              <a:rPr lang="ko-KR" altLang="ko-KR" sz="1400" dirty="0" err="1"/>
              <a:t>메소드</a:t>
            </a:r>
            <a:r>
              <a:rPr lang="ko-KR" altLang="ko-KR" sz="1400" dirty="0"/>
              <a:t> 선언</a:t>
            </a:r>
          </a:p>
          <a:p>
            <a:r>
              <a:rPr lang="en-US" altLang="ko-KR" sz="1400" dirty="0"/>
              <a:t>}</a:t>
            </a:r>
            <a:endParaRPr lang="ko-KR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680012" y="2204864"/>
            <a:ext cx="3996444" cy="205846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noAutofit/>
          </a:bodyPr>
          <a:lstStyle/>
          <a:p>
            <a:r>
              <a:rPr lang="en-US" altLang="ko-KR" sz="1400" dirty="0"/>
              <a:t>class Zookeeper</a:t>
            </a:r>
            <a:endParaRPr lang="ko-KR" altLang="ko-KR" sz="1400" dirty="0"/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public void Wash( Mammal </a:t>
            </a:r>
            <a:r>
              <a:rPr lang="en-US" altLang="ko-KR" sz="1400" dirty="0" err="1"/>
              <a:t>mammal</a:t>
            </a:r>
            <a:r>
              <a:rPr lang="en-US" altLang="ko-KR" sz="1400" dirty="0"/>
              <a:t> ) { /* … */ }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3910280" y="3514656"/>
            <a:ext cx="1101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VS</a:t>
            </a:r>
            <a:endParaRPr lang="en-US" altLang="ko-K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81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08. </a:t>
            </a:r>
            <a:r>
              <a:rPr lang="ko-KR" altLang="en-US" dirty="0"/>
              <a:t>기반 클래스와 파생 클래스 사이의 형식 변환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is</a:t>
            </a:r>
            <a:r>
              <a:rPr lang="ko-KR" altLang="en-US" dirty="0"/>
              <a:t>와 </a:t>
            </a:r>
            <a:r>
              <a:rPr lang="en-US" altLang="ko-KR" dirty="0" smtClean="0"/>
              <a:t>as (3/4)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is </a:t>
            </a:r>
            <a:r>
              <a:rPr lang="ko-KR" altLang="en-US" dirty="0" smtClean="0"/>
              <a:t>연산자와 </a:t>
            </a:r>
            <a:r>
              <a:rPr lang="en-US" altLang="ko-KR" dirty="0" smtClean="0"/>
              <a:t>as </a:t>
            </a:r>
            <a:r>
              <a:rPr lang="ko-KR" altLang="en-US" dirty="0" smtClean="0"/>
              <a:t>연산자</a:t>
            </a:r>
            <a:endParaRPr lang="en-US" altLang="ko-KR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62950"/>
              </p:ext>
            </p:extLst>
          </p:nvPr>
        </p:nvGraphicFramePr>
        <p:xfrm>
          <a:off x="971600" y="2204864"/>
          <a:ext cx="7272808" cy="2448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3429"/>
                <a:gridCol w="5799379"/>
              </a:tblGrid>
              <a:tr h="5945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연산자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설명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46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is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객체가 해당 형식에 해당하는지를 검사하여 그 결과를</a:t>
                      </a:r>
                      <a:r>
                        <a:rPr lang="en-US" sz="1800" kern="100">
                          <a:effectLst/>
                        </a:rPr>
                        <a:t> bool </a:t>
                      </a:r>
                      <a:r>
                        <a:rPr lang="ko-KR" sz="1800" kern="100">
                          <a:effectLst/>
                        </a:rPr>
                        <a:t>값으로 반환합니다</a:t>
                      </a:r>
                      <a:r>
                        <a:rPr lang="en-US" sz="1800" kern="100">
                          <a:effectLst/>
                        </a:rPr>
                        <a:t>.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8908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as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형식 변환 연산자와 같은 역할을 합니다</a:t>
                      </a:r>
                      <a:r>
                        <a:rPr lang="en-US" sz="1800" kern="100" dirty="0">
                          <a:effectLst/>
                        </a:rPr>
                        <a:t>. </a:t>
                      </a:r>
                      <a:r>
                        <a:rPr lang="ko-KR" sz="1800" kern="100" dirty="0">
                          <a:effectLst/>
                        </a:rPr>
                        <a:t>다만 </a:t>
                      </a:r>
                      <a:r>
                        <a:rPr lang="ko-KR" sz="1800" kern="100" dirty="0" err="1">
                          <a:effectLst/>
                        </a:rPr>
                        <a:t>형변환</a:t>
                      </a:r>
                      <a:r>
                        <a:rPr lang="ko-KR" sz="1800" kern="100" dirty="0">
                          <a:effectLst/>
                        </a:rPr>
                        <a:t> 연산자가 변환에 실패하는 경우 예외를 던지는 반면에</a:t>
                      </a:r>
                      <a:r>
                        <a:rPr lang="en-US" sz="1800" kern="100" dirty="0">
                          <a:effectLst/>
                        </a:rPr>
                        <a:t> as </a:t>
                      </a:r>
                      <a:r>
                        <a:rPr lang="ko-KR" sz="1800" kern="100" dirty="0">
                          <a:effectLst/>
                        </a:rPr>
                        <a:t>연산자는 객체 참조를</a:t>
                      </a:r>
                      <a:r>
                        <a:rPr lang="en-US" sz="1800" kern="100" dirty="0">
                          <a:effectLst/>
                        </a:rPr>
                        <a:t> null</a:t>
                      </a:r>
                      <a:r>
                        <a:rPr lang="ko-KR" sz="1800" kern="100" dirty="0">
                          <a:effectLst/>
                        </a:rPr>
                        <a:t>로 만든다는 것이 다릅니다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9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08. </a:t>
            </a:r>
            <a:r>
              <a:rPr lang="ko-KR" altLang="en-US" dirty="0"/>
              <a:t>기반 클래스와 파생 클래스 사이의 형식 변환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is</a:t>
            </a:r>
            <a:r>
              <a:rPr lang="ko-KR" altLang="en-US" dirty="0"/>
              <a:t>와 </a:t>
            </a:r>
            <a:r>
              <a:rPr lang="en-US" altLang="ko-KR" dirty="0" smtClean="0"/>
              <a:t>as (4/4)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is </a:t>
            </a:r>
            <a:r>
              <a:rPr lang="ko-KR" altLang="en-US" dirty="0" smtClean="0"/>
              <a:t>연산자 사용 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as </a:t>
            </a:r>
            <a:r>
              <a:rPr lang="ko-KR" altLang="en-US" dirty="0" smtClean="0"/>
              <a:t>연산자의 사용 예</a:t>
            </a:r>
            <a:endParaRPr lang="en-US" altLang="ko-KR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35596" y="2045166"/>
            <a:ext cx="399644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Mammal </a:t>
            </a:r>
            <a:r>
              <a:rPr lang="en-US" altLang="ko-KR" sz="1400" dirty="0" err="1"/>
              <a:t>mammal</a:t>
            </a:r>
            <a:r>
              <a:rPr lang="en-US" altLang="ko-KR" sz="1400" dirty="0"/>
              <a:t> = new Dog();</a:t>
            </a:r>
            <a:endParaRPr lang="ko-KR" altLang="ko-KR" sz="1400" dirty="0"/>
          </a:p>
          <a:p>
            <a:r>
              <a:rPr lang="en-US" altLang="ko-KR" sz="1400" dirty="0"/>
              <a:t>Dog    </a:t>
            </a:r>
            <a:r>
              <a:rPr lang="en-US" altLang="ko-KR" sz="1400" dirty="0" err="1"/>
              <a:t>dog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r>
              <a:rPr lang="ko-KR" altLang="ko-KR" sz="1400" dirty="0"/>
              <a:t> </a:t>
            </a:r>
            <a:br>
              <a:rPr lang="ko-KR" altLang="ko-KR" sz="1400" dirty="0"/>
            </a:br>
            <a:r>
              <a:rPr lang="en-US" altLang="ko-KR" sz="1400" dirty="0"/>
              <a:t>if (mammal </a:t>
            </a:r>
            <a:r>
              <a:rPr lang="en-US" altLang="ko-KR" sz="1400" b="1" dirty="0"/>
              <a:t>is</a:t>
            </a:r>
            <a:r>
              <a:rPr lang="en-US" altLang="ko-KR" sz="1400" dirty="0"/>
              <a:t> Dog)</a:t>
            </a:r>
            <a:endParaRPr lang="ko-KR" altLang="ko-KR" sz="1400" dirty="0"/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dog = (Dog)mammal; 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dog.Bark</a:t>
            </a:r>
            <a:r>
              <a:rPr lang="en-US" altLang="ko-KR" sz="1400" dirty="0"/>
              <a:t>();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923771" y="4437112"/>
            <a:ext cx="3996444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Mammal </a:t>
            </a:r>
            <a:r>
              <a:rPr lang="en-US" altLang="ko-KR" sz="1400" dirty="0"/>
              <a:t>mammal2 = new Cat();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r>
              <a:rPr lang="ko-KR" altLang="ko-KR" sz="1400" dirty="0"/>
              <a:t> </a:t>
            </a:r>
            <a:br>
              <a:rPr lang="ko-KR" altLang="ko-KR" sz="1400" dirty="0"/>
            </a:br>
            <a:r>
              <a:rPr lang="en-US" altLang="ko-KR" sz="1400" dirty="0"/>
              <a:t>Cat </a:t>
            </a:r>
            <a:r>
              <a:rPr lang="en-US" altLang="ko-KR" sz="1400" dirty="0" err="1"/>
              <a:t>cat</a:t>
            </a:r>
            <a:r>
              <a:rPr lang="en-US" altLang="ko-KR" sz="1400" dirty="0"/>
              <a:t> = mammal2 as Cat;</a:t>
            </a:r>
            <a:endParaRPr lang="ko-KR" altLang="ko-KR" sz="1400" dirty="0"/>
          </a:p>
          <a:p>
            <a:r>
              <a:rPr lang="en-US" altLang="ko-KR" sz="1400" dirty="0"/>
              <a:t>if (cat != null)</a:t>
            </a:r>
            <a:endParaRPr lang="ko-KR" altLang="ko-KR" sz="1400" dirty="0"/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cat.Meow</a:t>
            </a:r>
            <a:r>
              <a:rPr lang="en-US" altLang="ko-KR" sz="1400" dirty="0"/>
              <a:t>();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</p:txBody>
      </p:sp>
      <p:sp>
        <p:nvSpPr>
          <p:cNvPr id="13" name="AutoShape 32"/>
          <p:cNvSpPr>
            <a:spLocks noChangeArrowheads="1"/>
          </p:cNvSpPr>
          <p:nvPr/>
        </p:nvSpPr>
        <p:spPr bwMode="auto">
          <a:xfrm>
            <a:off x="3203848" y="2666087"/>
            <a:ext cx="3869690" cy="574040"/>
          </a:xfrm>
          <a:prstGeom prst="wedgeRoundRectCallout">
            <a:avLst>
              <a:gd name="adj1" fmla="val -70148"/>
              <a:gd name="adj2" fmla="val -19009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mammal </a:t>
            </a:r>
            <a:r>
              <a:rPr lang="ko-KR" sz="1400" kern="100" dirty="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객체가</a:t>
            </a:r>
            <a:r>
              <a:rPr lang="en-US" sz="1400" kern="100" dirty="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 Dog </a:t>
            </a:r>
            <a:r>
              <a:rPr lang="ko-KR" sz="1400" kern="100" dirty="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형식임을 확인했으므로 안전하게 형식 변환이 이루어집니다</a:t>
            </a:r>
            <a:r>
              <a:rPr lang="en-US" sz="1400" kern="100" dirty="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.</a:t>
            </a:r>
            <a:endParaRPr lang="ko-KR" sz="1400" kern="100" dirty="0">
              <a:solidFill>
                <a:schemeClr val="bg1"/>
              </a:solidFill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4" name="AutoShape 32"/>
          <p:cNvSpPr>
            <a:spLocks noChangeArrowheads="1"/>
          </p:cNvSpPr>
          <p:nvPr/>
        </p:nvSpPr>
        <p:spPr bwMode="auto">
          <a:xfrm>
            <a:off x="3707904" y="4221088"/>
            <a:ext cx="3869690" cy="1222112"/>
          </a:xfrm>
          <a:prstGeom prst="wedgeRoundRectCallout">
            <a:avLst>
              <a:gd name="adj1" fmla="val -65916"/>
              <a:gd name="adj2" fmla="val 14493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/>
            <a:r>
              <a:rPr lang="en-US" altLang="ko-KR" sz="1400" kern="100" dirty="0">
                <a:solidFill>
                  <a:schemeClr val="bg1"/>
                </a:solidFill>
                <a:latin typeface="맑은 고딕"/>
                <a:cs typeface="Times New Roman"/>
              </a:rPr>
              <a:t>mammal2</a:t>
            </a:r>
            <a:r>
              <a:rPr lang="ko-KR" altLang="en-US" sz="1400" kern="100" dirty="0">
                <a:solidFill>
                  <a:schemeClr val="bg1"/>
                </a:solidFill>
                <a:latin typeface="맑은 고딕"/>
                <a:cs typeface="Times New Roman"/>
              </a:rPr>
              <a:t>가 </a:t>
            </a:r>
            <a:r>
              <a:rPr lang="en-US" altLang="ko-KR" sz="1400" kern="100" dirty="0">
                <a:solidFill>
                  <a:schemeClr val="bg1"/>
                </a:solidFill>
                <a:latin typeface="맑은 고딕"/>
                <a:cs typeface="Times New Roman"/>
              </a:rPr>
              <a:t>Cat </a:t>
            </a:r>
            <a:r>
              <a:rPr lang="ko-KR" altLang="en-US" sz="1400" kern="100" dirty="0">
                <a:solidFill>
                  <a:schemeClr val="bg1"/>
                </a:solidFill>
                <a:latin typeface="맑은 고딕"/>
                <a:cs typeface="Times New Roman"/>
              </a:rPr>
              <a:t>형식 변환에 실패했다면 </a:t>
            </a:r>
            <a:r>
              <a:rPr lang="en-US" altLang="ko-KR" sz="1400" kern="100" dirty="0">
                <a:solidFill>
                  <a:schemeClr val="bg1"/>
                </a:solidFill>
                <a:latin typeface="맑은 고딕"/>
                <a:cs typeface="Times New Roman"/>
              </a:rPr>
              <a:t>cat</a:t>
            </a:r>
            <a:r>
              <a:rPr lang="ko-KR" altLang="en-US" sz="1400" kern="100" dirty="0">
                <a:solidFill>
                  <a:schemeClr val="bg1"/>
                </a:solidFill>
                <a:latin typeface="맑은 고딕"/>
                <a:cs typeface="Times New Roman"/>
              </a:rPr>
              <a:t>은 </a:t>
            </a:r>
            <a:r>
              <a:rPr lang="en-US" altLang="ko-KR" sz="1400" kern="100" dirty="0">
                <a:solidFill>
                  <a:schemeClr val="bg1"/>
                </a:solidFill>
                <a:latin typeface="맑은 고딕"/>
                <a:cs typeface="Times New Roman"/>
              </a:rPr>
              <a:t>null</a:t>
            </a:r>
            <a:r>
              <a:rPr lang="ko-KR" altLang="en-US" sz="1400" kern="100" dirty="0">
                <a:solidFill>
                  <a:schemeClr val="bg1"/>
                </a:solidFill>
                <a:latin typeface="맑은 고딕"/>
                <a:cs typeface="Times New Roman"/>
              </a:rPr>
              <a:t>이 됩니다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/>
                <a:cs typeface="Times New Roman"/>
              </a:rPr>
              <a:t>. </a:t>
            </a:r>
            <a:r>
              <a:rPr lang="ko-KR" altLang="en-US" sz="1400" kern="100" dirty="0">
                <a:solidFill>
                  <a:schemeClr val="bg1"/>
                </a:solidFill>
                <a:latin typeface="맑은 고딕"/>
                <a:cs typeface="Times New Roman"/>
              </a:rPr>
              <a:t>하지만 이 코드에서는 </a:t>
            </a:r>
            <a:r>
              <a:rPr lang="en-US" altLang="ko-KR" sz="1400" kern="100" dirty="0">
                <a:solidFill>
                  <a:schemeClr val="bg1"/>
                </a:solidFill>
                <a:latin typeface="맑은 고딕"/>
                <a:cs typeface="Times New Roman"/>
              </a:rPr>
              <a:t>mammal2</a:t>
            </a:r>
            <a:r>
              <a:rPr lang="ko-KR" altLang="en-US" sz="1400" kern="100" dirty="0">
                <a:solidFill>
                  <a:schemeClr val="bg1"/>
                </a:solidFill>
                <a:latin typeface="맑은 고딕"/>
                <a:cs typeface="Times New Roman"/>
              </a:rPr>
              <a:t>는 </a:t>
            </a:r>
            <a:r>
              <a:rPr lang="en-US" altLang="ko-KR" sz="1400" kern="100" dirty="0">
                <a:solidFill>
                  <a:schemeClr val="bg1"/>
                </a:solidFill>
                <a:latin typeface="맑은 고딕"/>
                <a:cs typeface="Times New Roman"/>
              </a:rPr>
              <a:t>Cat </a:t>
            </a:r>
            <a:r>
              <a:rPr lang="ko-KR" altLang="en-US" sz="1400" kern="100" dirty="0">
                <a:solidFill>
                  <a:schemeClr val="bg1"/>
                </a:solidFill>
                <a:latin typeface="맑은 고딕"/>
                <a:cs typeface="Times New Roman"/>
              </a:rPr>
              <a:t>형식에 해당하므로 안전하게 형식 변환이 이루어집니다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/>
                <a:cs typeface="Times New Roman"/>
              </a:rPr>
              <a:t>.</a:t>
            </a:r>
            <a:endParaRPr lang="ko-KR" sz="1400" kern="100" dirty="0">
              <a:solidFill>
                <a:schemeClr val="bg1"/>
              </a:solidFill>
              <a:effectLst/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06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09. </a:t>
            </a:r>
            <a:r>
              <a:rPr lang="ko-KR" altLang="en-US" dirty="0" err="1"/>
              <a:t>오버라이딩과</a:t>
            </a:r>
            <a:r>
              <a:rPr lang="ko-KR" altLang="en-US" dirty="0"/>
              <a:t>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</a:t>
            </a:r>
            <a:endParaRPr lang="en-US" altLang="ko-KR" dirty="0"/>
          </a:p>
          <a:p>
            <a:pPr lvl="1"/>
            <a:r>
              <a:rPr lang="en-US" altLang="ko-KR" dirty="0" smtClean="0"/>
              <a:t>OOP</a:t>
            </a:r>
            <a:r>
              <a:rPr lang="ko-KR" altLang="en-US" dirty="0" smtClean="0"/>
              <a:t>에서 다형성은 </a:t>
            </a:r>
            <a:r>
              <a:rPr lang="ko-KR" altLang="ko-KR" dirty="0"/>
              <a:t>객체가 여러 형태를 가질 수 있음을 </a:t>
            </a:r>
            <a:r>
              <a:rPr lang="ko-KR" altLang="ko-KR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형식 </a:t>
            </a:r>
            <a:r>
              <a:rPr lang="ko-KR" altLang="en-US" dirty="0" err="1" smtClean="0"/>
              <a:t>다형성</a:t>
            </a:r>
            <a:r>
              <a:rPr lang="en-US" altLang="ko-KR" dirty="0"/>
              <a:t> (Subtype Polymorphism) </a:t>
            </a:r>
            <a:r>
              <a:rPr lang="ko-KR" altLang="en-US" dirty="0" smtClean="0"/>
              <a:t>의 준말</a:t>
            </a:r>
            <a:endParaRPr lang="en-US" altLang="ko-KR" dirty="0" smtClean="0"/>
          </a:p>
          <a:p>
            <a:pPr lvl="1"/>
            <a:r>
              <a:rPr lang="ko-KR" altLang="ko-KR" dirty="0"/>
              <a:t>자신으로부터 상속받아 만들어진 파생 클래스를 통해 </a:t>
            </a:r>
            <a:r>
              <a:rPr lang="ko-KR" altLang="ko-KR" dirty="0" err="1"/>
              <a:t>다형성을</a:t>
            </a:r>
            <a:r>
              <a:rPr lang="ko-KR" altLang="ko-KR" dirty="0"/>
              <a:t> </a:t>
            </a:r>
            <a:r>
              <a:rPr lang="ko-KR" altLang="ko-KR" dirty="0" smtClean="0"/>
              <a:t>실현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다형성은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(Overriding)</a:t>
            </a:r>
            <a:r>
              <a:rPr lang="ko-KR" altLang="en-US" dirty="0" smtClean="0"/>
              <a:t>을 통해서 실현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오버라이딩</a:t>
            </a:r>
            <a:r>
              <a:rPr lang="en-US" altLang="ko-KR" dirty="0" smtClean="0"/>
              <a:t>(Overriding)</a:t>
            </a:r>
          </a:p>
          <a:p>
            <a:pPr lvl="1"/>
            <a:r>
              <a:rPr lang="ko-KR" altLang="en-US" dirty="0" smtClean="0"/>
              <a:t>부모 클래스에서 선언된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자식 클래스에서 재정의 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가능하려면</a:t>
            </a:r>
            <a:r>
              <a:rPr lang="ko-KR" altLang="en-US" dirty="0" smtClean="0"/>
              <a:t> 부모 클래스에서 미리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한정자로 선언되어 있어야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자식 클래스는 부모 클래스에서 </a:t>
            </a:r>
            <a:r>
              <a:rPr lang="en-US" altLang="ko-KR" dirty="0" smtClean="0"/>
              <a:t>virtual</a:t>
            </a:r>
            <a:r>
              <a:rPr lang="ko-KR" altLang="en-US" dirty="0" smtClean="0"/>
              <a:t>로 선언되어 있는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override </a:t>
            </a:r>
            <a:r>
              <a:rPr lang="ko-KR" altLang="en-US" dirty="0" smtClean="0"/>
              <a:t>한정자를 이용하여 </a:t>
            </a:r>
            <a:r>
              <a:rPr lang="ko-KR" altLang="en-US" dirty="0" err="1" smtClean="0"/>
              <a:t>재선언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9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09. </a:t>
            </a:r>
            <a:r>
              <a:rPr lang="ko-KR" altLang="en-US" dirty="0" err="1"/>
              <a:t>오버라이딩과</a:t>
            </a:r>
            <a:r>
              <a:rPr lang="ko-KR" altLang="en-US" dirty="0"/>
              <a:t>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ArmorSuite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err="1" smtClean="0"/>
              <a:t>IronMan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WarMachine</a:t>
            </a:r>
            <a:r>
              <a:rPr lang="ko-KR" altLang="en-US" dirty="0" smtClean="0"/>
              <a:t>등  다양한 모습으로 파생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5576" y="2045166"/>
            <a:ext cx="3384376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/>
              <a:t>ArmorSuite</a:t>
            </a:r>
            <a:endParaRPr lang="ko-KR" altLang="ko-KR" sz="1400" dirty="0"/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public </a:t>
            </a:r>
            <a:r>
              <a:rPr lang="en-US" altLang="ko-KR" sz="1400" b="1" dirty="0">
                <a:solidFill>
                  <a:srgbClr val="FFC000"/>
                </a:solidFill>
              </a:rPr>
              <a:t>virtual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/>
              <a:t>void Initialize()</a:t>
            </a:r>
            <a:endParaRPr lang="ko-KR" altLang="ko-KR" sz="1400" dirty="0"/>
          </a:p>
          <a:p>
            <a:r>
              <a:rPr lang="en-US" altLang="ko-KR" sz="1400" dirty="0"/>
              <a:t>    {</a:t>
            </a:r>
            <a:endParaRPr lang="ko-KR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("Armored");</a:t>
            </a:r>
            <a:endParaRPr lang="ko-KR" altLang="ko-KR" sz="1400" dirty="0"/>
          </a:p>
          <a:p>
            <a:r>
              <a:rPr lang="en-US" altLang="ko-KR" sz="1400" dirty="0"/>
              <a:t>    }</a:t>
            </a:r>
            <a:endParaRPr lang="ko-KR" altLang="ko-KR" sz="1400" dirty="0"/>
          </a:p>
          <a:p>
            <a:r>
              <a:rPr lang="en-US" altLang="ko-KR" sz="1400" dirty="0" smtClean="0"/>
              <a:t>}</a:t>
            </a:r>
            <a:endParaRPr lang="ko-KR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4211960" y="2045166"/>
            <a:ext cx="4572508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/>
              <a:t>IronMan</a:t>
            </a:r>
            <a:r>
              <a:rPr lang="en-US" altLang="ko-KR" sz="1400" dirty="0"/>
              <a:t> : </a:t>
            </a:r>
            <a:r>
              <a:rPr lang="en-US" altLang="ko-KR" sz="1400" dirty="0" err="1">
                <a:solidFill>
                  <a:schemeClr val="accent3"/>
                </a:solidFill>
              </a:rPr>
              <a:t>ArmorSuite</a:t>
            </a:r>
            <a:endParaRPr lang="ko-KR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public </a:t>
            </a:r>
            <a:r>
              <a:rPr lang="en-US" altLang="ko-KR" sz="1400" b="1" dirty="0">
                <a:solidFill>
                  <a:srgbClr val="FFC000"/>
                </a:solidFill>
              </a:rPr>
              <a:t>override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/>
              <a:t>void Initialize()</a:t>
            </a:r>
            <a:endParaRPr lang="ko-KR" altLang="ko-KR" sz="1400" dirty="0"/>
          </a:p>
          <a:p>
            <a:r>
              <a:rPr lang="en-US" altLang="ko-KR" sz="1400" dirty="0"/>
              <a:t>    {</a:t>
            </a:r>
            <a:endParaRPr lang="ko-KR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base.Initialize</a:t>
            </a:r>
            <a:r>
              <a:rPr lang="en-US" altLang="ko-KR" sz="1400" dirty="0"/>
              <a:t>();</a:t>
            </a:r>
            <a:endParaRPr lang="ko-KR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Repulsor</a:t>
            </a:r>
            <a:r>
              <a:rPr lang="en-US" altLang="ko-KR" sz="1400" dirty="0"/>
              <a:t> Rays Armed");</a:t>
            </a:r>
            <a:endParaRPr lang="ko-KR" altLang="ko-KR" sz="1400" dirty="0"/>
          </a:p>
          <a:p>
            <a:r>
              <a:rPr lang="en-US" altLang="ko-KR" sz="1400" dirty="0"/>
              <a:t>    }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/>
              <a:t>WarMachine</a:t>
            </a:r>
            <a:r>
              <a:rPr lang="en-US" altLang="ko-KR" sz="1400" dirty="0"/>
              <a:t> : </a:t>
            </a:r>
            <a:r>
              <a:rPr lang="en-US" altLang="ko-KR" sz="1400" dirty="0" err="1">
                <a:solidFill>
                  <a:schemeClr val="accent3"/>
                </a:solidFill>
              </a:rPr>
              <a:t>ArmorSuite</a:t>
            </a:r>
            <a:endParaRPr lang="ko-KR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public </a:t>
            </a:r>
            <a:r>
              <a:rPr lang="en-US" altLang="ko-KR" sz="1400" b="1" dirty="0">
                <a:solidFill>
                  <a:srgbClr val="FFC000"/>
                </a:solidFill>
              </a:rPr>
              <a:t>override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/>
              <a:t>void Initialize()</a:t>
            </a:r>
            <a:endParaRPr lang="ko-KR" altLang="ko-KR" sz="1400" dirty="0"/>
          </a:p>
          <a:p>
            <a:r>
              <a:rPr lang="en-US" altLang="ko-KR" sz="1400" dirty="0"/>
              <a:t>    {</a:t>
            </a:r>
            <a:endParaRPr lang="ko-KR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base.Initialize</a:t>
            </a:r>
            <a:r>
              <a:rPr lang="en-US" altLang="ko-KR" sz="1400" dirty="0"/>
              <a:t>();</a:t>
            </a:r>
            <a:endParaRPr lang="ko-KR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("Double-Barrel Cannons Armed");</a:t>
            </a:r>
            <a:endParaRPr lang="ko-KR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("Micro-Rocket Launcher Armed");</a:t>
            </a:r>
            <a:endParaRPr lang="ko-KR" altLang="ko-KR" sz="1400" dirty="0"/>
          </a:p>
          <a:p>
            <a:r>
              <a:rPr lang="en-US" altLang="ko-KR" sz="1400" dirty="0"/>
              <a:t>    }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4006805"/>
            <a:ext cx="304423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부모 클래스에서 미리 </a:t>
            </a:r>
            <a:r>
              <a:rPr lang="en-US" altLang="ko-KR" dirty="0" smtClean="0">
                <a:solidFill>
                  <a:schemeClr val="bg1"/>
                </a:solidFill>
              </a:rPr>
              <a:t>virtual</a:t>
            </a: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메소드를</a:t>
            </a:r>
            <a:r>
              <a:rPr lang="ko-KR" altLang="en-US" dirty="0" smtClean="0">
                <a:solidFill>
                  <a:schemeClr val="bg1"/>
                </a:solidFill>
              </a:rPr>
              <a:t> 선언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/>
          <p:cNvCxnSpPr>
            <a:stCxn id="5" idx="0"/>
          </p:cNvCxnSpPr>
          <p:nvPr/>
        </p:nvCxnSpPr>
        <p:spPr>
          <a:xfrm flipH="1" flipV="1">
            <a:off x="1979712" y="2953107"/>
            <a:ext cx="297980" cy="1053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799807" y="2953107"/>
            <a:ext cx="1492273" cy="1988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799807" y="4941168"/>
            <a:ext cx="120424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79" y="4900348"/>
            <a:ext cx="3309432" cy="646331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자식 클래스에서는 </a:t>
            </a:r>
            <a:r>
              <a:rPr lang="en-US" altLang="ko-KR" dirty="0" smtClean="0">
                <a:solidFill>
                  <a:schemeClr val="bg1"/>
                </a:solidFill>
              </a:rPr>
              <a:t>override </a:t>
            </a:r>
            <a:r>
              <a:rPr lang="ko-KR" altLang="en-US" dirty="0" smtClean="0">
                <a:solidFill>
                  <a:schemeClr val="bg1"/>
                </a:solidFill>
              </a:rPr>
              <a:t>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메소드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재선언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재정의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5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숨기기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오버라이딩을</a:t>
            </a:r>
            <a:r>
              <a:rPr lang="ko-KR" altLang="en-US" dirty="0" smtClean="0"/>
              <a:t> 하기 위해서는 기반 클래스가 단단하게 설계되고 구현되어야 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파생 클래스에서 </a:t>
            </a:r>
            <a:r>
              <a:rPr lang="en-US" altLang="ko-KR" dirty="0" smtClean="0"/>
              <a:t>override </a:t>
            </a:r>
            <a:r>
              <a:rPr lang="ko-KR" altLang="en-US" dirty="0" smtClean="0"/>
              <a:t>로 재정의 하려면 기반 클래스의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virtual</a:t>
            </a:r>
            <a:r>
              <a:rPr lang="ko-KR" altLang="en-US" dirty="0" smtClean="0"/>
              <a:t>로 선언되어 있어야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숨기기는 기반 클래스의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virtual</a:t>
            </a:r>
            <a:r>
              <a:rPr lang="ko-KR" altLang="en-US" dirty="0" smtClean="0"/>
              <a:t>로 선언되어 있지 않았을 때 이를 재정의할 수는 없지만 감추고 같은 이름으로 새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선언하도록 하는 기능</a:t>
            </a:r>
            <a:endParaRPr lang="en-US" altLang="ko-KR" dirty="0" smtClean="0"/>
          </a:p>
          <a:p>
            <a:r>
              <a:rPr lang="ko-KR" altLang="en-US" dirty="0" err="1" smtClean="0"/>
              <a:t>오버라이딩의</a:t>
            </a:r>
            <a:r>
              <a:rPr lang="ko-KR" altLang="en-US" dirty="0" smtClean="0"/>
              <a:t> 경우에는 </a:t>
            </a:r>
            <a:r>
              <a:rPr lang="ko-KR" altLang="en-US" dirty="0" smtClean="0"/>
              <a:t>파생 클래스의 객체를 기반 클래스로 </a:t>
            </a:r>
            <a:r>
              <a:rPr lang="ko-KR" altLang="en-US" dirty="0" err="1" smtClean="0"/>
              <a:t>형변환해도</a:t>
            </a:r>
            <a:r>
              <a:rPr lang="ko-KR" altLang="en-US" dirty="0" smtClean="0"/>
              <a:t> 파생클래스 버전의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호출되지만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err="1" smtClean="0"/>
              <a:t>메소드</a:t>
            </a:r>
            <a:r>
              <a:rPr lang="ko-KR" altLang="en-US" dirty="0" smtClean="0"/>
              <a:t> 숨기기의 경우에는 </a:t>
            </a:r>
            <a:r>
              <a:rPr lang="ko-KR" altLang="en-US" dirty="0" smtClean="0"/>
              <a:t>같은 상황에서 기반 클래스의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호출됨</a:t>
            </a:r>
            <a:endParaRPr lang="en-US" altLang="ko-KR" dirty="0" smtClean="0"/>
          </a:p>
          <a:p>
            <a:r>
              <a:rPr lang="en-US" altLang="ko-KR" dirty="0" smtClean="0"/>
              <a:t>new </a:t>
            </a:r>
            <a:r>
              <a:rPr lang="ko-KR" altLang="en-US" dirty="0" smtClean="0"/>
              <a:t>한정자를 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객체를 할당할 때 사용하는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연산자가 아님</a:t>
            </a:r>
            <a:r>
              <a:rPr lang="en-US" altLang="ko-KR" dirty="0" smtClean="0"/>
              <a:t>)</a:t>
            </a:r>
            <a:endParaRPr lang="ko-KR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숨기기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숨기기 예</a:t>
            </a:r>
            <a:endParaRPr lang="ko-KR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576" y="2045166"/>
            <a:ext cx="4032448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class Base</a:t>
            </a:r>
            <a:endParaRPr lang="ko-KR" altLang="ko-KR" sz="1400" dirty="0"/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public void </a:t>
            </a:r>
            <a:r>
              <a:rPr lang="en-US" altLang="ko-KR" sz="1400" dirty="0" err="1"/>
              <a:t>MyMethod</a:t>
            </a:r>
            <a:r>
              <a:rPr lang="en-US" altLang="ko-KR" sz="1400" dirty="0"/>
              <a:t>()</a:t>
            </a:r>
            <a:endParaRPr lang="ko-KR" altLang="ko-KR" sz="1400" dirty="0"/>
          </a:p>
          <a:p>
            <a:r>
              <a:rPr lang="en-US" altLang="ko-KR" sz="1400" dirty="0"/>
              <a:t>    {</a:t>
            </a:r>
            <a:endParaRPr lang="ko-KR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Base.MyMethod</a:t>
            </a:r>
            <a:r>
              <a:rPr lang="en-US" altLang="ko-KR" sz="1400" dirty="0" smtClean="0"/>
              <a:t>()");</a:t>
            </a:r>
            <a:endParaRPr lang="ko-KR" altLang="ko-KR" sz="1400" dirty="0"/>
          </a:p>
          <a:p>
            <a:r>
              <a:rPr lang="en-US" altLang="ko-KR" sz="1400" dirty="0"/>
              <a:t>    }</a:t>
            </a:r>
            <a:r>
              <a:rPr lang="ko-KR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}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class Derived : Base</a:t>
            </a:r>
            <a:endParaRPr lang="ko-KR" altLang="ko-KR" sz="1400" dirty="0"/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public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void </a:t>
            </a:r>
            <a:r>
              <a:rPr lang="en-US" altLang="ko-KR" sz="1400" dirty="0" err="1"/>
              <a:t>MyMethod</a:t>
            </a:r>
            <a:r>
              <a:rPr lang="en-US" altLang="ko-KR" sz="1400" dirty="0"/>
              <a:t>()</a:t>
            </a:r>
            <a:endParaRPr lang="ko-KR" altLang="ko-KR" sz="1400" dirty="0"/>
          </a:p>
          <a:p>
            <a:r>
              <a:rPr lang="en-US" altLang="ko-KR" sz="1400" dirty="0"/>
              <a:t>    {</a:t>
            </a:r>
            <a:endParaRPr lang="ko-KR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Derived.MyMethod</a:t>
            </a:r>
            <a:r>
              <a:rPr lang="en-US" altLang="ko-KR" sz="1400" dirty="0"/>
              <a:t>()");</a:t>
            </a:r>
            <a:endParaRPr lang="ko-KR" altLang="ko-KR" sz="1400" dirty="0"/>
          </a:p>
          <a:p>
            <a:r>
              <a:rPr lang="en-US" altLang="ko-KR" sz="1400" dirty="0"/>
              <a:t>    }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2629941"/>
            <a:ext cx="2916183" cy="646331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부모 클래스에서 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메소드를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virtual</a:t>
            </a:r>
            <a:r>
              <a:rPr lang="ko-KR" altLang="en-US" dirty="0" smtClean="0">
                <a:solidFill>
                  <a:schemeClr val="bg1"/>
                </a:solidFill>
              </a:rPr>
              <a:t>로 선언하지 않음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/>
          <p:cNvCxnSpPr>
            <a:stCxn id="8" idx="1"/>
          </p:cNvCxnSpPr>
          <p:nvPr/>
        </p:nvCxnSpPr>
        <p:spPr>
          <a:xfrm flipH="1" flipV="1">
            <a:off x="2987824" y="2708921"/>
            <a:ext cx="2016224" cy="24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04048" y="4221088"/>
            <a:ext cx="383124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자식 클래스에서 </a:t>
            </a:r>
            <a:r>
              <a:rPr lang="en-US" altLang="ko-KR" dirty="0" smtClean="0">
                <a:solidFill>
                  <a:schemeClr val="bg1"/>
                </a:solidFill>
              </a:rPr>
              <a:t>new </a:t>
            </a:r>
            <a:r>
              <a:rPr lang="ko-KR" altLang="en-US" dirty="0" smtClean="0">
                <a:solidFill>
                  <a:schemeClr val="bg1"/>
                </a:solidFill>
              </a:rPr>
              <a:t>한정자를 이용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하여 </a:t>
            </a:r>
            <a:r>
              <a:rPr lang="ko-KR" altLang="en-US" dirty="0" err="1" smtClean="0">
                <a:solidFill>
                  <a:schemeClr val="bg1"/>
                </a:solidFill>
              </a:rPr>
              <a:t>재선언함으로써</a:t>
            </a:r>
            <a:r>
              <a:rPr lang="ko-KR" altLang="en-US" dirty="0" smtClean="0">
                <a:solidFill>
                  <a:schemeClr val="bg1"/>
                </a:solidFill>
              </a:rPr>
              <a:t> 기반 클래스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버전의 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메소드를</a:t>
            </a:r>
            <a:r>
              <a:rPr lang="ko-KR" altLang="en-US" dirty="0" smtClean="0">
                <a:solidFill>
                  <a:schemeClr val="bg1"/>
                </a:solidFill>
              </a:rPr>
              <a:t> 숨김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>
            <a:stCxn id="12" idx="1"/>
          </p:cNvCxnSpPr>
          <p:nvPr/>
        </p:nvCxnSpPr>
        <p:spPr>
          <a:xfrm flipH="1" flipV="1">
            <a:off x="3203848" y="4365107"/>
            <a:ext cx="1800200" cy="317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7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객체 지향 프로그래밍과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클래스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객체를 만들기 위한 청사진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err="1" smtClean="0">
                <a:sym typeface="Wingdings" pitchFamily="2" charset="2"/>
              </a:rPr>
              <a:t>붕어빵틀은</a:t>
            </a:r>
            <a:r>
              <a:rPr lang="ko-KR" altLang="en-US" dirty="0" smtClean="0">
                <a:sym typeface="Wingdings" pitchFamily="2" charset="2"/>
              </a:rPr>
              <a:t> 클래스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붕어빵은 객체 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a = 3; </a:t>
            </a:r>
            <a:r>
              <a:rPr lang="ko-KR" altLang="en-US" dirty="0" smtClean="0">
                <a:sym typeface="Wingdings" pitchFamily="2" charset="2"/>
              </a:rPr>
              <a:t>에서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ko-KR" altLang="en-US" dirty="0" smtClean="0">
                <a:sym typeface="Wingdings" pitchFamily="2" charset="2"/>
              </a:rPr>
              <a:t>는 클래스</a:t>
            </a:r>
            <a:r>
              <a:rPr lang="en-US" altLang="ko-KR" dirty="0" smtClean="0">
                <a:sym typeface="Wingdings" pitchFamily="2" charset="2"/>
              </a:rPr>
              <a:t>, a</a:t>
            </a:r>
            <a:r>
              <a:rPr lang="ko-KR" altLang="en-US" dirty="0" smtClean="0">
                <a:sym typeface="Wingdings" pitchFamily="2" charset="2"/>
              </a:rPr>
              <a:t>는 객체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객체</a:t>
            </a:r>
            <a:r>
              <a:rPr lang="en-US" altLang="ko-KR" dirty="0" smtClean="0">
                <a:sym typeface="Wingdings" pitchFamily="2" charset="2"/>
              </a:rPr>
              <a:t>(object)</a:t>
            </a:r>
            <a:r>
              <a:rPr lang="ko-KR" altLang="en-US" dirty="0" smtClean="0">
                <a:sym typeface="Wingdings" pitchFamily="2" charset="2"/>
              </a:rPr>
              <a:t>는 </a:t>
            </a:r>
            <a:r>
              <a:rPr lang="en-US" altLang="ko-KR" dirty="0" smtClean="0">
                <a:sym typeface="Wingdings" pitchFamily="2" charset="2"/>
              </a:rPr>
              <a:t>instance</a:t>
            </a:r>
            <a:r>
              <a:rPr lang="ko-KR" altLang="en-US" dirty="0" smtClean="0">
                <a:sym typeface="Wingdings" pitchFamily="2" charset="2"/>
              </a:rPr>
              <a:t>라고 부르기도 함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err="1" smtClean="0">
                <a:sym typeface="Wingdings" pitchFamily="2" charset="2"/>
              </a:rPr>
              <a:t>인스턴스는</a:t>
            </a:r>
            <a:r>
              <a:rPr lang="ko-KR" altLang="en-US" dirty="0" smtClean="0">
                <a:sym typeface="Wingdings" pitchFamily="2" charset="2"/>
              </a:rPr>
              <a:t> 청사진의 실체라는 뜻</a:t>
            </a:r>
            <a:endParaRPr lang="en-US" altLang="ko-KR" dirty="0">
              <a:sym typeface="Wingdings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/>
              <a:t>객체에게서 뽑아낸 속성과 기능은 클래스 안에 </a:t>
            </a:r>
            <a:r>
              <a:rPr lang="ko-KR" altLang="en-US" dirty="0"/>
              <a:t>변수와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모든 클래스는 복합 데이터 형식임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데이터 형식을 조합해서 만드는 사용자 정의 데이터 형식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11. </a:t>
            </a:r>
            <a:r>
              <a:rPr lang="ko-KR" altLang="en-US" dirty="0" err="1"/>
              <a:t>오버라이딩</a:t>
            </a:r>
            <a:r>
              <a:rPr lang="ko-KR" altLang="en-US" dirty="0"/>
              <a:t> 봉인하기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sealed </a:t>
            </a:r>
            <a:r>
              <a:rPr lang="ko-KR" altLang="en-US" dirty="0" smtClean="0"/>
              <a:t>한정자를 이용하여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선언하면 파생클래스에서는 해당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err="1" smtClean="0"/>
              <a:t>할</a:t>
            </a:r>
            <a:r>
              <a:rPr lang="ko-KR" altLang="en-US" dirty="0" smtClean="0"/>
              <a:t> 수 없음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71600" y="2405787"/>
            <a:ext cx="7200800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/>
              <a:t>Base</a:t>
            </a:r>
            <a:endParaRPr lang="ko-KR" altLang="ko-KR" dirty="0"/>
          </a:p>
          <a:p>
            <a:r>
              <a:rPr lang="en-US" altLang="ko-KR" dirty="0"/>
              <a:t>{</a:t>
            </a:r>
            <a:endParaRPr lang="ko-KR" altLang="ko-KR" dirty="0"/>
          </a:p>
          <a:p>
            <a:r>
              <a:rPr lang="en-US" altLang="ko-KR" dirty="0"/>
              <a:t>    public virtual void </a:t>
            </a:r>
            <a:r>
              <a:rPr lang="en-US" altLang="ko-KR" dirty="0" err="1"/>
              <a:t>SealMe</a:t>
            </a:r>
            <a:r>
              <a:rPr lang="en-US" altLang="ko-KR" dirty="0"/>
              <a:t>()</a:t>
            </a:r>
            <a:endParaRPr lang="ko-KR" altLang="ko-KR" dirty="0"/>
          </a:p>
          <a:p>
            <a:r>
              <a:rPr lang="en-US" altLang="ko-KR" dirty="0"/>
              <a:t>    {</a:t>
            </a:r>
            <a:endParaRPr lang="ko-KR" altLang="ko-KR" dirty="0"/>
          </a:p>
          <a:p>
            <a:r>
              <a:rPr lang="en-US" altLang="ko-KR" dirty="0"/>
              <a:t>        // …</a:t>
            </a:r>
            <a:endParaRPr lang="ko-KR" altLang="ko-KR" dirty="0"/>
          </a:p>
          <a:p>
            <a:r>
              <a:rPr lang="en-US" altLang="ko-KR" dirty="0"/>
              <a:t>    }</a:t>
            </a:r>
            <a:endParaRPr lang="ko-KR" altLang="ko-KR" dirty="0"/>
          </a:p>
          <a:p>
            <a:r>
              <a:rPr lang="en-US" altLang="ko-KR" dirty="0"/>
              <a:t>}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class Derived : Base</a:t>
            </a:r>
            <a:endParaRPr lang="ko-KR" altLang="ko-KR" dirty="0"/>
          </a:p>
          <a:p>
            <a:r>
              <a:rPr lang="en-US" altLang="ko-KR" dirty="0"/>
              <a:t>{</a:t>
            </a:r>
            <a:endParaRPr lang="ko-KR" altLang="ko-KR" dirty="0"/>
          </a:p>
          <a:p>
            <a:r>
              <a:rPr lang="en-US" altLang="ko-KR" dirty="0"/>
              <a:t>    public </a:t>
            </a:r>
            <a:r>
              <a:rPr lang="en-US" altLang="ko-KR" b="1" dirty="0">
                <a:solidFill>
                  <a:schemeClr val="accent3"/>
                </a:solidFill>
              </a:rPr>
              <a:t>sealed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dirty="0"/>
              <a:t>void </a:t>
            </a:r>
            <a:r>
              <a:rPr lang="en-US" altLang="ko-KR" dirty="0" err="1"/>
              <a:t>SealMe</a:t>
            </a:r>
            <a:r>
              <a:rPr lang="en-US" altLang="ko-KR" dirty="0"/>
              <a:t>()</a:t>
            </a:r>
            <a:endParaRPr lang="ko-KR" altLang="ko-KR" dirty="0"/>
          </a:p>
          <a:p>
            <a:r>
              <a:rPr lang="en-US" altLang="ko-KR" dirty="0"/>
              <a:t>    {</a:t>
            </a:r>
            <a:endParaRPr lang="ko-KR" altLang="ko-KR" dirty="0"/>
          </a:p>
          <a:p>
            <a:r>
              <a:rPr lang="en-US" altLang="ko-KR" dirty="0"/>
              <a:t>        // …</a:t>
            </a:r>
            <a:endParaRPr lang="ko-KR" altLang="ko-KR" dirty="0"/>
          </a:p>
          <a:p>
            <a:r>
              <a:rPr lang="en-US" altLang="ko-KR" dirty="0"/>
              <a:t>    }</a:t>
            </a:r>
            <a:endParaRPr lang="ko-KR" altLang="ko-KR" dirty="0"/>
          </a:p>
          <a:p>
            <a:r>
              <a:rPr lang="en-US" altLang="ko-KR" dirty="0" smtClean="0"/>
              <a:t>}</a:t>
            </a:r>
            <a:endParaRPr lang="ko-KR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341158" y="3600600"/>
            <a:ext cx="441499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sealed</a:t>
            </a:r>
            <a:r>
              <a:rPr lang="ko-KR" altLang="en-US" dirty="0" smtClean="0">
                <a:solidFill>
                  <a:schemeClr val="bg1"/>
                </a:solidFill>
              </a:rPr>
              <a:t>로 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메소드를</a:t>
            </a:r>
            <a:r>
              <a:rPr lang="ko-KR" altLang="en-US" dirty="0" smtClean="0">
                <a:solidFill>
                  <a:schemeClr val="bg1"/>
                </a:solidFill>
              </a:rPr>
              <a:t> 선언하면 이 클래스를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상속하는 클래스에서는 </a:t>
            </a:r>
            <a:r>
              <a:rPr lang="en-US" altLang="ko-KR" dirty="0" err="1" smtClean="0">
                <a:solidFill>
                  <a:schemeClr val="bg1"/>
                </a:solidFill>
              </a:rPr>
              <a:t>SealMe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오버라이딩할</a:t>
            </a:r>
            <a:r>
              <a:rPr lang="ko-KR" altLang="en-US" dirty="0" smtClean="0">
                <a:solidFill>
                  <a:schemeClr val="bg1"/>
                </a:solidFill>
              </a:rPr>
              <a:t> 수 없</a:t>
            </a:r>
            <a:r>
              <a:rPr lang="ko-KR" altLang="en-US" dirty="0">
                <a:solidFill>
                  <a:schemeClr val="bg1"/>
                </a:solidFill>
              </a:rPr>
              <a:t>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>
            <a:stCxn id="10" idx="1"/>
          </p:cNvCxnSpPr>
          <p:nvPr/>
        </p:nvCxnSpPr>
        <p:spPr>
          <a:xfrm flipH="1">
            <a:off x="2540958" y="4062265"/>
            <a:ext cx="1800200" cy="1022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중첩 클래스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중첩 클래스는 클래스 안에 선언된 클래스를 말함</a:t>
            </a:r>
            <a:endParaRPr lang="en-US" altLang="ko-KR" dirty="0" smtClean="0"/>
          </a:p>
          <a:p>
            <a:r>
              <a:rPr lang="ko-KR" altLang="en-US" dirty="0" smtClean="0"/>
              <a:t>아래는 중첩 클래스의 예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971600" y="2405787"/>
            <a:ext cx="720080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OuterClass</a:t>
            </a:r>
            <a:endParaRPr lang="ko-KR" altLang="ko-KR" dirty="0"/>
          </a:p>
          <a:p>
            <a:r>
              <a:rPr lang="en-US" altLang="ko-KR" dirty="0"/>
              <a:t>{</a:t>
            </a:r>
            <a:endParaRPr lang="ko-KR" altLang="ko-KR" dirty="0"/>
          </a:p>
          <a:p>
            <a:r>
              <a:rPr lang="en-US" altLang="ko-KR" dirty="0"/>
              <a:t>    private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OuterMember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    </a:t>
            </a:r>
            <a:endParaRPr lang="ko-KR" altLang="ko-KR" dirty="0"/>
          </a:p>
          <a:p>
            <a:r>
              <a:rPr lang="en-US" altLang="ko-KR" b="1" dirty="0"/>
              <a:t>    class </a:t>
            </a:r>
            <a:r>
              <a:rPr lang="en-US" altLang="ko-KR" b="1" dirty="0" err="1"/>
              <a:t>NestedClass</a:t>
            </a:r>
            <a:endParaRPr lang="ko-KR" altLang="ko-KR" dirty="0"/>
          </a:p>
          <a:p>
            <a:r>
              <a:rPr lang="en-US" altLang="ko-KR" dirty="0"/>
              <a:t>    {</a:t>
            </a:r>
            <a:endParaRPr lang="ko-KR" altLang="ko-KR" dirty="0"/>
          </a:p>
          <a:p>
            <a:r>
              <a:rPr lang="en-US" altLang="ko-KR" dirty="0"/>
              <a:t>        public void </a:t>
            </a:r>
            <a:r>
              <a:rPr lang="en-US" altLang="ko-KR" dirty="0" err="1"/>
              <a:t>DoSomething</a:t>
            </a:r>
            <a:r>
              <a:rPr lang="en-US" altLang="ko-KR" dirty="0"/>
              <a:t>()</a:t>
            </a:r>
            <a:endParaRPr lang="ko-KR" altLang="ko-KR" dirty="0"/>
          </a:p>
          <a:p>
            <a:r>
              <a:rPr lang="en-US" altLang="ko-KR" dirty="0"/>
              <a:t>        {</a:t>
            </a:r>
            <a:endParaRPr lang="ko-KR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OuterClass</a:t>
            </a:r>
            <a:r>
              <a:rPr lang="en-US" altLang="ko-KR" dirty="0"/>
              <a:t> outer = new </a:t>
            </a:r>
            <a:r>
              <a:rPr lang="en-US" altLang="ko-KR" dirty="0" err="1"/>
              <a:t>OuterClass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dirty="0" err="1" smtClean="0"/>
              <a:t>outer.OuterMember</a:t>
            </a:r>
            <a:r>
              <a:rPr lang="en-US" altLang="ko-KR" dirty="0" smtClean="0"/>
              <a:t> </a:t>
            </a:r>
            <a:r>
              <a:rPr lang="en-US" altLang="ko-KR" dirty="0"/>
              <a:t>= 10;</a:t>
            </a:r>
            <a:r>
              <a:rPr lang="ko-KR" altLang="ko-KR" dirty="0"/>
              <a:t> </a:t>
            </a:r>
            <a:r>
              <a:rPr lang="en-US" altLang="ko-KR" dirty="0"/>
              <a:t>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}</a:t>
            </a:r>
            <a:endParaRPr lang="ko-KR" altLang="ko-KR" dirty="0"/>
          </a:p>
          <a:p>
            <a:r>
              <a:rPr lang="en-US" altLang="ko-KR" dirty="0" smtClean="0"/>
              <a:t>    }</a:t>
            </a:r>
            <a:endParaRPr lang="ko-KR" altLang="ko-KR" dirty="0"/>
          </a:p>
          <a:p>
            <a:r>
              <a:rPr lang="en-US" altLang="ko-KR" dirty="0"/>
              <a:t>}</a:t>
            </a:r>
            <a:endParaRPr lang="ko-KR" altLang="ko-KR" dirty="0"/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3707904" y="5563959"/>
            <a:ext cx="3285490" cy="601345"/>
          </a:xfrm>
          <a:prstGeom prst="wedgeRoundRectCallout">
            <a:avLst>
              <a:gd name="adj1" fmla="val -53093"/>
              <a:gd name="adj2" fmla="val -47468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 err="1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OuterClass</a:t>
            </a:r>
            <a:r>
              <a:rPr lang="ko-KR" sz="1400" kern="100" dirty="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의</a:t>
            </a:r>
            <a:r>
              <a:rPr lang="en-US" sz="1400" kern="100" dirty="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 private </a:t>
            </a:r>
            <a:r>
              <a:rPr lang="ko-KR" sz="1400" kern="100" dirty="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멤버에 접근하여 값을 할당하거나 읽을 수 있습니다</a:t>
            </a:r>
            <a:r>
              <a:rPr lang="en-US" sz="1400" kern="100" dirty="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.</a:t>
            </a:r>
            <a:endParaRPr lang="ko-KR" sz="1400" kern="100" dirty="0">
              <a:solidFill>
                <a:schemeClr val="bg1"/>
              </a:solidFill>
              <a:effectLst/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70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13. </a:t>
            </a:r>
            <a:r>
              <a:rPr lang="ko-KR" altLang="en-US" dirty="0"/>
              <a:t>분할 클래스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ko-KR" dirty="0"/>
              <a:t>분할 클래스</a:t>
            </a:r>
            <a:r>
              <a:rPr lang="en-US" altLang="ko-KR" dirty="0"/>
              <a:t>(Partial Class)</a:t>
            </a:r>
            <a:r>
              <a:rPr lang="ko-KR" altLang="ko-KR" dirty="0"/>
              <a:t>란</a:t>
            </a:r>
            <a:r>
              <a:rPr lang="en-US" altLang="ko-KR" dirty="0"/>
              <a:t>, </a:t>
            </a:r>
            <a:r>
              <a:rPr lang="ko-KR" altLang="ko-KR" dirty="0"/>
              <a:t>여러 번에 나눠서 구현하는 </a:t>
            </a:r>
            <a:r>
              <a:rPr lang="ko-KR" altLang="ko-KR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자체로 특별한 기능이 있는 것은 아님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2421639"/>
            <a:ext cx="36004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partial</a:t>
            </a:r>
            <a:r>
              <a:rPr lang="en-US" altLang="ko-KR" dirty="0"/>
              <a:t> class </a:t>
            </a:r>
            <a:r>
              <a:rPr lang="en-US" altLang="ko-KR" dirty="0" err="1"/>
              <a:t>MyClass</a:t>
            </a:r>
            <a:endParaRPr lang="ko-KR" altLang="ko-KR" dirty="0"/>
          </a:p>
          <a:p>
            <a:r>
              <a:rPr lang="en-US" altLang="ko-KR" dirty="0"/>
              <a:t>{</a:t>
            </a:r>
            <a:endParaRPr lang="ko-KR" altLang="ko-KR" dirty="0"/>
          </a:p>
          <a:p>
            <a:r>
              <a:rPr lang="en-US" altLang="ko-KR" dirty="0"/>
              <a:t>    public void Method1( ) { }</a:t>
            </a:r>
            <a:endParaRPr lang="ko-KR" altLang="ko-KR" dirty="0"/>
          </a:p>
          <a:p>
            <a:r>
              <a:rPr lang="en-US" altLang="ko-KR" dirty="0" smtClean="0"/>
              <a:t>    public </a:t>
            </a:r>
            <a:r>
              <a:rPr lang="en-US" altLang="ko-KR" dirty="0"/>
              <a:t>void Method2( ) { }</a:t>
            </a:r>
            <a:r>
              <a:rPr lang="ko-KR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>
                <a:solidFill>
                  <a:schemeClr val="accent3"/>
                </a:solidFill>
              </a:rPr>
              <a:t>partial</a:t>
            </a:r>
            <a:r>
              <a:rPr lang="en-US" altLang="ko-KR" dirty="0"/>
              <a:t> class </a:t>
            </a:r>
            <a:r>
              <a:rPr lang="en-US" altLang="ko-KR" dirty="0" err="1"/>
              <a:t>MyClass</a:t>
            </a:r>
            <a:endParaRPr lang="ko-KR" altLang="ko-KR" dirty="0"/>
          </a:p>
          <a:p>
            <a:r>
              <a:rPr lang="en-US" altLang="ko-KR" dirty="0"/>
              <a:t>{</a:t>
            </a:r>
            <a:endParaRPr lang="ko-KR" altLang="ko-KR" dirty="0"/>
          </a:p>
          <a:p>
            <a:r>
              <a:rPr lang="en-US" altLang="ko-KR" dirty="0"/>
              <a:t>    public void Method3( ) { }</a:t>
            </a:r>
            <a:endParaRPr lang="ko-KR" altLang="ko-KR" dirty="0"/>
          </a:p>
          <a:p>
            <a:r>
              <a:rPr lang="en-US" altLang="ko-KR" dirty="0" smtClean="0"/>
              <a:t>    public </a:t>
            </a:r>
            <a:r>
              <a:rPr lang="en-US" altLang="ko-KR" dirty="0"/>
              <a:t>void Method4( ) { }</a:t>
            </a:r>
            <a:endParaRPr lang="ko-KR" altLang="ko-KR" dirty="0"/>
          </a:p>
          <a:p>
            <a:r>
              <a:rPr lang="en-US" altLang="ko-KR" dirty="0"/>
              <a:t>}</a:t>
            </a:r>
            <a:endParaRPr lang="ko-KR" altLang="ko-KR" dirty="0"/>
          </a:p>
          <a:p>
            <a:r>
              <a:rPr lang="en-US" altLang="ko-KR" dirty="0"/>
              <a:t>// </a:t>
            </a:r>
            <a:r>
              <a:rPr lang="en-US" altLang="ko-KR" dirty="0" smtClean="0"/>
              <a:t>…</a:t>
            </a:r>
            <a:endParaRPr lang="ko-KR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4860032" y="2420888"/>
            <a:ext cx="3600400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MyClass</a:t>
            </a:r>
            <a:r>
              <a:rPr lang="en-US" altLang="ko-KR" dirty="0" smtClean="0"/>
              <a:t> </a:t>
            </a:r>
            <a:r>
              <a:rPr lang="en-US" altLang="ko-KR" dirty="0" err="1"/>
              <a:t>obj</a:t>
            </a:r>
            <a:r>
              <a:rPr lang="en-US" altLang="ko-KR" dirty="0"/>
              <a:t> = new </a:t>
            </a:r>
            <a:r>
              <a:rPr lang="en-US" altLang="ko-KR" dirty="0" err="1"/>
              <a:t>MyClass</a:t>
            </a:r>
            <a:r>
              <a:rPr lang="en-US" altLang="ko-KR" dirty="0"/>
              <a:t>();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obj.Method1( );</a:t>
            </a:r>
            <a:endParaRPr lang="ko-KR" altLang="ko-KR" dirty="0"/>
          </a:p>
          <a:p>
            <a:r>
              <a:rPr lang="en-US" altLang="ko-KR" dirty="0"/>
              <a:t>obj.Method2( );</a:t>
            </a:r>
            <a:endParaRPr lang="ko-KR" altLang="ko-KR" dirty="0"/>
          </a:p>
          <a:p>
            <a:r>
              <a:rPr lang="en-US" altLang="ko-KR" dirty="0"/>
              <a:t>obj.Method3( );</a:t>
            </a:r>
            <a:endParaRPr lang="ko-KR" altLang="ko-KR" dirty="0"/>
          </a:p>
          <a:p>
            <a:r>
              <a:rPr lang="en-US" altLang="ko-KR" dirty="0"/>
              <a:t>obj.Method4( );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923928" y="314096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923928" y="343655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923928" y="3789040"/>
            <a:ext cx="93610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923928" y="4129799"/>
            <a:ext cx="936104" cy="955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확장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ko-KR" dirty="0">
                <a:solidFill>
                  <a:schemeClr val="accent3"/>
                </a:solidFill>
              </a:rPr>
              <a:t>기존 클래스의 기능을 확장</a:t>
            </a:r>
            <a:r>
              <a:rPr lang="ko-KR" altLang="ko-KR" dirty="0"/>
              <a:t>하는 </a:t>
            </a:r>
            <a:r>
              <a:rPr lang="ko-KR" altLang="ko-KR" dirty="0" smtClean="0"/>
              <a:t>기법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기반 </a:t>
            </a:r>
            <a:r>
              <a:rPr lang="ko-KR" altLang="ko-KR" dirty="0"/>
              <a:t>클래스를 물려받아 파생 클래스를 만든 뒤 여기에 필드나 </a:t>
            </a:r>
            <a:r>
              <a:rPr lang="ko-KR" altLang="ko-KR" dirty="0" err="1"/>
              <a:t>메소드를</a:t>
            </a:r>
            <a:r>
              <a:rPr lang="ko-KR" altLang="ko-KR" dirty="0"/>
              <a:t> 추가하는 </a:t>
            </a:r>
            <a:r>
              <a:rPr lang="ko-KR" altLang="ko-KR" dirty="0" smtClean="0"/>
              <a:t>상속</a:t>
            </a:r>
            <a:r>
              <a:rPr lang="ko-KR" altLang="en-US" dirty="0" smtClean="0"/>
              <a:t>과는 다름</a:t>
            </a:r>
            <a:endParaRPr lang="en-US" altLang="ko-KR" dirty="0" smtClean="0"/>
          </a:p>
          <a:p>
            <a:pPr lvl="1"/>
            <a:r>
              <a:rPr lang="ko-KR" altLang="ko-KR" dirty="0"/>
              <a:t>확장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ko-KR" altLang="ko-KR" dirty="0" err="1" smtClean="0"/>
              <a:t>를</a:t>
            </a:r>
            <a:r>
              <a:rPr lang="ko-KR" altLang="ko-KR" dirty="0" smtClean="0"/>
              <a:t> </a:t>
            </a:r>
            <a:r>
              <a:rPr lang="ko-KR" altLang="ko-KR" dirty="0"/>
              <a:t>이용하면 </a:t>
            </a:r>
            <a:r>
              <a:rPr lang="en-US" altLang="ko-KR" dirty="0"/>
              <a:t>string </a:t>
            </a:r>
            <a:r>
              <a:rPr lang="ko-KR" altLang="ko-KR" dirty="0"/>
              <a:t>클래스에 문자열을 뒤집는 기능을 넣을 수도 있고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ko-KR" dirty="0"/>
              <a:t>형식에 제곱 연산 기능을 넣을 수도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r>
              <a:rPr lang="ko-KR" altLang="en-US" dirty="0" smtClean="0"/>
              <a:t>확장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 형식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5576" y="3573016"/>
            <a:ext cx="8208912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namespace </a:t>
            </a:r>
            <a:r>
              <a:rPr lang="ko-KR" altLang="ko-KR" dirty="0"/>
              <a:t>네임스페이스이름</a:t>
            </a:r>
          </a:p>
          <a:p>
            <a:r>
              <a:rPr lang="en-US" altLang="ko-KR" dirty="0" smtClean="0"/>
              <a:t>{</a:t>
            </a:r>
            <a:r>
              <a:rPr lang="ko-KR" altLang="ko-KR" dirty="0" smtClean="0"/>
              <a:t> </a:t>
            </a:r>
            <a:r>
              <a:rPr lang="en-US" altLang="ko-KR" dirty="0" smtClean="0"/>
              <a:t>    </a:t>
            </a:r>
            <a:r>
              <a:rPr lang="en-US" altLang="ko-KR" dirty="0"/>
              <a:t>public </a:t>
            </a:r>
            <a:r>
              <a:rPr lang="en-US" altLang="ko-KR" b="1" dirty="0"/>
              <a:t>static class</a:t>
            </a:r>
            <a:r>
              <a:rPr lang="en-US" altLang="ko-KR" dirty="0"/>
              <a:t> </a:t>
            </a:r>
            <a:r>
              <a:rPr lang="ko-KR" altLang="ko-KR" dirty="0"/>
              <a:t>클래스이름</a:t>
            </a:r>
          </a:p>
          <a:p>
            <a:r>
              <a:rPr lang="en-US" altLang="ko-KR" dirty="0"/>
              <a:t>    {</a:t>
            </a:r>
            <a:endParaRPr lang="ko-KR" altLang="ko-KR" dirty="0"/>
          </a:p>
          <a:p>
            <a:r>
              <a:rPr lang="en-US" altLang="ko-KR" dirty="0"/>
              <a:t>        public </a:t>
            </a:r>
            <a:r>
              <a:rPr lang="en-US" altLang="ko-KR" b="1" dirty="0"/>
              <a:t>static</a:t>
            </a:r>
            <a:r>
              <a:rPr lang="en-US" altLang="ko-KR" dirty="0"/>
              <a:t> </a:t>
            </a:r>
            <a:r>
              <a:rPr lang="ko-KR" altLang="ko-KR" dirty="0"/>
              <a:t>반환형식 </a:t>
            </a:r>
            <a:r>
              <a:rPr lang="ko-KR" altLang="ko-KR" dirty="0" err="1"/>
              <a:t>메소드이름</a:t>
            </a:r>
            <a:r>
              <a:rPr lang="en-US" altLang="ko-KR" dirty="0"/>
              <a:t>( </a:t>
            </a:r>
            <a:r>
              <a:rPr lang="en-US" altLang="ko-KR" b="1" dirty="0"/>
              <a:t>this </a:t>
            </a:r>
            <a:r>
              <a:rPr lang="ko-KR" altLang="ko-KR" b="1" dirty="0"/>
              <a:t>대상형식 </a:t>
            </a:r>
            <a:r>
              <a:rPr lang="ko-KR" altLang="ko-KR" b="1" dirty="0" err="1"/>
              <a:t>식별자</a:t>
            </a:r>
            <a:r>
              <a:rPr lang="en-US" altLang="ko-KR" dirty="0"/>
              <a:t>, </a:t>
            </a:r>
            <a:r>
              <a:rPr lang="ko-KR" altLang="ko-KR" dirty="0"/>
              <a:t>매개</a:t>
            </a:r>
            <a:r>
              <a:rPr lang="en-US" altLang="ko-KR" dirty="0"/>
              <a:t>_</a:t>
            </a:r>
            <a:r>
              <a:rPr lang="ko-KR" altLang="ko-KR" dirty="0"/>
              <a:t>변수</a:t>
            </a:r>
            <a:r>
              <a:rPr lang="en-US" altLang="ko-KR" dirty="0"/>
              <a:t>_</a:t>
            </a:r>
            <a:r>
              <a:rPr lang="ko-KR" altLang="ko-KR" dirty="0"/>
              <a:t>목록</a:t>
            </a:r>
            <a:r>
              <a:rPr lang="en-US" altLang="ko-KR" dirty="0"/>
              <a:t> )</a:t>
            </a:r>
            <a:endParaRPr lang="ko-KR" altLang="ko-KR" dirty="0"/>
          </a:p>
          <a:p>
            <a:r>
              <a:rPr lang="en-US" altLang="ko-KR" dirty="0"/>
              <a:t>        {</a:t>
            </a:r>
            <a:endParaRPr lang="ko-KR" altLang="ko-KR" dirty="0"/>
          </a:p>
          <a:p>
            <a:r>
              <a:rPr lang="en-US" altLang="ko-KR" dirty="0"/>
              <a:t>            //</a:t>
            </a:r>
            <a:endParaRPr lang="ko-KR" altLang="ko-KR" dirty="0"/>
          </a:p>
          <a:p>
            <a:r>
              <a:rPr lang="en-US" altLang="ko-KR" dirty="0"/>
              <a:t>        }</a:t>
            </a:r>
            <a:endParaRPr lang="ko-KR" altLang="ko-KR" dirty="0"/>
          </a:p>
          <a:p>
            <a:r>
              <a:rPr lang="en-US" altLang="ko-KR" dirty="0"/>
              <a:t>    }</a:t>
            </a:r>
            <a:endParaRPr lang="ko-KR" altLang="ko-KR" dirty="0"/>
          </a:p>
          <a:p>
            <a:r>
              <a:rPr lang="en-US" altLang="ko-KR" dirty="0"/>
              <a:t>}</a:t>
            </a:r>
            <a:endParaRPr lang="ko-KR" altLang="ko-KR" dirty="0"/>
          </a:p>
        </p:txBody>
      </p:sp>
      <p:sp>
        <p:nvSpPr>
          <p:cNvPr id="17" name="AutoShape 55"/>
          <p:cNvSpPr>
            <a:spLocks noChangeArrowheads="1"/>
          </p:cNvSpPr>
          <p:nvPr/>
        </p:nvSpPr>
        <p:spPr bwMode="auto">
          <a:xfrm>
            <a:off x="4572000" y="4005064"/>
            <a:ext cx="3672408" cy="438527"/>
          </a:xfrm>
          <a:prstGeom prst="wedgeRoundRectCallout">
            <a:avLst>
              <a:gd name="adj1" fmla="val -12431"/>
              <a:gd name="adj2" fmla="val 92403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600" kern="10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확장하고자 하는 클래스 또는 형식</a:t>
            </a:r>
          </a:p>
        </p:txBody>
      </p:sp>
    </p:spTree>
    <p:extLst>
      <p:ext uri="{BB962C8B-B14F-4D97-AF65-F5344CB8AC3E}">
        <p14:creationId xmlns:p14="http://schemas.microsoft.com/office/powerpoint/2010/main" val="24323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확장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확장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 예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5576" y="1988840"/>
            <a:ext cx="7632848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namespace </a:t>
            </a:r>
            <a:r>
              <a:rPr lang="en-US" altLang="ko-KR" dirty="0" err="1"/>
              <a:t>MyExtension</a:t>
            </a:r>
            <a:endParaRPr lang="ko-KR" altLang="ko-KR" dirty="0"/>
          </a:p>
          <a:p>
            <a:r>
              <a:rPr lang="en-US" altLang="ko-KR" dirty="0"/>
              <a:t>{</a:t>
            </a:r>
            <a:endParaRPr lang="ko-KR" altLang="ko-KR" dirty="0"/>
          </a:p>
          <a:p>
            <a:r>
              <a:rPr lang="en-US" altLang="ko-KR" dirty="0"/>
              <a:t>    public static </a:t>
            </a:r>
            <a:r>
              <a:rPr lang="en-US" altLang="ko-KR" b="1" dirty="0"/>
              <a:t>class</a:t>
            </a:r>
            <a:r>
              <a:rPr lang="en-US" altLang="ko-KR" dirty="0"/>
              <a:t> </a:t>
            </a:r>
            <a:r>
              <a:rPr lang="en-US" altLang="ko-KR" dirty="0" err="1"/>
              <a:t>IntegerExtension</a:t>
            </a:r>
            <a:endParaRPr lang="ko-KR" altLang="ko-KR" dirty="0"/>
          </a:p>
          <a:p>
            <a:r>
              <a:rPr lang="en-US" altLang="ko-KR" dirty="0"/>
              <a:t>    {</a:t>
            </a:r>
            <a:endParaRPr lang="ko-KR" altLang="ko-KR" dirty="0"/>
          </a:p>
          <a:p>
            <a:r>
              <a:rPr lang="en-US" altLang="ko-KR" dirty="0"/>
              <a:t>        public </a:t>
            </a:r>
            <a:r>
              <a:rPr lang="en-US" altLang="ko-KR" b="1" dirty="0"/>
              <a:t>static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Power(</a:t>
            </a:r>
            <a:r>
              <a:rPr lang="en-US" altLang="ko-KR" b="1" dirty="0"/>
              <a:t>this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myInt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exponent)</a:t>
            </a:r>
            <a:endParaRPr lang="ko-KR" altLang="ko-KR" dirty="0"/>
          </a:p>
          <a:p>
            <a:r>
              <a:rPr lang="en-US" altLang="ko-KR" dirty="0"/>
              <a:t>        {</a:t>
            </a:r>
            <a:endParaRPr lang="ko-KR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int</a:t>
            </a:r>
            <a:r>
              <a:rPr lang="en-US" altLang="ko-KR" dirty="0"/>
              <a:t> result = </a:t>
            </a:r>
            <a:r>
              <a:rPr lang="en-US" altLang="ko-KR" dirty="0" err="1"/>
              <a:t>myInt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            for (</a:t>
            </a:r>
            <a:r>
              <a:rPr lang="en-US" altLang="ko-KR" dirty="0" err="1"/>
              <a:t>int</a:t>
            </a:r>
            <a:r>
              <a:rPr lang="en-US" altLang="ko-KR" dirty="0"/>
              <a:t> i = 1; i &lt; exponent; i++)</a:t>
            </a:r>
            <a:endParaRPr lang="ko-KR" altLang="ko-KR" dirty="0"/>
          </a:p>
          <a:p>
            <a:r>
              <a:rPr lang="en-US" altLang="ko-KR" dirty="0"/>
              <a:t>                result = result * </a:t>
            </a:r>
            <a:r>
              <a:rPr lang="en-US" altLang="ko-KR" dirty="0" err="1"/>
              <a:t>myInt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            return result;</a:t>
            </a:r>
            <a:endParaRPr lang="ko-KR" altLang="ko-KR" dirty="0"/>
          </a:p>
          <a:p>
            <a:r>
              <a:rPr lang="en-US" altLang="ko-KR" dirty="0"/>
              <a:t>        }</a:t>
            </a:r>
            <a:endParaRPr lang="ko-KR" altLang="ko-KR" dirty="0"/>
          </a:p>
          <a:p>
            <a:r>
              <a:rPr lang="en-US" altLang="ko-KR" dirty="0"/>
              <a:t>    }</a:t>
            </a:r>
            <a:endParaRPr lang="ko-KR" altLang="ko-KR" dirty="0"/>
          </a:p>
          <a:p>
            <a:r>
              <a:rPr lang="en-US" altLang="ko-KR" dirty="0"/>
              <a:t>}</a:t>
            </a:r>
            <a:endParaRPr lang="ko-KR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3923928" y="4843026"/>
            <a:ext cx="3568155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MyExtension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// …</a:t>
            </a:r>
            <a:endParaRPr lang="ko-KR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a = 2;</a:t>
            </a:r>
            <a:r>
              <a:rPr lang="ko-KR" altLang="ko-KR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Console.WriteLine</a:t>
            </a:r>
            <a:r>
              <a:rPr lang="en-US" altLang="ko-KR" dirty="0"/>
              <a:t>( </a:t>
            </a:r>
            <a:r>
              <a:rPr lang="en-US" altLang="ko-KR" dirty="0" err="1"/>
              <a:t>a.Power</a:t>
            </a:r>
            <a:r>
              <a:rPr lang="en-US" altLang="ko-KR" dirty="0"/>
              <a:t>( 3 ) );</a:t>
            </a:r>
            <a:endParaRPr lang="ko-KR" altLang="ko-KR" dirty="0"/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( 10.Power(4) );</a:t>
            </a:r>
            <a:endParaRPr lang="ko-KR" altLang="ko-KR" dirty="0"/>
          </a:p>
        </p:txBody>
      </p:sp>
      <p:sp>
        <p:nvSpPr>
          <p:cNvPr id="10" name="AutoShape 57"/>
          <p:cNvSpPr>
            <a:spLocks noChangeArrowheads="1"/>
          </p:cNvSpPr>
          <p:nvPr/>
        </p:nvSpPr>
        <p:spPr bwMode="auto">
          <a:xfrm>
            <a:off x="5004048" y="4077072"/>
            <a:ext cx="2841298" cy="611188"/>
          </a:xfrm>
          <a:prstGeom prst="wedgeRoundRectCallout">
            <a:avLst>
              <a:gd name="adj1" fmla="val -38412"/>
              <a:gd name="adj2" fmla="val 87588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 dirty="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확장 </a:t>
            </a:r>
            <a:r>
              <a:rPr lang="ko-KR" sz="1400" kern="100" dirty="0" err="1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메소드를</a:t>
            </a:r>
            <a:r>
              <a:rPr lang="ko-KR" sz="1400" kern="100" dirty="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 담는 클래스의 네임스페이스를 사용합니다</a:t>
            </a:r>
            <a:r>
              <a:rPr lang="en-US" sz="1400" kern="100" dirty="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.</a:t>
            </a:r>
            <a:endParaRPr lang="ko-KR" sz="1400" kern="100" dirty="0">
              <a:solidFill>
                <a:schemeClr val="bg1"/>
              </a:solidFill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1" name="AutoShape 58"/>
          <p:cNvSpPr>
            <a:spLocks noChangeArrowheads="1"/>
          </p:cNvSpPr>
          <p:nvPr/>
        </p:nvSpPr>
        <p:spPr bwMode="auto">
          <a:xfrm>
            <a:off x="5940152" y="4824465"/>
            <a:ext cx="2858165" cy="864096"/>
          </a:xfrm>
          <a:prstGeom prst="wedgeRoundRectCallout">
            <a:avLst>
              <a:gd name="adj1" fmla="val -31627"/>
              <a:gd name="adj2" fmla="val 81265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 dirty="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마치</a:t>
            </a:r>
            <a:r>
              <a:rPr lang="en-US" sz="1400" kern="100" dirty="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 Power()</a:t>
            </a:r>
            <a:r>
              <a:rPr lang="ko-KR" sz="1400" kern="100" dirty="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가 원래부터</a:t>
            </a:r>
            <a:r>
              <a:rPr lang="en-US" sz="1400" kern="100" dirty="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 </a:t>
            </a:r>
            <a:r>
              <a:rPr lang="en-US" sz="1400" kern="100" dirty="0" err="1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int</a:t>
            </a:r>
            <a:r>
              <a:rPr lang="en-US" sz="1400" kern="100" dirty="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 </a:t>
            </a:r>
            <a:r>
              <a:rPr lang="ko-KR" sz="1400" kern="100" dirty="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형식의 </a:t>
            </a:r>
            <a:r>
              <a:rPr lang="ko-KR" sz="1400" kern="100" dirty="0" err="1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메소드였던</a:t>
            </a:r>
            <a:r>
              <a:rPr lang="ko-KR" sz="1400" kern="100" dirty="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 것처럼 사용할 수 있습니다</a:t>
            </a:r>
            <a:r>
              <a:rPr lang="en-US" sz="1400" kern="100" dirty="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.</a:t>
            </a:r>
            <a:endParaRPr lang="ko-KR" sz="1400" kern="100" dirty="0">
              <a:solidFill>
                <a:schemeClr val="bg1"/>
              </a:solidFill>
              <a:effectLst/>
              <a:latin typeface="맑은 고딕"/>
              <a:ea typeface="맑은 고딕"/>
              <a:cs typeface="Times New Roman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563888" y="4688260"/>
            <a:ext cx="360040" cy="3249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06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15. </a:t>
            </a:r>
            <a:r>
              <a:rPr lang="ko-KR" altLang="en-US" dirty="0" smtClean="0"/>
              <a:t>구조체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ko-KR" dirty="0" smtClean="0"/>
              <a:t>구조체는 </a:t>
            </a:r>
            <a:r>
              <a:rPr lang="ko-KR" altLang="ko-KR" dirty="0"/>
              <a:t>클래스하고는 </a:t>
            </a:r>
            <a:r>
              <a:rPr lang="ko-KR" altLang="ko-KR" dirty="0" err="1" smtClean="0"/>
              <a:t>사촌지간</a:t>
            </a:r>
            <a:r>
              <a:rPr lang="ko-KR" altLang="en-US" dirty="0" err="1" smtClean="0"/>
              <a:t>으로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필드와 </a:t>
            </a:r>
            <a:r>
              <a:rPr lang="ko-KR" altLang="ko-KR" dirty="0" err="1"/>
              <a:t>메소드를</a:t>
            </a:r>
            <a:r>
              <a:rPr lang="ko-KR" altLang="ko-KR" dirty="0"/>
              <a:t> 가질 수 있는 등 상당 부분 </a:t>
            </a:r>
            <a:r>
              <a:rPr lang="ko-KR" altLang="ko-KR" dirty="0" smtClean="0"/>
              <a:t>비슷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하지만 차이점도 상당수 있음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다음표를</a:t>
            </a:r>
            <a:r>
              <a:rPr lang="ko-KR" altLang="en-US" dirty="0" smtClean="0"/>
              <a:t> 참조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49645"/>
              </p:ext>
            </p:extLst>
          </p:nvPr>
        </p:nvGraphicFramePr>
        <p:xfrm>
          <a:off x="1115616" y="2852936"/>
          <a:ext cx="7128792" cy="324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3551"/>
                <a:gridCol w="2912236"/>
                <a:gridCol w="2913005"/>
              </a:tblGrid>
              <a:tr h="2700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특징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클래스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구조체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00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키워드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class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struct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00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형식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참조 형식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값 형식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00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복사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얕은 복사</a:t>
                      </a:r>
                      <a:r>
                        <a:rPr lang="en-US" sz="1600" kern="100">
                          <a:effectLst/>
                        </a:rPr>
                        <a:t>(Shallow Copy)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깊은 복사</a:t>
                      </a:r>
                      <a:r>
                        <a:rPr lang="en-US" sz="1600" kern="100">
                          <a:effectLst/>
                        </a:rPr>
                        <a:t>(Deep Copy)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00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인스턴스 생성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new </a:t>
                      </a:r>
                      <a:r>
                        <a:rPr lang="ko-KR" sz="1600" kern="100">
                          <a:effectLst/>
                        </a:rPr>
                        <a:t>연산자와 생성자 필요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선언만으로도 생성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00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생성자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매개 변수 없는 생성자 선언 가능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매개 변수 없는 생성자 선언 불가능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8012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상속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가능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모든 구조체는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System.Object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ko-KR" sz="1600" kern="100" dirty="0">
                          <a:effectLst/>
                        </a:rPr>
                        <a:t>형식을 상속하는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System.ValueType</a:t>
                      </a:r>
                      <a:r>
                        <a:rPr lang="ko-KR" sz="1600" kern="100" dirty="0">
                          <a:effectLst/>
                        </a:rPr>
                        <a:t>으로부터 직접 상속받음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1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15. </a:t>
            </a:r>
            <a:r>
              <a:rPr lang="ko-KR" altLang="en-US" dirty="0" smtClean="0"/>
              <a:t>구조체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smtClean="0"/>
              <a:t>구조체 선언 및 사용 예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5576" y="1988840"/>
            <a:ext cx="3816424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MyStruct</a:t>
            </a:r>
            <a:endParaRPr lang="ko-KR" altLang="ko-KR" dirty="0"/>
          </a:p>
          <a:p>
            <a:r>
              <a:rPr lang="en-US" altLang="ko-KR" dirty="0"/>
              <a:t>{</a:t>
            </a:r>
            <a:endParaRPr lang="ko-KR" altLang="ko-KR" dirty="0"/>
          </a:p>
          <a:p>
            <a:r>
              <a:rPr lang="en-US" altLang="ko-KR" dirty="0"/>
              <a:t>    public </a:t>
            </a:r>
            <a:r>
              <a:rPr lang="en-US" altLang="ko-KR" dirty="0" err="1"/>
              <a:t>int</a:t>
            </a:r>
            <a:r>
              <a:rPr lang="en-US" altLang="ko-KR" dirty="0"/>
              <a:t> MyField1</a:t>
            </a:r>
            <a:endParaRPr lang="ko-KR" altLang="ko-KR" dirty="0"/>
          </a:p>
          <a:p>
            <a:r>
              <a:rPr lang="en-US" altLang="ko-KR" dirty="0"/>
              <a:t>    public </a:t>
            </a:r>
            <a:r>
              <a:rPr lang="en-US" altLang="ko-KR" dirty="0" err="1"/>
              <a:t>int</a:t>
            </a:r>
            <a:r>
              <a:rPr lang="en-US" altLang="ko-KR" dirty="0"/>
              <a:t> MyFiled2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MyMethod</a:t>
            </a:r>
            <a:r>
              <a:rPr lang="en-US" altLang="ko-KR" dirty="0"/>
              <a:t>()</a:t>
            </a:r>
            <a:endParaRPr lang="ko-KR" altLang="ko-KR" dirty="0"/>
          </a:p>
          <a:p>
            <a:r>
              <a:rPr lang="en-US" altLang="ko-KR" dirty="0"/>
              <a:t>    {</a:t>
            </a:r>
            <a:endParaRPr lang="ko-KR" altLang="ko-KR" dirty="0"/>
          </a:p>
          <a:p>
            <a:r>
              <a:rPr lang="en-US" altLang="ko-KR" dirty="0"/>
              <a:t>        // …</a:t>
            </a:r>
            <a:endParaRPr lang="ko-KR" altLang="ko-KR" dirty="0"/>
          </a:p>
          <a:p>
            <a:r>
              <a:rPr lang="en-US" altLang="ko-KR" dirty="0"/>
              <a:t>    }</a:t>
            </a:r>
            <a:endParaRPr lang="ko-KR" altLang="ko-KR" dirty="0"/>
          </a:p>
          <a:p>
            <a:r>
              <a:rPr lang="en-US" altLang="ko-KR" dirty="0"/>
              <a:t>}</a:t>
            </a:r>
            <a:endParaRPr lang="ko-KR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4716016" y="2008695"/>
            <a:ext cx="3816424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MyStruct</a:t>
            </a:r>
            <a:r>
              <a:rPr lang="en-US" altLang="ko-KR" dirty="0"/>
              <a:t> s;</a:t>
            </a:r>
            <a:endParaRPr lang="ko-KR" altLang="ko-KR" dirty="0"/>
          </a:p>
          <a:p>
            <a:r>
              <a:rPr lang="en-US" altLang="ko-KR" dirty="0" smtClean="0"/>
              <a:t>s.MyField1 </a:t>
            </a:r>
            <a:r>
              <a:rPr lang="en-US" altLang="ko-KR" dirty="0"/>
              <a:t>= 1;</a:t>
            </a:r>
            <a:r>
              <a:rPr lang="ko-KR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s.MyField2 </a:t>
            </a:r>
            <a:r>
              <a:rPr lang="en-US" altLang="ko-KR" dirty="0"/>
              <a:t>= 2;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 err="1"/>
              <a:t>MyStruct</a:t>
            </a:r>
            <a:r>
              <a:rPr lang="en-US" altLang="ko-KR" dirty="0"/>
              <a:t> t;</a:t>
            </a:r>
            <a:endParaRPr lang="ko-KR" altLang="ko-KR" dirty="0"/>
          </a:p>
          <a:p>
            <a:r>
              <a:rPr lang="en-US" altLang="ko-KR" dirty="0"/>
              <a:t>t = s; </a:t>
            </a:r>
            <a:endParaRPr lang="ko-KR" altLang="ko-KR" dirty="0"/>
          </a:p>
          <a:p>
            <a:r>
              <a:rPr lang="en-US" altLang="ko-KR" dirty="0"/>
              <a:t>s.MyField1 = 3;  </a:t>
            </a:r>
            <a:endParaRPr lang="ko-KR" altLang="ko-KR" dirty="0"/>
          </a:p>
        </p:txBody>
      </p:sp>
      <p:sp>
        <p:nvSpPr>
          <p:cNvPr id="10" name="AutoShape 61"/>
          <p:cNvSpPr>
            <a:spLocks noChangeArrowheads="1"/>
          </p:cNvSpPr>
          <p:nvPr/>
        </p:nvSpPr>
        <p:spPr bwMode="auto">
          <a:xfrm>
            <a:off x="4711036" y="4221588"/>
            <a:ext cx="3854416" cy="679127"/>
          </a:xfrm>
          <a:prstGeom prst="wedgeRoundRectCallout">
            <a:avLst>
              <a:gd name="adj1" fmla="val -20361"/>
              <a:gd name="adj2" fmla="val -80758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600" kern="10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s</a:t>
            </a:r>
            <a:r>
              <a:rPr lang="ko-KR" sz="1600" kern="10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의</a:t>
            </a:r>
            <a:r>
              <a:rPr lang="en-US" sz="1600" kern="10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 MyField1</a:t>
            </a:r>
            <a:r>
              <a:rPr lang="ko-KR" sz="1600" kern="10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은</a:t>
            </a:r>
            <a:r>
              <a:rPr lang="en-US" sz="1600" kern="10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 3, MyField2</a:t>
            </a:r>
            <a:r>
              <a:rPr lang="ko-KR" sz="1600" kern="10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는</a:t>
            </a:r>
            <a:r>
              <a:rPr lang="en-US" sz="1600" kern="10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 2</a:t>
            </a:r>
            <a:r>
              <a:rPr lang="ko-KR" sz="1600" kern="10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이지만</a:t>
            </a:r>
            <a:r>
              <a:rPr lang="en-US" sz="1600" kern="10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,</a:t>
            </a:r>
            <a:endParaRPr lang="ko-KR" sz="1600" kern="100">
              <a:solidFill>
                <a:schemeClr val="bg1"/>
              </a:solidFill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600" kern="10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t</a:t>
            </a:r>
            <a:r>
              <a:rPr lang="ko-KR" sz="1600" kern="10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의</a:t>
            </a:r>
            <a:r>
              <a:rPr lang="en-US" sz="1600" kern="10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 MyField1</a:t>
            </a:r>
            <a:r>
              <a:rPr lang="ko-KR" sz="1600" kern="10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은</a:t>
            </a:r>
            <a:r>
              <a:rPr lang="en-US" sz="1600" kern="10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 1, MyField2</a:t>
            </a:r>
            <a:r>
              <a:rPr lang="ko-KR" sz="1600" kern="10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는</a:t>
            </a:r>
            <a:r>
              <a:rPr lang="en-US" sz="1600" kern="10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 2</a:t>
            </a:r>
            <a:r>
              <a:rPr lang="ko-KR" sz="1600" kern="10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입니다</a:t>
            </a:r>
            <a:r>
              <a:rPr lang="en-US" sz="1600" kern="100">
                <a:solidFill>
                  <a:schemeClr val="bg1"/>
                </a:solidFill>
                <a:effectLst/>
                <a:latin typeface="맑은 고딕"/>
                <a:ea typeface="맑은 고딕"/>
                <a:cs typeface="Times New Roman"/>
              </a:rPr>
              <a:t>.</a:t>
            </a:r>
            <a:endParaRPr lang="ko-KR" sz="1600" kern="100">
              <a:solidFill>
                <a:schemeClr val="bg1"/>
              </a:solidFill>
              <a:effectLst/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6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클래스의 선언과 객체의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클래스 선언 형식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클래스 선언 예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187624" y="2060848"/>
            <a:ext cx="6192688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ko-KR" altLang="en-US" sz="1600" dirty="0"/>
              <a:t>클래스이름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// </a:t>
            </a:r>
            <a:r>
              <a:rPr lang="ko-KR" altLang="en-US" sz="1600" dirty="0"/>
              <a:t>데이터와 </a:t>
            </a:r>
            <a:r>
              <a:rPr lang="ko-KR" altLang="en-US" sz="1600" dirty="0" err="1"/>
              <a:t>메소드</a:t>
            </a:r>
            <a:endParaRPr lang="ko-KR" altLang="en-US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187624" y="3645024"/>
            <a:ext cx="6192688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Cat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public </a:t>
            </a:r>
            <a:r>
              <a:rPr lang="en-US" altLang="ko-KR" sz="1600" dirty="0"/>
              <a:t>string Name;</a:t>
            </a:r>
          </a:p>
          <a:p>
            <a:r>
              <a:rPr lang="en-US" altLang="ko-KR" sz="1600" dirty="0" smtClean="0"/>
              <a:t>    public </a:t>
            </a:r>
            <a:r>
              <a:rPr lang="en-US" altLang="ko-KR" sz="1600" dirty="0"/>
              <a:t>string Color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public </a:t>
            </a:r>
            <a:r>
              <a:rPr lang="en-US" altLang="ko-KR" sz="1600" dirty="0"/>
              <a:t>void Meow()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("{0} : </a:t>
            </a:r>
            <a:r>
              <a:rPr lang="ko-KR" altLang="en-US" sz="1600" dirty="0"/>
              <a:t>야옹</a:t>
            </a:r>
            <a:r>
              <a:rPr lang="en-US" altLang="ko-KR" sz="1600" dirty="0"/>
              <a:t>", Name);</a:t>
            </a:r>
          </a:p>
          <a:p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8" name="사각형 설명선 17"/>
          <p:cNvSpPr/>
          <p:nvPr/>
        </p:nvSpPr>
        <p:spPr>
          <a:xfrm>
            <a:off x="3707904" y="3789040"/>
            <a:ext cx="3312368" cy="612648"/>
          </a:xfrm>
          <a:prstGeom prst="wedgeRectCallout">
            <a:avLst>
              <a:gd name="adj1" fmla="val -65685"/>
              <a:gd name="adj2" fmla="val 583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</a:t>
            </a:r>
            <a:endParaRPr lang="ko-KR" altLang="en-US" dirty="0"/>
          </a:p>
        </p:txBody>
      </p:sp>
      <p:sp>
        <p:nvSpPr>
          <p:cNvPr id="20" name="사각형 설명선 19"/>
          <p:cNvSpPr/>
          <p:nvPr/>
        </p:nvSpPr>
        <p:spPr>
          <a:xfrm>
            <a:off x="3707904" y="4581128"/>
            <a:ext cx="3312368" cy="612648"/>
          </a:xfrm>
          <a:prstGeom prst="wedgeRectCallout">
            <a:avLst>
              <a:gd name="adj1" fmla="val -66451"/>
              <a:gd name="adj2" fmla="val 272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0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클래스의 선언과 객체의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객체 생성 예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196876" y="2060848"/>
            <a:ext cx="6192688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Cat kitty = </a:t>
            </a:r>
            <a:r>
              <a:rPr lang="en-US" altLang="ko-KR" sz="1600" dirty="0">
                <a:solidFill>
                  <a:schemeClr val="accent3"/>
                </a:solidFill>
              </a:rPr>
              <a:t>new</a:t>
            </a:r>
            <a:r>
              <a:rPr lang="en-US" altLang="ko-KR" sz="1600" dirty="0"/>
              <a:t> Cat();</a:t>
            </a:r>
          </a:p>
          <a:p>
            <a:r>
              <a:rPr lang="en-US" altLang="ko-KR" sz="1600" dirty="0" err="1"/>
              <a:t>kitty.Color</a:t>
            </a:r>
            <a:r>
              <a:rPr lang="en-US" altLang="ko-KR" sz="1600" dirty="0"/>
              <a:t> = "</a:t>
            </a:r>
            <a:r>
              <a:rPr lang="ko-KR" altLang="en-US" sz="1600" dirty="0"/>
              <a:t>하얀색</a:t>
            </a:r>
            <a:r>
              <a:rPr lang="en-US" altLang="ko-KR" sz="1600" dirty="0"/>
              <a:t>";</a:t>
            </a:r>
          </a:p>
          <a:p>
            <a:r>
              <a:rPr lang="en-US" altLang="ko-KR" sz="1600" dirty="0" err="1"/>
              <a:t>kitty.Name</a:t>
            </a:r>
            <a:r>
              <a:rPr lang="en-US" altLang="ko-KR" sz="1600" dirty="0"/>
              <a:t> = "</a:t>
            </a:r>
            <a:r>
              <a:rPr lang="ko-KR" altLang="en-US" sz="1600" dirty="0" err="1"/>
              <a:t>키티</a:t>
            </a:r>
            <a:r>
              <a:rPr lang="en-US" altLang="ko-KR" sz="1600" dirty="0"/>
              <a:t>";</a:t>
            </a:r>
          </a:p>
          <a:p>
            <a:r>
              <a:rPr lang="en-US" altLang="ko-KR" sz="1600" dirty="0" err="1"/>
              <a:t>kitty.Meow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("{0} : {1}", </a:t>
            </a:r>
            <a:r>
              <a:rPr lang="en-US" altLang="ko-KR" sz="1600" dirty="0" err="1"/>
              <a:t>kitty.Name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kitty.Color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Cat </a:t>
            </a:r>
            <a:r>
              <a:rPr lang="en-US" altLang="ko-KR" sz="1600" dirty="0" err="1"/>
              <a:t>nero</a:t>
            </a:r>
            <a:r>
              <a:rPr lang="en-US" altLang="ko-KR" sz="1600" dirty="0"/>
              <a:t> = </a:t>
            </a:r>
            <a:r>
              <a:rPr lang="en-US" altLang="ko-KR" sz="1600" dirty="0">
                <a:solidFill>
                  <a:schemeClr val="accent3"/>
                </a:solidFill>
              </a:rPr>
              <a:t>new</a:t>
            </a:r>
            <a:r>
              <a:rPr lang="en-US" altLang="ko-KR" sz="1600" dirty="0"/>
              <a:t> Cat();</a:t>
            </a:r>
          </a:p>
          <a:p>
            <a:r>
              <a:rPr lang="en-US" altLang="ko-KR" sz="1600" dirty="0" err="1"/>
              <a:t>nero.Color</a:t>
            </a:r>
            <a:r>
              <a:rPr lang="en-US" altLang="ko-KR" sz="1600" dirty="0"/>
              <a:t> = "</a:t>
            </a:r>
            <a:r>
              <a:rPr lang="ko-KR" altLang="en-US" sz="1600" dirty="0"/>
              <a:t>검은색</a:t>
            </a:r>
            <a:r>
              <a:rPr lang="en-US" altLang="ko-KR" sz="1600" dirty="0" smtClean="0"/>
              <a:t>";</a:t>
            </a:r>
          </a:p>
          <a:p>
            <a:r>
              <a:rPr lang="en-US" altLang="ko-KR" sz="1600" dirty="0" err="1" smtClean="0"/>
              <a:t>nero.Name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"</a:t>
            </a:r>
            <a:r>
              <a:rPr lang="ko-KR" altLang="en-US" sz="1600" dirty="0" err="1"/>
              <a:t>네로</a:t>
            </a:r>
            <a:r>
              <a:rPr lang="en-US" altLang="ko-KR" sz="1600" dirty="0"/>
              <a:t>";</a:t>
            </a:r>
          </a:p>
          <a:p>
            <a:r>
              <a:rPr lang="en-US" altLang="ko-KR" sz="1600" dirty="0" err="1"/>
              <a:t>nero.Meow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("{0} : {1}", </a:t>
            </a:r>
            <a:r>
              <a:rPr lang="en-US" altLang="ko-KR" sz="1600" dirty="0" err="1"/>
              <a:t>nero.Name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nero.Color</a:t>
            </a:r>
            <a:r>
              <a:rPr lang="en-US" altLang="ko-KR" sz="1600" dirty="0"/>
              <a:t>);</a:t>
            </a:r>
            <a:endParaRPr lang="ko-KR" altLang="en-US" sz="1600" dirty="0"/>
          </a:p>
        </p:txBody>
      </p:sp>
      <p:sp>
        <p:nvSpPr>
          <p:cNvPr id="12" name="사각형 설명선 11"/>
          <p:cNvSpPr/>
          <p:nvPr/>
        </p:nvSpPr>
        <p:spPr>
          <a:xfrm>
            <a:off x="3707904" y="2119136"/>
            <a:ext cx="3312368" cy="612648"/>
          </a:xfrm>
          <a:prstGeom prst="wedgeRectCallout">
            <a:avLst>
              <a:gd name="adj1" fmla="val -64535"/>
              <a:gd name="adj2" fmla="val -328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Cat()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17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객체의 삶과 죽음에 대하여</a:t>
            </a:r>
            <a:r>
              <a:rPr lang="en-US" altLang="ko-KR" dirty="0"/>
              <a:t>: </a:t>
            </a:r>
            <a:r>
              <a:rPr lang="ko-KR" altLang="en-US" dirty="0" err="1"/>
              <a:t>생성자와</a:t>
            </a:r>
            <a:r>
              <a:rPr lang="ko-KR" altLang="en-US" dirty="0"/>
              <a:t>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선언 형식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프로그래머가 명시적으로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선언하지 않아도 컴파일러가 암시적으로 </a:t>
            </a:r>
            <a:r>
              <a:rPr lang="ko-KR" altLang="en-US" dirty="0" err="1" smtClean="0"/>
              <a:t>기본생성자를</a:t>
            </a:r>
            <a:r>
              <a:rPr lang="ko-KR" altLang="en-US" dirty="0" smtClean="0"/>
              <a:t> 제공해줌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87624" y="2060848"/>
            <a:ext cx="6192688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ko-KR" altLang="en-US" sz="1600" dirty="0"/>
              <a:t>클래스이름</a:t>
            </a:r>
          </a:p>
          <a:p>
            <a:r>
              <a:rPr lang="en-US" altLang="ko-KR" sz="1600" dirty="0"/>
              <a:t>{</a:t>
            </a:r>
          </a:p>
          <a:p>
            <a:r>
              <a:rPr lang="ko-KR" altLang="en-US" sz="1600" dirty="0" smtClean="0"/>
              <a:t>    한정자   </a:t>
            </a:r>
            <a:r>
              <a:rPr lang="ko-KR" altLang="en-US" sz="1600" dirty="0" smtClean="0">
                <a:solidFill>
                  <a:schemeClr val="accent3"/>
                </a:solidFill>
              </a:rPr>
              <a:t>클래스이름    </a:t>
            </a:r>
            <a:r>
              <a:rPr lang="en-US" altLang="ko-KR" sz="1600" dirty="0" smtClean="0"/>
              <a:t>( </a:t>
            </a:r>
            <a:r>
              <a:rPr lang="ko-KR" altLang="en-US" sz="1600" dirty="0"/>
              <a:t>매개변수목록 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 smtClean="0"/>
              <a:t>        //</a:t>
            </a:r>
            <a:endParaRPr lang="en-US" altLang="ko-KR" sz="1600" dirty="0"/>
          </a:p>
          <a:p>
            <a:r>
              <a:rPr lang="en-US" altLang="ko-KR" sz="1600" dirty="0" smtClean="0"/>
              <a:t>  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// </a:t>
            </a:r>
            <a:r>
              <a:rPr lang="ko-KR" altLang="en-US" sz="1600" dirty="0"/>
              <a:t>필드</a:t>
            </a:r>
          </a:p>
          <a:p>
            <a:r>
              <a:rPr lang="en-US" altLang="ko-KR" sz="1600" dirty="0" smtClean="0"/>
              <a:t>    // </a:t>
            </a:r>
            <a:r>
              <a:rPr lang="ko-KR" altLang="en-US" sz="1600" dirty="0" err="1"/>
              <a:t>메소드</a:t>
            </a:r>
            <a:endParaRPr lang="ko-KR" altLang="en-US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58609" y="2460189"/>
            <a:ext cx="1089255" cy="57606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>
            <a:off x="2555776" y="3338120"/>
            <a:ext cx="3312368" cy="612648"/>
          </a:xfrm>
          <a:prstGeom prst="wedgeRectCallout">
            <a:avLst>
              <a:gd name="adj1" fmla="val -34662"/>
              <a:gd name="adj2" fmla="val -989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생성자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7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객체의 삶과 죽음에 대하여</a:t>
            </a:r>
            <a:r>
              <a:rPr lang="en-US" altLang="ko-KR" dirty="0"/>
              <a:t>: </a:t>
            </a:r>
            <a:r>
              <a:rPr lang="ko-KR" altLang="en-US" dirty="0" err="1"/>
              <a:t>생성자와</a:t>
            </a:r>
            <a:r>
              <a:rPr lang="ko-KR" altLang="en-US" dirty="0"/>
              <a:t>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선언 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87624" y="2060848"/>
            <a:ext cx="6192688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Cat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public </a:t>
            </a:r>
            <a:r>
              <a:rPr lang="en-US" altLang="ko-KR" sz="1600" dirty="0"/>
              <a:t>Cat()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 smtClean="0"/>
              <a:t>        Name </a:t>
            </a:r>
            <a:r>
              <a:rPr lang="en-US" altLang="ko-KR" sz="1600" dirty="0"/>
              <a:t>= "";</a:t>
            </a:r>
          </a:p>
          <a:p>
            <a:r>
              <a:rPr lang="en-US" altLang="ko-KR" sz="1600" dirty="0" smtClean="0"/>
              <a:t>        Color </a:t>
            </a:r>
            <a:r>
              <a:rPr lang="en-US" altLang="ko-KR" sz="1600" dirty="0"/>
              <a:t>= "";</a:t>
            </a:r>
          </a:p>
          <a:p>
            <a:r>
              <a:rPr lang="en-US" altLang="ko-KR" sz="1600" dirty="0" smtClean="0"/>
              <a:t>  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public </a:t>
            </a:r>
            <a:r>
              <a:rPr lang="en-US" altLang="ko-KR" sz="1600" dirty="0"/>
              <a:t>Cat( </a:t>
            </a:r>
            <a:r>
              <a:rPr lang="en-US" altLang="ko-KR" sz="1600" dirty="0" smtClean="0"/>
              <a:t>  string </a:t>
            </a:r>
            <a:r>
              <a:rPr lang="en-US" altLang="ko-KR" sz="1600" dirty="0"/>
              <a:t>_Name, string _Color </a:t>
            </a:r>
            <a:r>
              <a:rPr lang="en-US" altLang="ko-KR" sz="1600" dirty="0" smtClean="0"/>
              <a:t>  )</a:t>
            </a:r>
            <a:endParaRPr lang="en-US" altLang="ko-KR" sz="1600" dirty="0"/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 smtClean="0"/>
              <a:t>        Name </a:t>
            </a:r>
            <a:r>
              <a:rPr lang="en-US" altLang="ko-KR" sz="1600" dirty="0"/>
              <a:t>= _Name;</a:t>
            </a:r>
          </a:p>
          <a:p>
            <a:r>
              <a:rPr lang="en-US" altLang="ko-KR" sz="1600" dirty="0" smtClean="0"/>
              <a:t>        Color </a:t>
            </a:r>
            <a:r>
              <a:rPr lang="en-US" altLang="ko-KR" sz="1600" dirty="0"/>
              <a:t>= _Color;</a:t>
            </a:r>
          </a:p>
          <a:p>
            <a:r>
              <a:rPr lang="en-US" altLang="ko-KR" sz="1600" dirty="0" smtClean="0"/>
              <a:t>  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public </a:t>
            </a:r>
            <a:r>
              <a:rPr lang="en-US" altLang="ko-KR" sz="1600" dirty="0"/>
              <a:t>string Name;</a:t>
            </a:r>
          </a:p>
          <a:p>
            <a:r>
              <a:rPr lang="en-US" altLang="ko-KR" sz="1600" dirty="0" smtClean="0"/>
              <a:t>    public </a:t>
            </a:r>
            <a:r>
              <a:rPr lang="en-US" altLang="ko-KR" sz="1600" dirty="0"/>
              <a:t>string Color;</a:t>
            </a:r>
          </a:p>
          <a:p>
            <a:r>
              <a:rPr lang="en-US" altLang="ko-KR" sz="1600" dirty="0" smtClean="0"/>
              <a:t>    // </a:t>
            </a:r>
            <a:r>
              <a:rPr lang="en-US" altLang="ko-KR" sz="1600" dirty="0"/>
              <a:t>…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55776" y="3861048"/>
            <a:ext cx="2448272" cy="57606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 설명선 14"/>
          <p:cNvSpPr/>
          <p:nvPr/>
        </p:nvSpPr>
        <p:spPr>
          <a:xfrm>
            <a:off x="3059832" y="2348880"/>
            <a:ext cx="3312368" cy="900680"/>
          </a:xfrm>
          <a:prstGeom prst="wedgeRectCallout">
            <a:avLst>
              <a:gd name="adj1" fmla="val -34250"/>
              <a:gd name="adj2" fmla="val 1227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생성자는</a:t>
            </a:r>
            <a:r>
              <a:rPr lang="ko-KR" altLang="en-US" dirty="0" smtClean="0"/>
              <a:t> 객체의 초기화에 필요한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입력받을</a:t>
            </a:r>
            <a:r>
              <a:rPr lang="ko-KR" altLang="en-US" dirty="0" smtClean="0"/>
              <a:t> 수도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067944" y="4830280"/>
            <a:ext cx="4608512" cy="156966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Cat kitty = new Cat();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err="1" smtClean="0">
                <a:solidFill>
                  <a:sysClr val="windowText" lastClr="000000"/>
                </a:solidFill>
              </a:rPr>
              <a:t>kitty.Name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= "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키티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";</a:t>
            </a:r>
          </a:p>
          <a:p>
            <a:r>
              <a:rPr lang="en-US" altLang="ko-KR" sz="1600" dirty="0" err="1">
                <a:solidFill>
                  <a:sysClr val="windowText" lastClr="000000"/>
                </a:solidFill>
              </a:rPr>
              <a:t>kitty.Color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 = "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하얀색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";</a:t>
            </a:r>
          </a:p>
          <a:p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Cat 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nabi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 = new Cat( "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나비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", "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갈색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" );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구부러진 연결선 6"/>
          <p:cNvCxnSpPr>
            <a:endCxn id="18" idx="0"/>
          </p:cNvCxnSpPr>
          <p:nvPr/>
        </p:nvCxnSpPr>
        <p:spPr>
          <a:xfrm>
            <a:off x="2555776" y="2799220"/>
            <a:ext cx="3200783" cy="193655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453512" y="4735772"/>
            <a:ext cx="606093" cy="4661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453511" y="5933809"/>
            <a:ext cx="1926801" cy="4661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1" name="구부러진 연결선 20"/>
          <p:cNvCxnSpPr/>
          <p:nvPr/>
        </p:nvCxnSpPr>
        <p:spPr>
          <a:xfrm rot="16200000" flipH="1">
            <a:off x="5004404" y="4521302"/>
            <a:ext cx="1700182" cy="1124831"/>
          </a:xfrm>
          <a:prstGeom prst="curvedConnector3">
            <a:avLst>
              <a:gd name="adj1" fmla="val 154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8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객체의 삶과 죽음에 대하여</a:t>
            </a:r>
            <a:r>
              <a:rPr lang="en-US" altLang="ko-KR" dirty="0"/>
              <a:t>: </a:t>
            </a:r>
            <a:r>
              <a:rPr lang="ko-KR" altLang="en-US" dirty="0" err="1"/>
              <a:t>생성자와</a:t>
            </a:r>
            <a:r>
              <a:rPr lang="ko-KR" altLang="en-US" dirty="0"/>
              <a:t>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선언 형식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프로그래머가 명시적으로 </a:t>
            </a:r>
            <a:r>
              <a:rPr lang="ko-KR" altLang="en-US" dirty="0" err="1" smtClean="0"/>
              <a:t>소멸자를</a:t>
            </a:r>
            <a:r>
              <a:rPr lang="ko-KR" altLang="en-US" dirty="0" smtClean="0"/>
              <a:t> </a:t>
            </a:r>
            <a:r>
              <a:rPr lang="ko-KR" altLang="en-US" dirty="0"/>
              <a:t>선언하지 않아도 컴파일러가 암시적으로 </a:t>
            </a:r>
            <a:r>
              <a:rPr lang="ko-KR" altLang="en-US" dirty="0" err="1" smtClean="0"/>
              <a:t>기본소멸자를</a:t>
            </a:r>
            <a:r>
              <a:rPr lang="ko-KR" altLang="en-US" dirty="0" smtClean="0"/>
              <a:t> </a:t>
            </a:r>
            <a:r>
              <a:rPr lang="ko-KR" altLang="en-US" dirty="0"/>
              <a:t>제공해줌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87624" y="2060848"/>
            <a:ext cx="6192688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ko-KR" altLang="en-US" sz="1600" dirty="0"/>
              <a:t>클래스이름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~</a:t>
            </a:r>
            <a:r>
              <a:rPr lang="ko-KR" altLang="en-US" sz="1600" dirty="0"/>
              <a:t>클래스이름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 smtClean="0"/>
              <a:t>        //</a:t>
            </a:r>
            <a:endParaRPr lang="en-US" altLang="ko-KR" sz="1600" dirty="0"/>
          </a:p>
          <a:p>
            <a:r>
              <a:rPr lang="en-US" altLang="ko-KR" sz="1600" dirty="0" smtClean="0"/>
              <a:t>  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// </a:t>
            </a:r>
            <a:r>
              <a:rPr lang="ko-KR" altLang="en-US" sz="1600" dirty="0"/>
              <a:t>필드</a:t>
            </a:r>
          </a:p>
          <a:p>
            <a:r>
              <a:rPr lang="en-US" altLang="ko-KR" sz="1600" dirty="0" smtClean="0"/>
              <a:t>    // </a:t>
            </a:r>
            <a:r>
              <a:rPr lang="ko-KR" altLang="en-US" sz="1600" dirty="0" err="1"/>
              <a:t>메소드</a:t>
            </a:r>
            <a:endParaRPr lang="ko-KR" altLang="en-US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75656" y="2511188"/>
            <a:ext cx="1440160" cy="41375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 설명선 14"/>
          <p:cNvSpPr/>
          <p:nvPr/>
        </p:nvSpPr>
        <p:spPr>
          <a:xfrm>
            <a:off x="3851920" y="2348880"/>
            <a:ext cx="3312368" cy="720080"/>
          </a:xfrm>
          <a:prstGeom prst="wedgeRectCallout">
            <a:avLst>
              <a:gd name="adj1" fmla="val -78749"/>
              <a:gd name="adj2" fmla="val 14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소멸</a:t>
            </a:r>
            <a:r>
              <a:rPr lang="ko-KR" altLang="en-US"/>
              <a:t>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5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객체의 삶과 죽음에 대하여</a:t>
            </a:r>
            <a:r>
              <a:rPr lang="en-US" altLang="ko-KR" dirty="0"/>
              <a:t>: </a:t>
            </a:r>
            <a:r>
              <a:rPr lang="ko-KR" altLang="en-US" dirty="0" err="1"/>
              <a:t>생성자와</a:t>
            </a:r>
            <a:r>
              <a:rPr lang="ko-KR" altLang="en-US" dirty="0"/>
              <a:t>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소멸자를</a:t>
            </a:r>
            <a:r>
              <a:rPr lang="ko-KR" altLang="en-US" dirty="0" smtClean="0"/>
              <a:t> 직접 구현하지 않는 것이 좋은 이유</a:t>
            </a:r>
            <a:endParaRPr lang="en-US" altLang="ko-KR" dirty="0" smtClean="0"/>
          </a:p>
          <a:p>
            <a:pPr marL="468630" lvl="1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소멸자가 언제 호출될지 예측할 수 없다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68630" lvl="1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컬렉터가</a:t>
            </a:r>
            <a:r>
              <a:rPr lang="ko-KR" altLang="en-US" dirty="0" smtClean="0"/>
              <a:t> 상당히 똑똑하게 객체의 소멸을 처리한다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5001</TotalTime>
  <Words>2325</Words>
  <Application>Microsoft Office PowerPoint</Application>
  <PresentationFormat>화면 슬라이드 쇼(4:3)</PresentationFormat>
  <Paragraphs>649</Paragraphs>
  <Slides>36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8" baseType="lpstr">
      <vt:lpstr>어번 팝</vt:lpstr>
      <vt:lpstr>Microsoft Visio 드로잉</vt:lpstr>
      <vt:lpstr>뇌를 자극하는 C# 4.0 프로그래밍</vt:lpstr>
      <vt:lpstr>01. 객체 지향 프로그래밍과 클래스 (1/2)</vt:lpstr>
      <vt:lpstr>01. 객체 지향 프로그래밍과 클래스 (2/2)</vt:lpstr>
      <vt:lpstr>02. 클래스의 선언과 객체의 생성 (1/2)</vt:lpstr>
      <vt:lpstr>02. 클래스의 선언과 객체의 생성 (2/2)</vt:lpstr>
      <vt:lpstr>03. 객체의 삶과 죽음에 대하여: 생성자와 소멸자 (1/4)</vt:lpstr>
      <vt:lpstr>03. 객체의 삶과 죽음에 대하여: 생성자와 소멸자 (2/4)</vt:lpstr>
      <vt:lpstr>03. 객체의 삶과 죽음에 대하여: 생성자와 소멸자 (3/4)</vt:lpstr>
      <vt:lpstr>03. 객체의 삶과 죽음에 대하여: 생성자와 소멸자 (4/4)</vt:lpstr>
      <vt:lpstr>04. 객체 복사하기: 얕은 복사와 깊은 복사 (1/4)</vt:lpstr>
      <vt:lpstr>04. 객체 복사하기: 얕은 복사와 깊은 복사 (2/4)</vt:lpstr>
      <vt:lpstr>04. 객체 복사하기: 얕은 복사와 깊은 복사 (3/4)</vt:lpstr>
      <vt:lpstr>04. 객체 복사하기: 얕은 복사와 깊은 복사 (4/4)</vt:lpstr>
      <vt:lpstr>05. this 키워드 (1/2)</vt:lpstr>
      <vt:lpstr>05. this 키워드 (2/2)</vt:lpstr>
      <vt:lpstr>06. 접근 한정자로 공개 수준 결정하기(1/2)</vt:lpstr>
      <vt:lpstr>06. 접근 한정자로 공개 수준 결정하기(2/2)</vt:lpstr>
      <vt:lpstr>07. 상속으로 코드 재활용하기 (1/4)</vt:lpstr>
      <vt:lpstr>07. 상속으로 코드 재활용하기 (2/4)</vt:lpstr>
      <vt:lpstr>07. 상속으로 코드 재활용하기 (3/4)</vt:lpstr>
      <vt:lpstr>07. 상속으로 코드 재활용하기 (4/4)</vt:lpstr>
      <vt:lpstr>08. 기반 클래스와 파생 클래스 사이의 형식 변환, 그리고 is와 as (1/4)</vt:lpstr>
      <vt:lpstr>08. 기반 클래스와 파생 클래스 사이의 형식 변환, 그리고 is와 as (2/4)</vt:lpstr>
      <vt:lpstr>08. 기반 클래스와 파생 클래스 사이의 형식 변환, 그리고 is와 as (3/4)</vt:lpstr>
      <vt:lpstr>08. 기반 클래스와 파생 클래스 사이의 형식 변환, 그리고 is와 as (4/4)</vt:lpstr>
      <vt:lpstr>09. 오버라이딩과 다형성 (1/2)</vt:lpstr>
      <vt:lpstr>09. 오버라이딩과 다형성 (2/2)</vt:lpstr>
      <vt:lpstr>10. 메소드 숨기기 (1/2)</vt:lpstr>
      <vt:lpstr>10. 메소드 숨기기 (2/2)</vt:lpstr>
      <vt:lpstr>11. 오버라이딩 봉인하기</vt:lpstr>
      <vt:lpstr>12. 중첩 클래스</vt:lpstr>
      <vt:lpstr>13. 분할 클래스</vt:lpstr>
      <vt:lpstr>14. 확장 메소드 (1/2)</vt:lpstr>
      <vt:lpstr>14. 확장 메소드 (2/2)</vt:lpstr>
      <vt:lpstr>15. 구조체 (1/2)</vt:lpstr>
      <vt:lpstr>15. 구조체 (2/2)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Sean</cp:lastModifiedBy>
  <cp:revision>264</cp:revision>
  <dcterms:created xsi:type="dcterms:W3CDTF">2011-08-27T13:50:08Z</dcterms:created>
  <dcterms:modified xsi:type="dcterms:W3CDTF">2011-09-17T03:06:53Z</dcterms:modified>
</cp:coreProperties>
</file>