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10" r:id="rId4"/>
    <p:sldId id="308" r:id="rId5"/>
    <p:sldId id="311" r:id="rId6"/>
    <p:sldId id="300" r:id="rId7"/>
    <p:sldId id="309" r:id="rId8"/>
    <p:sldId id="312" r:id="rId9"/>
    <p:sldId id="301" r:id="rId10"/>
    <p:sldId id="31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8" autoAdjust="0"/>
    <p:restoredTop sz="94660"/>
  </p:normalViewPr>
  <p:slideViewPr>
    <p:cSldViewPr>
      <p:cViewPr varScale="1">
        <p:scale>
          <a:sx n="70" d="100"/>
          <a:sy n="70" d="100"/>
        </p:scale>
        <p:origin x="-11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인터페이스와 추상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추상 클래스</a:t>
            </a:r>
            <a:r>
              <a:rPr lang="en-US" altLang="ko-KR" dirty="0"/>
              <a:t>: </a:t>
            </a:r>
            <a:r>
              <a:rPr lang="ko-KR" altLang="en-US" dirty="0"/>
              <a:t>인터페이스와 클래스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구현을 갖지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클래스에서만 해당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추상 클래스 선언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3140968"/>
            <a:ext cx="619268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abstract</a:t>
            </a:r>
            <a:r>
              <a:rPr lang="en-US" altLang="ko-KR" dirty="0"/>
              <a:t> class </a:t>
            </a:r>
            <a:r>
              <a:rPr lang="en-US" altLang="ko-KR" dirty="0" err="1"/>
              <a:t>AbstractBase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public </a:t>
            </a:r>
            <a:r>
              <a:rPr lang="en-US" altLang="ko-KR" b="1" dirty="0">
                <a:solidFill>
                  <a:schemeClr val="accent3"/>
                </a:solidFill>
              </a:rPr>
              <a:t>abstract</a:t>
            </a:r>
            <a:r>
              <a:rPr lang="en-US" altLang="ko-KR" b="1" dirty="0"/>
              <a:t> </a:t>
            </a:r>
            <a:r>
              <a:rPr lang="en-US" altLang="ko-KR" dirty="0"/>
              <a:t>void </a:t>
            </a:r>
            <a:r>
              <a:rPr lang="en-US" altLang="ko-KR" dirty="0" err="1"/>
              <a:t>SomeMethod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Derived : </a:t>
            </a:r>
            <a:r>
              <a:rPr lang="en-US" altLang="ko-KR" dirty="0" err="1"/>
              <a:t>AbstractBase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/>
              <a:t>override void </a:t>
            </a:r>
            <a:r>
              <a:rPr lang="en-US" altLang="ko-KR" dirty="0" err="1"/>
              <a:t>SomeMethod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// Something</a:t>
            </a:r>
            <a:endParaRPr lang="en-US" altLang="ko-KR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인터페이스의 선언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인터페이스 선언 형식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인터페이스 선언 예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060848"/>
            <a:ext cx="6192688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interface </a:t>
            </a:r>
            <a:r>
              <a:rPr lang="ko-KR" altLang="en-US" sz="1600" dirty="0"/>
              <a:t>인터페이스이름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1(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2(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3(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509120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interface </a:t>
            </a:r>
            <a:r>
              <a:rPr lang="en-US" altLang="ko-KR" sz="1600" dirty="0" err="1"/>
              <a:t>ILogger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void </a:t>
            </a:r>
            <a:r>
              <a:rPr lang="en-US" altLang="ko-KR" sz="1600" dirty="0" err="1"/>
              <a:t>WriteLog</a:t>
            </a:r>
            <a:r>
              <a:rPr lang="en-US" altLang="ko-KR" sz="1600" dirty="0"/>
              <a:t>( string log 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인터페이스의 선언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인터페이스 선언 형식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인터페이스 선언 예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060848"/>
            <a:ext cx="6192688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interface </a:t>
            </a:r>
            <a:r>
              <a:rPr lang="ko-KR" altLang="en-US" sz="1600" dirty="0"/>
              <a:t>인터페이스이름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1(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2(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ko-KR" altLang="en-US" sz="1600" dirty="0" smtClean="0"/>
              <a:t>    반환형식 </a:t>
            </a:r>
            <a:r>
              <a:rPr lang="ko-KR" altLang="en-US" sz="1600" dirty="0" err="1"/>
              <a:t>메소드이름</a:t>
            </a:r>
            <a:r>
              <a:rPr lang="en-US" altLang="ko-KR" sz="1600" dirty="0"/>
              <a:t>3( </a:t>
            </a:r>
            <a:r>
              <a:rPr lang="ko-KR" altLang="en-US" sz="1600" dirty="0"/>
              <a:t>매개변수 목록 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509120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interface </a:t>
            </a:r>
            <a:r>
              <a:rPr lang="en-US" altLang="ko-KR" sz="1600" dirty="0" err="1"/>
              <a:t>ILogger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void </a:t>
            </a:r>
            <a:r>
              <a:rPr lang="en-US" altLang="ko-KR" sz="1600" dirty="0" err="1"/>
              <a:t>WriteLog</a:t>
            </a:r>
            <a:r>
              <a:rPr lang="en-US" altLang="ko-KR" sz="1600" dirty="0"/>
              <a:t>( string log 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6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인터페이스는 </a:t>
            </a:r>
            <a:r>
              <a:rPr lang="ko-KR" altLang="en-US" dirty="0" smtClean="0"/>
              <a:t>약속이다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인터페이스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규격을 따르는 선풍기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마우스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키보드는 </a:t>
            </a:r>
            <a:r>
              <a:rPr lang="en-US" altLang="ko-KR" dirty="0" smtClean="0">
                <a:sym typeface="Wingdings" pitchFamily="2" charset="2"/>
              </a:rPr>
              <a:t>PC</a:t>
            </a:r>
            <a:r>
              <a:rPr lang="ko-KR" altLang="en-US" dirty="0" smtClean="0">
                <a:sym typeface="Wingdings" pitchFamily="2" charset="2"/>
              </a:rPr>
              <a:t>에 연결하여 사용할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PC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기기들이 </a:t>
            </a:r>
            <a:r>
              <a:rPr lang="en-US" altLang="ko-KR" dirty="0" smtClean="0">
                <a:sym typeface="Wingdings" pitchFamily="2" charset="2"/>
              </a:rPr>
              <a:t>USB</a:t>
            </a:r>
            <a:r>
              <a:rPr lang="ko-KR" altLang="en-US" dirty="0" smtClean="0">
                <a:sym typeface="Wingdings" pitchFamily="2" charset="2"/>
              </a:rPr>
              <a:t>라는 약속을 따르기 때문에 이러한 만능 연결이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인터페이스도 소프트웨어 내에서 </a:t>
            </a:r>
            <a:r>
              <a:rPr lang="en-US" altLang="ko-KR" dirty="0" smtClean="0">
                <a:sym typeface="Wingdings" pitchFamily="2" charset="2"/>
              </a:rPr>
              <a:t>USB</a:t>
            </a:r>
            <a:r>
              <a:rPr lang="ko-KR" altLang="en-US" dirty="0" smtClean="0">
                <a:sym typeface="Wingdings" pitchFamily="2" charset="2"/>
              </a:rPr>
              <a:t>와 같은 역할을 함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인터페이스에 선언되어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구현하기만 한다면 해당 인터페이스를 지원하는 코드에는 그 인터페이스의 모든 파생 클래스를 사용할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앞 페이지에서 선언한 </a:t>
            </a:r>
            <a:r>
              <a:rPr lang="en-US" altLang="ko-KR" dirty="0" err="1" smtClean="0"/>
              <a:t>ILogger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상속받는 클래스는 </a:t>
            </a:r>
            <a:r>
              <a:rPr lang="en-US" altLang="ko-KR" dirty="0" err="1" smtClean="0"/>
              <a:t>WriteLog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구현할 때 로그를 파일에 기록하도록 할 수도 있고 네트워크 너머로 보내도록 할 수도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인터페이스는 </a:t>
            </a:r>
            <a:r>
              <a:rPr lang="ko-KR" altLang="en-US" dirty="0" smtClean="0"/>
              <a:t>약속이다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smtClean="0">
                <a:sym typeface="Wingdings" pitchFamily="2" charset="2"/>
              </a:rPr>
              <a:t>인터페이스 응용 예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2060848"/>
            <a:ext cx="5112568" cy="46166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/>
              <a:t>ClimateMonitor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    private </a:t>
            </a:r>
            <a:r>
              <a:rPr lang="en-US" altLang="ko-KR" sz="1400" dirty="0" err="1">
                <a:solidFill>
                  <a:schemeClr val="accent3"/>
                </a:solidFill>
              </a:rPr>
              <a:t>ILogger</a:t>
            </a: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b="1" dirty="0">
                <a:solidFill>
                  <a:schemeClr val="accent3"/>
                </a:solidFill>
              </a:rPr>
              <a:t>logger</a:t>
            </a:r>
            <a:r>
              <a:rPr lang="en-US" altLang="ko-KR" sz="1400" dirty="0">
                <a:solidFill>
                  <a:schemeClr val="accent3"/>
                </a:solidFill>
              </a:rPr>
              <a:t>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ClimateMonitor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ILogger</a:t>
            </a:r>
            <a:r>
              <a:rPr lang="en-US" altLang="ko-KR" sz="1400" dirty="0"/>
              <a:t> logger)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</a:t>
            </a:r>
            <a:r>
              <a:rPr lang="en-US" altLang="ko-KR" sz="1400" b="1" dirty="0" err="1"/>
              <a:t>logger</a:t>
            </a:r>
            <a:r>
              <a:rPr lang="en-US" altLang="ko-KR" sz="1400" dirty="0"/>
              <a:t> = logger;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void start()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while ( true )</a:t>
            </a:r>
            <a:endParaRPr lang="ko-KR" altLang="ko-KR" sz="1400" dirty="0"/>
          </a:p>
          <a:p>
            <a:r>
              <a:rPr lang="en-US" altLang="ko-KR" sz="1400" dirty="0"/>
              <a:t>        {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Console.Write</a:t>
            </a:r>
            <a:r>
              <a:rPr lang="en-US" altLang="ko-KR" sz="1400" dirty="0"/>
              <a:t>( "</a:t>
            </a:r>
            <a:r>
              <a:rPr lang="ko-KR" altLang="ko-KR" sz="1400" dirty="0"/>
              <a:t>온도를 입력해주세요</a:t>
            </a:r>
            <a:r>
              <a:rPr lang="en-US" altLang="ko-KR" sz="1400" dirty="0"/>
              <a:t>.: " );</a:t>
            </a:r>
            <a:endParaRPr lang="ko-KR" altLang="ko-KR" sz="1400" dirty="0"/>
          </a:p>
          <a:p>
            <a:r>
              <a:rPr lang="en-US" altLang="ko-KR" sz="1400" dirty="0"/>
              <a:t>            string temperature = </a:t>
            </a:r>
            <a:r>
              <a:rPr lang="en-US" altLang="ko-KR" sz="1400" dirty="0" err="1"/>
              <a:t>Console.ReadLine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            if (temperature == "")</a:t>
            </a:r>
            <a:endParaRPr lang="ko-KR" altLang="ko-KR" sz="1400" dirty="0"/>
          </a:p>
          <a:p>
            <a:r>
              <a:rPr lang="en-US" altLang="ko-KR" sz="1400" dirty="0"/>
              <a:t>                break;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            </a:t>
            </a:r>
            <a:r>
              <a:rPr lang="en-US" altLang="ko-KR" sz="1400" b="1" dirty="0" err="1">
                <a:solidFill>
                  <a:schemeClr val="accent3"/>
                </a:solidFill>
              </a:rPr>
              <a:t>logger</a:t>
            </a:r>
            <a:r>
              <a:rPr lang="en-US" altLang="ko-KR" sz="1400" dirty="0" err="1">
                <a:solidFill>
                  <a:schemeClr val="accent3"/>
                </a:solidFill>
              </a:rPr>
              <a:t>.WriteLog</a:t>
            </a:r>
            <a:r>
              <a:rPr lang="en-US" altLang="ko-KR" sz="1400" dirty="0">
                <a:solidFill>
                  <a:schemeClr val="accent3"/>
                </a:solidFill>
              </a:rPr>
              <a:t>( "</a:t>
            </a:r>
            <a:r>
              <a:rPr lang="ko-KR" altLang="ko-KR" sz="1400" dirty="0">
                <a:solidFill>
                  <a:schemeClr val="accent3"/>
                </a:solidFill>
              </a:rPr>
              <a:t>현재 온도</a:t>
            </a:r>
            <a:r>
              <a:rPr lang="en-US" altLang="ko-KR" sz="1400" dirty="0">
                <a:solidFill>
                  <a:schemeClr val="accent3"/>
                </a:solidFill>
              </a:rPr>
              <a:t> : " + temperature );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        }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1484784"/>
            <a:ext cx="3888432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FileLogger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  <a:r>
              <a:rPr lang="en-US" altLang="ko-KR" sz="1400" dirty="0" err="1">
                <a:solidFill>
                  <a:schemeClr val="accent3"/>
                </a:solidFill>
              </a:rPr>
              <a:t>ILogger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private </a:t>
            </a:r>
            <a:r>
              <a:rPr lang="en-US" altLang="ko-KR" sz="1400" dirty="0" err="1"/>
              <a:t>StreamWriter</a:t>
            </a:r>
            <a:r>
              <a:rPr lang="en-US" altLang="ko-KR" sz="1400" dirty="0"/>
              <a:t> writer;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FileLogger</a:t>
            </a:r>
            <a:r>
              <a:rPr lang="en-US" altLang="ko-KR" sz="1400" dirty="0"/>
              <a:t>(string path)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writer = </a:t>
            </a:r>
            <a:r>
              <a:rPr lang="en-US" altLang="ko-KR" sz="1400" dirty="0" err="1"/>
              <a:t>File.CreateText</a:t>
            </a:r>
            <a:r>
              <a:rPr lang="en-US" altLang="ko-KR" sz="1400" dirty="0"/>
              <a:t>(path);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writer.AutoFlush</a:t>
            </a:r>
            <a:r>
              <a:rPr lang="en-US" altLang="ko-KR" sz="1400" dirty="0"/>
              <a:t> = true;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WriteLog</a:t>
            </a:r>
            <a:r>
              <a:rPr lang="en-US" altLang="ko-KR" sz="1400" dirty="0"/>
              <a:t>(string message)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writer.WriteLine</a:t>
            </a:r>
            <a:r>
              <a:rPr lang="en-US" altLang="ko-KR" sz="1400" dirty="0"/>
              <a:t>("{0} {1}", </a:t>
            </a:r>
            <a:r>
              <a:rPr lang="en-US" altLang="ko-KR" sz="1400" dirty="0" err="1"/>
              <a:t>DateTime.Now.ToShortTimeString</a:t>
            </a:r>
            <a:r>
              <a:rPr lang="en-US" altLang="ko-KR" sz="1400" dirty="0"/>
              <a:t>(), message);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5076056" y="5715253"/>
            <a:ext cx="388843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ClimateMonitor</a:t>
            </a:r>
            <a:r>
              <a:rPr lang="en-US" altLang="ko-KR" sz="1400" dirty="0"/>
              <a:t> monitor = new </a:t>
            </a:r>
            <a:r>
              <a:rPr lang="en-US" altLang="ko-KR" sz="1400" dirty="0" err="1"/>
              <a:t>ClimateMonitor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FileLogger</a:t>
            </a:r>
            <a:r>
              <a:rPr lang="en-US" altLang="ko-KR" sz="1400" dirty="0"/>
              <a:t>("MyLog.txt"));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monitor.start</a:t>
            </a:r>
            <a:r>
              <a:rPr lang="en-US" altLang="ko-KR" sz="1400" dirty="0"/>
              <a:t>();</a:t>
            </a:r>
            <a:endParaRPr lang="ko-KR" altLang="ko-KR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339752" y="2996952"/>
            <a:ext cx="2808312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6156176" y="2636913"/>
            <a:ext cx="1170456" cy="3312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인터페이스를 상속하는 인터페이스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인터페이스를 상속할 수 있는 것은 클래스 뿐만이 아님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구조체도 인터페이스 상속 가능하며</a:t>
            </a:r>
            <a:endParaRPr lang="en-US" altLang="ko-KR" dirty="0" smtClean="0"/>
          </a:p>
          <a:p>
            <a:r>
              <a:rPr lang="ko-KR" altLang="en-US" dirty="0" smtClean="0"/>
              <a:t>인터페이스도 인터페이스를 상속할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대체로 다음과 같은 경우에 인터페이스의 인터페이스 상속 이용</a:t>
            </a:r>
            <a:endParaRPr lang="en-US" altLang="ko-KR" dirty="0" smtClean="0"/>
          </a:p>
          <a:p>
            <a:pPr lvl="1"/>
            <a:r>
              <a:rPr lang="ko-KR" altLang="ko-KR" dirty="0"/>
              <a:t>상속하려는 </a:t>
            </a:r>
            <a:r>
              <a:rPr lang="ko-KR" altLang="ko-KR" dirty="0" smtClean="0"/>
              <a:t>인터페이스가 </a:t>
            </a:r>
            <a:r>
              <a:rPr lang="ko-KR" altLang="ko-KR" dirty="0"/>
              <a:t>소스 코드가 아닌 어셈블리로만 제공되는 </a:t>
            </a:r>
            <a:r>
              <a:rPr lang="ko-KR" altLang="ko-KR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ko-KR" dirty="0"/>
              <a:t>상속하려는 인터페이스의 소스 코드를 갖고 있어도 이미 인터페이스를 상속하는 클래스들이 존재하는 </a:t>
            </a:r>
            <a:r>
              <a:rPr lang="ko-KR" altLang="ko-KR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인터페이스 의 인터페이스 상속 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83568" y="5013176"/>
            <a:ext cx="331236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interface </a:t>
            </a:r>
            <a:r>
              <a:rPr lang="en-US" altLang="ko-KR" sz="1600" dirty="0" err="1"/>
              <a:t>ILogger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void </a:t>
            </a:r>
            <a:r>
              <a:rPr lang="en-US" altLang="ko-KR" sz="1600" dirty="0" err="1"/>
              <a:t>WriteLog</a:t>
            </a:r>
            <a:r>
              <a:rPr lang="en-US" altLang="ko-KR" sz="1600" dirty="0"/>
              <a:t>(string message);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094722" y="5013176"/>
            <a:ext cx="465374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interface </a:t>
            </a:r>
            <a:r>
              <a:rPr lang="en-US" altLang="ko-KR" sz="1600" dirty="0" err="1"/>
              <a:t>IFormattableLogger</a:t>
            </a:r>
            <a:r>
              <a:rPr lang="en-US" altLang="ko-KR" sz="1600" dirty="0"/>
              <a:t> : </a:t>
            </a:r>
            <a:r>
              <a:rPr lang="en-US" altLang="ko-KR" sz="1600" dirty="0" err="1">
                <a:solidFill>
                  <a:schemeClr val="accent3"/>
                </a:solidFill>
              </a:rPr>
              <a:t>ILogger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void </a:t>
            </a:r>
            <a:r>
              <a:rPr lang="en-US" altLang="ko-KR" sz="1600" dirty="0" err="1"/>
              <a:t>WriteLog</a:t>
            </a:r>
            <a:r>
              <a:rPr lang="en-US" altLang="ko-KR" sz="1600" dirty="0"/>
              <a:t>(string format, </a:t>
            </a:r>
            <a:r>
              <a:rPr lang="en-US" altLang="ko-KR" sz="1600" dirty="0" err="1"/>
              <a:t>params</a:t>
            </a:r>
            <a:r>
              <a:rPr lang="en-US" altLang="ko-KR" sz="1600" dirty="0"/>
              <a:t> Object[]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); 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8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여러 개의 인터페이스</a:t>
            </a:r>
            <a:r>
              <a:rPr lang="en-US" altLang="ko-KR" dirty="0"/>
              <a:t>, </a:t>
            </a:r>
            <a:r>
              <a:rPr lang="ko-KR" altLang="en-US" dirty="0"/>
              <a:t>한꺼번에 </a:t>
            </a:r>
            <a:r>
              <a:rPr lang="ko-KR" altLang="en-US" dirty="0" smtClean="0"/>
              <a:t>상속하기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죽음의 다이아몬드</a:t>
            </a:r>
            <a:endParaRPr lang="en-US" altLang="ko-KR" dirty="0" smtClean="0"/>
          </a:p>
          <a:p>
            <a:pPr lvl="1"/>
            <a:r>
              <a:rPr lang="ko-KR" altLang="en-US" dirty="0"/>
              <a:t>하나의 할아버지 </a:t>
            </a:r>
            <a:r>
              <a:rPr lang="ko-KR" altLang="en-US" dirty="0" smtClean="0"/>
              <a:t>클래스를 </a:t>
            </a:r>
            <a:r>
              <a:rPr lang="ko-KR" altLang="en-US" dirty="0"/>
              <a:t>두 개의 파생 클래스가 상속하고</a:t>
            </a:r>
            <a:r>
              <a:rPr lang="en-US" altLang="ko-KR" dirty="0"/>
              <a:t>, </a:t>
            </a:r>
            <a:r>
              <a:rPr lang="ko-KR" altLang="en-US" dirty="0"/>
              <a:t>이 두 개의 파생 클래스를 다시 하나의 자식 </a:t>
            </a:r>
            <a:r>
              <a:rPr lang="ko-KR" altLang="en-US" dirty="0" smtClean="0"/>
              <a:t>클래스가 </a:t>
            </a:r>
            <a:r>
              <a:rPr lang="ko-KR" altLang="en-US" dirty="0"/>
              <a:t>상속하는 것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876852"/>
              </p:ext>
            </p:extLst>
          </p:nvPr>
        </p:nvGraphicFramePr>
        <p:xfrm>
          <a:off x="1619672" y="2564903"/>
          <a:ext cx="6048672" cy="422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4703285" imgH="3274560" progId="Visio.Drawing.11">
                  <p:embed/>
                </p:oleObj>
              </mc:Choice>
              <mc:Fallback>
                <p:oleObj name="Visio" r:id="rId3" imgW="4703285" imgH="327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3"/>
                        <a:ext cx="6048672" cy="422057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여러 개의 인터페이스</a:t>
            </a:r>
            <a:r>
              <a:rPr lang="en-US" altLang="ko-KR" dirty="0"/>
              <a:t>, </a:t>
            </a:r>
            <a:r>
              <a:rPr lang="ko-KR" altLang="en-US" dirty="0"/>
              <a:t>한꺼번에 </a:t>
            </a:r>
            <a:r>
              <a:rPr lang="ko-KR" altLang="en-US" dirty="0" smtClean="0"/>
              <a:t>상속하기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은 클래스의 다중 상속은 지원하진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다중 상속은 지원함</a:t>
            </a:r>
            <a:endParaRPr lang="en-US" altLang="ko-KR" dirty="0" smtClean="0"/>
          </a:p>
          <a:p>
            <a:r>
              <a:rPr lang="ko-KR" altLang="en-US" dirty="0" smtClean="0"/>
              <a:t>인터페이스는 내용이 아닌 외형을 물려주기 때문에 죽음의 다이아몬드 문제가 발생하지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추상 클래스</a:t>
            </a:r>
            <a:r>
              <a:rPr lang="en-US" altLang="ko-KR" dirty="0"/>
              <a:t>: </a:t>
            </a:r>
            <a:r>
              <a:rPr lang="ko-KR" altLang="en-US" dirty="0"/>
              <a:t>인터페이스와 클래스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/>
              <a:t>추상 클래스는 인터페이스와는 달리 “구현”을 가질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r>
              <a:rPr lang="ko-KR" altLang="en-US" dirty="0" smtClean="0"/>
              <a:t>그러나 클래스와는 달리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가질 수 없음</a:t>
            </a:r>
            <a:endParaRPr lang="en-US" altLang="ko-KR" dirty="0" smtClean="0"/>
          </a:p>
          <a:p>
            <a:r>
              <a:rPr lang="ko-KR" altLang="en-US" dirty="0" smtClean="0"/>
              <a:t>한마디로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클래스는 구현은 갖되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갖지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추상 클래스 선언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클래스는 클래스와는 달리 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eh </a:t>
            </a:r>
            <a:r>
              <a:rPr lang="en-US" altLang="ko-KR" dirty="0" err="1" smtClean="0"/>
              <a:t>rkwlf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dlTdma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3791942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abstract class </a:t>
            </a:r>
            <a:r>
              <a:rPr lang="ko-KR" altLang="en-US" sz="1600" dirty="0"/>
              <a:t>클래스이름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// </a:t>
            </a:r>
            <a:r>
              <a:rPr lang="ko-KR" altLang="en-US" sz="1600" dirty="0"/>
              <a:t>클래스와 동일하게 구현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0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5776</TotalTime>
  <Words>521</Words>
  <Application>Microsoft Office PowerPoint</Application>
  <PresentationFormat>화면 슬라이드 쇼(4:3)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어번 팝</vt:lpstr>
      <vt:lpstr>Microsoft Visio 드로잉</vt:lpstr>
      <vt:lpstr>뇌를 자극하는 C# 4.0 프로그래밍</vt:lpstr>
      <vt:lpstr>01. 인터페이스의 선언</vt:lpstr>
      <vt:lpstr>01. 인터페이스의 선언</vt:lpstr>
      <vt:lpstr>02. 인터페이스는 약속이다 (1/2)</vt:lpstr>
      <vt:lpstr>02. 인터페이스는 약속이다 (2/2)</vt:lpstr>
      <vt:lpstr>03. 인터페이스를 상속하는 인터페이스</vt:lpstr>
      <vt:lpstr>04. 여러 개의 인터페이스, 한꺼번에 상속하기 (1/2)</vt:lpstr>
      <vt:lpstr>04. 여러 개의 인터페이스, 한꺼번에 상속하기 (2/2)</vt:lpstr>
      <vt:lpstr>05. 추상 클래스: 인터페이스와 클래스 사이 (1/2)</vt:lpstr>
      <vt:lpstr>05. 추상 클래스: 인터페이스와 클래스 사이 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276</cp:revision>
  <dcterms:created xsi:type="dcterms:W3CDTF">2011-08-27T13:50:08Z</dcterms:created>
  <dcterms:modified xsi:type="dcterms:W3CDTF">2011-09-17T16:13:48Z</dcterms:modified>
</cp:coreProperties>
</file>