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13" r:id="rId4"/>
    <p:sldId id="314" r:id="rId5"/>
    <p:sldId id="308" r:id="rId6"/>
    <p:sldId id="315" r:id="rId7"/>
    <p:sldId id="311" r:id="rId8"/>
    <p:sldId id="300" r:id="rId9"/>
    <p:sldId id="309" r:id="rId10"/>
    <p:sldId id="31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9" autoAdjust="0"/>
    <p:restoredTop sz="94660"/>
  </p:normalViewPr>
  <p:slideViewPr>
    <p:cSldViewPr>
      <p:cViewPr varScale="1">
        <p:scale>
          <a:sx n="72" d="100"/>
          <a:sy n="72" d="100"/>
        </p:scale>
        <p:origin x="-10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추상 클래스와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추상 클래스는 클래스처럼 구현된 </a:t>
            </a:r>
            <a:r>
              <a:rPr lang="ko-KR" altLang="ko-KR" dirty="0" err="1"/>
              <a:t>프로퍼티를</a:t>
            </a:r>
            <a:r>
              <a:rPr lang="ko-KR" altLang="ko-KR" dirty="0"/>
              <a:t> 가질 수도 있는 한편</a:t>
            </a:r>
            <a:r>
              <a:rPr lang="en-US" altLang="ko-KR" dirty="0"/>
              <a:t>, </a:t>
            </a:r>
            <a:r>
              <a:rPr lang="ko-KR" altLang="ko-KR" dirty="0"/>
              <a:t>인터페이스처럼 구현되지 않은 </a:t>
            </a:r>
            <a:r>
              <a:rPr lang="ko-KR" altLang="ko-KR" dirty="0" err="1"/>
              <a:t>프로퍼티도</a:t>
            </a:r>
            <a:r>
              <a:rPr lang="ko-KR" altLang="ko-KR" dirty="0"/>
              <a:t> 가질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r>
              <a:rPr lang="ko-KR" altLang="en-US" dirty="0" smtClean="0"/>
              <a:t>추상클래스의 이것을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(Abstract Property)”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2838416"/>
            <a:ext cx="4699925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abstract class Product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 smtClean="0"/>
              <a:t>    private </a:t>
            </a:r>
            <a:r>
              <a:rPr lang="en-US" altLang="ko-KR" sz="1600" dirty="0"/>
              <a:t>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serial = 0;</a:t>
            </a:r>
            <a:r>
              <a:rPr lang="ko-KR" altLang="ko-KR" sz="1600" dirty="0"/>
              <a:t> </a:t>
            </a:r>
            <a:r>
              <a:rPr lang="en-US" altLang="ko-KR" sz="1600" dirty="0"/>
              <a:t>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</a:t>
            </a:r>
            <a:r>
              <a:rPr lang="en-US" altLang="ko-KR" sz="1600" dirty="0"/>
              <a:t>string </a:t>
            </a:r>
            <a:r>
              <a:rPr lang="en-US" altLang="ko-KR" sz="1600" dirty="0" err="1"/>
              <a:t>SerialID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 { return </a:t>
            </a:r>
            <a:r>
              <a:rPr lang="en-US" altLang="ko-KR" sz="1600" dirty="0" err="1"/>
              <a:t>String.Format</a:t>
            </a:r>
            <a:r>
              <a:rPr lang="en-US" altLang="ko-KR" sz="1600" dirty="0"/>
              <a:t>("{0:d5}", serial++);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chemeClr val="accent3"/>
                </a:solidFill>
              </a:rPr>
              <a:t>abstract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/>
              <a:t>public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ProductDate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{</a:t>
            </a:r>
            <a:r>
              <a:rPr lang="ko-KR" altLang="ko-KR" sz="1600" dirty="0"/>
              <a:t> </a:t>
            </a:r>
            <a:r>
              <a:rPr lang="en-US" altLang="ko-KR" sz="1600" dirty="0"/>
              <a:t>        get;</a:t>
            </a:r>
            <a:endParaRPr lang="ko-KR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  set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950397" y="2838416"/>
            <a:ext cx="3942083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MyProduct</a:t>
            </a:r>
            <a:r>
              <a:rPr lang="en-US" altLang="ko-KR" sz="1600" dirty="0"/>
              <a:t> : </a:t>
            </a:r>
            <a:r>
              <a:rPr lang="en-US" altLang="ko-KR" sz="1600" b="1" dirty="0"/>
              <a:t>Product</a:t>
            </a:r>
            <a:endParaRPr lang="ko-KR" altLang="ko-KR" sz="1600" dirty="0"/>
          </a:p>
          <a:p>
            <a:r>
              <a:rPr lang="en-US" altLang="ko-KR" sz="1600" dirty="0" smtClean="0"/>
              <a:t>{</a:t>
            </a:r>
            <a:r>
              <a:rPr lang="ko-KR" altLang="ko-KR" sz="1600" dirty="0" smtClean="0"/>
              <a:t> </a:t>
            </a:r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</a:t>
            </a:r>
            <a:r>
              <a:rPr lang="en-US" altLang="ko-KR" sz="1600" b="1" dirty="0"/>
              <a:t>override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ProductDate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get;</a:t>
            </a:r>
            <a:endParaRPr lang="ko-KR" altLang="ko-KR" sz="1600" dirty="0"/>
          </a:p>
          <a:p>
            <a:r>
              <a:rPr lang="en-US" altLang="ko-KR" sz="1600" dirty="0"/>
              <a:t>        set;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783058" y="2924943"/>
            <a:ext cx="2096379" cy="944523"/>
          </a:xfrm>
          <a:prstGeom prst="wedgeRoundRectCallout">
            <a:avLst>
              <a:gd name="adj1" fmla="val -72056"/>
              <a:gd name="adj2" fmla="val 4376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추상 클래스는 구현을 가진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461872" y="4949122"/>
            <a:ext cx="3430607" cy="1242138"/>
          </a:xfrm>
          <a:prstGeom prst="wedgeRoundRectCallout">
            <a:avLst>
              <a:gd name="adj1" fmla="val -21642"/>
              <a:gd name="adj2" fmla="val -8066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파생 클래스는 부모 추상 클래스의 모든 추상 </a:t>
            </a:r>
            <a:r>
              <a:rPr lang="ko-KR" altLang="en-US" dirty="0" err="1">
                <a:solidFill>
                  <a:schemeClr val="bg1"/>
                </a:solidFill>
              </a:rPr>
              <a:t>메소드</a:t>
            </a:r>
            <a:r>
              <a:rPr lang="ko-KR" altLang="en-US" dirty="0">
                <a:solidFill>
                  <a:schemeClr val="bg1"/>
                </a:solidFill>
              </a:rPr>
              <a:t> 뿐 아니라 추상 </a:t>
            </a:r>
            <a:r>
              <a:rPr lang="ko-KR" altLang="en-US" dirty="0" err="1">
                <a:solidFill>
                  <a:schemeClr val="bg1"/>
                </a:solidFill>
              </a:rPr>
              <a:t>프로퍼티를</a:t>
            </a:r>
            <a:r>
              <a:rPr lang="ko-KR" altLang="en-US" dirty="0">
                <a:solidFill>
                  <a:schemeClr val="bg1"/>
                </a:solidFill>
              </a:rPr>
              <a:t> 재정의해야 </a:t>
            </a:r>
            <a:r>
              <a:rPr lang="ko-KR" altLang="en-US" dirty="0" smtClean="0">
                <a:solidFill>
                  <a:schemeClr val="bg1"/>
                </a:solidFill>
              </a:rPr>
              <a:t>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611525" y="5445224"/>
            <a:ext cx="2096379" cy="944523"/>
          </a:xfrm>
          <a:prstGeom prst="wedgeRoundRectCallout">
            <a:avLst>
              <a:gd name="adj1" fmla="val -39817"/>
              <a:gd name="adj2" fmla="val -7409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구현이 없는 추상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</a:t>
            </a:r>
            <a:r>
              <a:rPr lang="ko-KR" altLang="en-US" dirty="0" smtClean="0">
                <a:solidFill>
                  <a:schemeClr val="bg1"/>
                </a:solidFill>
              </a:rPr>
              <a:t> 모두 선언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public </a:t>
            </a:r>
            <a:r>
              <a:rPr lang="ko-KR" altLang="en-US" dirty="0"/>
              <a:t>필드의 </a:t>
            </a:r>
            <a:r>
              <a:rPr lang="ko-KR" altLang="en-US" dirty="0" smtClean="0"/>
              <a:t>유혹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private </a:t>
            </a:r>
            <a:r>
              <a:rPr lang="ko-KR" altLang="en-US" dirty="0" smtClean="0">
                <a:sym typeface="Wingdings" pitchFamily="2" charset="2"/>
              </a:rPr>
              <a:t>필드 </a:t>
            </a:r>
            <a:r>
              <a:rPr lang="en-US" altLang="ko-KR" dirty="0" smtClean="0">
                <a:sym typeface="Wingdings" pitchFamily="2" charset="2"/>
              </a:rPr>
              <a:t>+ Get/Set </a:t>
            </a:r>
            <a:r>
              <a:rPr lang="ko-KR" altLang="en-US" dirty="0" err="1" smtClean="0">
                <a:sym typeface="Wingdings" pitchFamily="2" charset="2"/>
              </a:rPr>
              <a:t>메소드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C++</a:t>
            </a:r>
            <a:r>
              <a:rPr lang="ko-KR" altLang="en-US" dirty="0" smtClean="0">
                <a:sym typeface="Wingdings" pitchFamily="2" charset="2"/>
              </a:rPr>
              <a:t>나 </a:t>
            </a:r>
            <a:r>
              <a:rPr lang="en-US" altLang="ko-KR" dirty="0" smtClean="0">
                <a:sym typeface="Wingdings" pitchFamily="2" charset="2"/>
              </a:rPr>
              <a:t>Java</a:t>
            </a:r>
            <a:r>
              <a:rPr lang="ko-KR" altLang="en-US" dirty="0" smtClean="0">
                <a:sym typeface="Wingdings" pitchFamily="2" charset="2"/>
              </a:rPr>
              <a:t>에서는 위 방법을 사용하나</a:t>
            </a:r>
            <a:r>
              <a:rPr lang="en-US" altLang="ko-KR" dirty="0" smtClean="0">
                <a:sym typeface="Wingdings" pitchFamily="2" charset="2"/>
              </a:rPr>
              <a:t>, C#</a:t>
            </a:r>
            <a:r>
              <a:rPr lang="ko-KR" altLang="en-US" dirty="0" smtClean="0">
                <a:sym typeface="Wingdings" pitchFamily="2" charset="2"/>
              </a:rPr>
              <a:t>은 더 우아한 방법 제공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2060848"/>
            <a:ext cx="619268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myField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GetMyFierld</a:t>
            </a:r>
            <a:r>
              <a:rPr lang="en-US" altLang="ko-KR" sz="1600" dirty="0"/>
              <a:t>(){ return </a:t>
            </a:r>
            <a:r>
              <a:rPr lang="en-US" altLang="ko-KR" sz="1600" dirty="0" err="1"/>
              <a:t>myField</a:t>
            </a:r>
            <a:r>
              <a:rPr lang="en-US" altLang="ko-KR" sz="1600" dirty="0"/>
              <a:t>; }</a:t>
            </a:r>
            <a:endParaRPr lang="ko-KR" altLang="ko-KR" sz="1600" dirty="0"/>
          </a:p>
          <a:p>
            <a:r>
              <a:rPr lang="en-US" altLang="ko-KR" sz="1600" dirty="0"/>
              <a:t>    public void </a:t>
            </a:r>
            <a:r>
              <a:rPr lang="en-US" altLang="ko-KR" sz="1600" dirty="0" err="1"/>
              <a:t>SetMyField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NewValue</a:t>
            </a:r>
            <a:r>
              <a:rPr lang="en-US" altLang="ko-KR" sz="1600" dirty="0"/>
              <a:t> ) { </a:t>
            </a:r>
            <a:r>
              <a:rPr lang="en-US" altLang="ko-KR" sz="1600" dirty="0" err="1"/>
              <a:t>myField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NewValue</a:t>
            </a:r>
            <a:r>
              <a:rPr lang="en-US" altLang="ko-KR" sz="1600" dirty="0"/>
              <a:t>; };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3822139"/>
            <a:ext cx="619268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MyClass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	</a:t>
            </a:r>
          </a:p>
          <a:p>
            <a:r>
              <a:rPr lang="en-US" altLang="ko-KR" sz="1600" dirty="0" err="1"/>
              <a:t>obj.SetMyField</a:t>
            </a:r>
            <a:r>
              <a:rPr lang="en-US" altLang="ko-KR" sz="1600" dirty="0"/>
              <a:t>( 3 );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obj.GetMyField</a:t>
            </a:r>
            <a:r>
              <a:rPr lang="en-US" altLang="ko-KR" sz="1600" dirty="0"/>
              <a:t>() );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889233" y="3642828"/>
            <a:ext cx="484632" cy="650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148064" y="1304764"/>
            <a:ext cx="3600400" cy="1512168"/>
          </a:xfrm>
          <a:prstGeom prst="wedgeRoundRectCallout">
            <a:avLst>
              <a:gd name="adj1" fmla="val -26255"/>
              <a:gd name="adj2" fmla="val 608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Get/Set </a:t>
            </a:r>
            <a:r>
              <a:rPr lang="ko-KR" altLang="en-US" dirty="0" err="1">
                <a:solidFill>
                  <a:schemeClr val="bg1"/>
                </a:solidFill>
              </a:rPr>
              <a:t>메소드</a:t>
            </a:r>
            <a:r>
              <a:rPr lang="ko-KR" altLang="en-US" dirty="0">
                <a:solidFill>
                  <a:schemeClr val="bg1"/>
                </a:solidFill>
              </a:rPr>
              <a:t> 작성도 귀찮지만</a:t>
            </a:r>
            <a:r>
              <a:rPr lang="en-US" altLang="ko-KR" dirty="0">
                <a:solidFill>
                  <a:schemeClr val="bg1"/>
                </a:solidFill>
              </a:rPr>
              <a:t>, Get/Set</a:t>
            </a:r>
            <a:r>
              <a:rPr lang="ko-KR" altLang="en-US" dirty="0">
                <a:solidFill>
                  <a:schemeClr val="bg1"/>
                </a:solidFill>
              </a:rPr>
              <a:t>을 이용하는 것은 더 귀찮음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프로그래머들은 종종 </a:t>
            </a:r>
            <a:r>
              <a:rPr lang="ko-KR" altLang="en-US" dirty="0" err="1">
                <a:solidFill>
                  <a:schemeClr val="bg1"/>
                </a:solidFill>
              </a:rPr>
              <a:t>은닉성을</a:t>
            </a:r>
            <a:r>
              <a:rPr lang="ko-KR" altLang="en-US" dirty="0">
                <a:solidFill>
                  <a:schemeClr val="bg1"/>
                </a:solidFill>
              </a:rPr>
              <a:t> 무시하고 필드를 </a:t>
            </a:r>
            <a:r>
              <a:rPr lang="en-US" altLang="ko-KR" dirty="0">
                <a:solidFill>
                  <a:schemeClr val="bg1"/>
                </a:solidFill>
              </a:rPr>
              <a:t>public</a:t>
            </a:r>
            <a:r>
              <a:rPr lang="ko-KR" altLang="en-US" dirty="0">
                <a:solidFill>
                  <a:schemeClr val="bg1"/>
                </a:solidFill>
              </a:rPr>
              <a:t>으로 선언하고자 하는 충동을 느낌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메소드보다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프로퍼티</a:t>
            </a:r>
            <a:r>
              <a:rPr lang="ko-KR" altLang="en-US" dirty="0" smtClean="0">
                <a:sym typeface="Wingdings" pitchFamily="2" charset="2"/>
              </a:rPr>
              <a:t> 선언 형식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2060848"/>
            <a:ext cx="6192688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ko-KR" altLang="ko-KR" sz="1600" dirty="0"/>
              <a:t>클래스이름</a:t>
            </a:r>
            <a:r>
              <a:rPr lang="en-US" altLang="ko-KR" sz="1600" dirty="0"/>
              <a:t>’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ko-KR" altLang="ko-KR" sz="1600" dirty="0"/>
              <a:t>데이터형식 필드이름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ko-KR" altLang="ko-KR" sz="1600" dirty="0" err="1"/>
              <a:t>접근한정자</a:t>
            </a:r>
            <a:r>
              <a:rPr lang="ko-KR" altLang="ko-KR" sz="1600" dirty="0"/>
              <a:t> 데이터형식 </a:t>
            </a:r>
            <a:r>
              <a:rPr lang="ko-KR" altLang="ko-KR" sz="1600" dirty="0" err="1"/>
              <a:t>프로퍼티이름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return </a:t>
            </a:r>
            <a:r>
              <a:rPr lang="ko-KR" altLang="ko-KR" sz="1600" dirty="0"/>
              <a:t>필드이름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endParaRPr lang="ko-KR" altLang="ko-KR" sz="1600" dirty="0"/>
          </a:p>
          <a:p>
            <a:r>
              <a:rPr lang="en-US" altLang="ko-KR" sz="1600" dirty="0"/>
              <a:t>        set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ko-KR" altLang="ko-KR" sz="1600" dirty="0"/>
              <a:t>필드이름</a:t>
            </a:r>
            <a:r>
              <a:rPr lang="en-US" altLang="ko-KR" sz="1600" dirty="0"/>
              <a:t> = value;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574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메소드보다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프로퍼티</a:t>
            </a:r>
            <a:r>
              <a:rPr lang="ko-KR" altLang="en-US" dirty="0" smtClean="0">
                <a:sym typeface="Wingdings" pitchFamily="2" charset="2"/>
              </a:rPr>
              <a:t> 선언 및 사용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2060848"/>
            <a:ext cx="288032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myField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MyField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 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return </a:t>
            </a:r>
            <a:r>
              <a:rPr lang="en-US" altLang="ko-KR" sz="1600" dirty="0" err="1"/>
              <a:t>myField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    </a:t>
            </a:r>
            <a:endParaRPr lang="ko-KR" altLang="ko-KR" sz="1600" dirty="0"/>
          </a:p>
          <a:p>
            <a:r>
              <a:rPr lang="en-US" altLang="ko-KR" sz="1600" dirty="0"/>
              <a:t>        set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myField</a:t>
            </a:r>
            <a:r>
              <a:rPr lang="en-US" altLang="ko-KR" sz="1600" dirty="0"/>
              <a:t> = value;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3573016"/>
            <a:ext cx="3528392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MyClass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err="1"/>
              <a:t>obj.MyField</a:t>
            </a:r>
            <a:r>
              <a:rPr lang="en-US" altLang="ko-KR" sz="1600" dirty="0"/>
              <a:t> = 3 ;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obj.MyField</a:t>
            </a:r>
            <a:r>
              <a:rPr lang="en-US" altLang="ko-KR" sz="1600" dirty="0"/>
              <a:t> );</a:t>
            </a:r>
            <a:endParaRPr lang="ko-KR" altLang="ko-KR" sz="1600" dirty="0"/>
          </a:p>
        </p:txBody>
      </p:sp>
      <p:sp>
        <p:nvSpPr>
          <p:cNvPr id="3" name="오른쪽 화살표 2"/>
          <p:cNvSpPr/>
          <p:nvPr/>
        </p:nvSpPr>
        <p:spPr>
          <a:xfrm>
            <a:off x="3862625" y="3717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16016" y="2060848"/>
            <a:ext cx="3600400" cy="1224136"/>
          </a:xfrm>
          <a:prstGeom prst="wedgeRoundRectCallout">
            <a:avLst>
              <a:gd name="adj1" fmla="val -31776"/>
              <a:gd name="adj2" fmla="val 7224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필드에 접근하듯 데이터에 접근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자동 구현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C#</a:t>
            </a:r>
            <a:r>
              <a:rPr lang="ko-KR" altLang="en-US" dirty="0" smtClean="0">
                <a:sym typeface="Wingdings" pitchFamily="2" charset="2"/>
              </a:rPr>
              <a:t>은 자동 구현 </a:t>
            </a:r>
            <a:r>
              <a:rPr lang="ko-KR" altLang="en-US" dirty="0" err="1" smtClean="0">
                <a:sym typeface="Wingdings" pitchFamily="2" charset="2"/>
              </a:rPr>
              <a:t>프로퍼티를</a:t>
            </a:r>
            <a:r>
              <a:rPr lang="ko-KR" altLang="en-US" dirty="0" smtClean="0">
                <a:sym typeface="Wingdings" pitchFamily="2" charset="2"/>
              </a:rPr>
              <a:t> 제공함으로써 프로그래머가 </a:t>
            </a:r>
            <a:r>
              <a:rPr lang="ko-KR" altLang="en-US" dirty="0" err="1" smtClean="0">
                <a:sym typeface="Wingdings" pitchFamily="2" charset="2"/>
              </a:rPr>
              <a:t>의미없는</a:t>
            </a:r>
            <a:r>
              <a:rPr lang="ko-KR" altLang="en-US" dirty="0" smtClean="0">
                <a:sym typeface="Wingdings" pitchFamily="2" charset="2"/>
              </a:rPr>
              <a:t> 코드에 들이는 수고를 제거하도록 도움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r>
              <a:rPr lang="ko-KR" altLang="en-US" dirty="0" smtClean="0">
                <a:sym typeface="Wingdings" pitchFamily="2" charset="2"/>
              </a:rPr>
              <a:t>다음은 자동 구현 </a:t>
            </a:r>
            <a:r>
              <a:rPr lang="ko-KR" altLang="en-US" dirty="0" err="1" smtClean="0">
                <a:sym typeface="Wingdings" pitchFamily="2" charset="2"/>
              </a:rPr>
              <a:t>프로퍼티의</a:t>
            </a:r>
            <a:r>
              <a:rPr lang="ko-KR" altLang="en-US" dirty="0" smtClean="0">
                <a:sym typeface="Wingdings" pitchFamily="2" charset="2"/>
              </a:rPr>
              <a:t> 예제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2780928"/>
            <a:ext cx="288032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NameCard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public string Name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get; set;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string </a:t>
            </a:r>
            <a:r>
              <a:rPr lang="en-US" altLang="ko-KR" sz="1600" dirty="0" err="1"/>
              <a:t>PhoneNumber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get; set;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751306"/>
            <a:ext cx="3024336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ublic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NameCard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private string name;</a:t>
            </a:r>
            <a:endParaRPr lang="ko-KR" altLang="ko-KR" sz="1400" dirty="0"/>
          </a:p>
          <a:p>
            <a:r>
              <a:rPr lang="en-US" altLang="ko-KR" sz="1400" dirty="0"/>
              <a:t>    private string </a:t>
            </a:r>
            <a:r>
              <a:rPr lang="en-US" altLang="ko-KR" sz="1400" dirty="0" err="1"/>
              <a:t>phoneNumber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string Name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get { return name; }</a:t>
            </a:r>
            <a:endParaRPr lang="ko-KR" altLang="ko-KR" sz="1400" dirty="0"/>
          </a:p>
          <a:p>
            <a:r>
              <a:rPr lang="en-US" altLang="ko-KR" sz="1400" dirty="0"/>
              <a:t>        set { name = value; }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string </a:t>
            </a:r>
            <a:r>
              <a:rPr lang="en-US" altLang="ko-KR" sz="1400" dirty="0" err="1"/>
              <a:t>PhoneNumber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get { return </a:t>
            </a:r>
            <a:r>
              <a:rPr lang="en-US" altLang="ko-KR" sz="1400" dirty="0" err="1"/>
              <a:t>phoneNumber</a:t>
            </a:r>
            <a:r>
              <a:rPr lang="en-US" altLang="ko-KR" sz="1400" dirty="0"/>
              <a:t>; }</a:t>
            </a:r>
            <a:endParaRPr lang="ko-KR" altLang="ko-KR" sz="1400" dirty="0"/>
          </a:p>
          <a:p>
            <a:r>
              <a:rPr lang="en-US" altLang="ko-KR" sz="1400" dirty="0"/>
              <a:t>        set { </a:t>
            </a:r>
            <a:r>
              <a:rPr lang="en-US" altLang="ko-KR" sz="1400" dirty="0" err="1"/>
              <a:t>phoneNumber</a:t>
            </a:r>
            <a:r>
              <a:rPr lang="en-US" altLang="ko-KR" sz="1400" dirty="0"/>
              <a:t> = value; }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97286" y="5939898"/>
            <a:ext cx="2919130" cy="612068"/>
          </a:xfrm>
          <a:prstGeom prst="wedgeRoundRectCallout">
            <a:avLst>
              <a:gd name="adj1" fmla="val -20734"/>
              <a:gd name="adj2" fmla="val -9880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자동 구현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</a:t>
            </a:r>
            <a:r>
              <a:rPr lang="ko-KR" altLang="en-US" dirty="0" smtClean="0">
                <a:solidFill>
                  <a:schemeClr val="bg1"/>
                </a:solidFill>
              </a:rPr>
              <a:t> 승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9952" y="3945830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자동 구현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C# </a:t>
            </a:r>
            <a:r>
              <a:rPr lang="ko-KR" altLang="en-US" dirty="0" smtClean="0">
                <a:sym typeface="Wingdings" pitchFamily="2" charset="2"/>
              </a:rPr>
              <a:t>컴파일러가 </a:t>
            </a:r>
            <a:r>
              <a:rPr lang="ko-KR" altLang="en-US" dirty="0" err="1" smtClean="0">
                <a:sym typeface="Wingdings" pitchFamily="2" charset="2"/>
              </a:rPr>
              <a:t>프로퍼티에서</a:t>
            </a:r>
            <a:r>
              <a:rPr lang="ko-KR" altLang="en-US" dirty="0" smtClean="0">
                <a:sym typeface="Wingdings" pitchFamily="2" charset="2"/>
              </a:rPr>
              <a:t> 사용하는 내부 필드를 자동으로 선언함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562319"/>
            <a:ext cx="3891280" cy="324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996" y="2526773"/>
            <a:ext cx="46355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1560" y="3212976"/>
            <a:ext cx="331236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62562" y="3212976"/>
            <a:ext cx="37579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4005064"/>
            <a:ext cx="3600400" cy="612068"/>
          </a:xfrm>
          <a:prstGeom prst="wedgeRoundRectCallout">
            <a:avLst>
              <a:gd name="adj1" fmla="val -20734"/>
              <a:gd name="adj2" fmla="val -9880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프로그래머가 직접 선언한 필드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062562" y="4005064"/>
            <a:ext cx="3600400" cy="612068"/>
          </a:xfrm>
          <a:prstGeom prst="wedgeRoundRectCallout">
            <a:avLst>
              <a:gd name="adj1" fmla="val -20734"/>
              <a:gd name="adj2" fmla="val -9880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C# </a:t>
            </a:r>
            <a:r>
              <a:rPr lang="ko-KR" altLang="en-US" dirty="0" smtClean="0">
                <a:solidFill>
                  <a:schemeClr val="bg1"/>
                </a:solidFill>
              </a:rPr>
              <a:t>컴파일러가 자동으로 선언한 필드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8744" y="2591747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수동</a:t>
            </a:r>
            <a:r>
              <a:rPr lang="en-US" altLang="ko-KR" dirty="0" smtClean="0">
                <a:solidFill>
                  <a:schemeClr val="bg1"/>
                </a:solidFill>
              </a:rPr>
              <a:t>(?) </a:t>
            </a:r>
            <a:r>
              <a:rPr lang="ko-KR" altLang="en-US" dirty="0" smtClean="0">
                <a:solidFill>
                  <a:schemeClr val="bg1"/>
                </a:solidFill>
              </a:rPr>
              <a:t>구현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9581" y="259140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구현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객체를 생성할 때 </a:t>
            </a:r>
            <a:r>
              <a:rPr lang="ko-KR" altLang="en-US" dirty="0" err="1" smtClean="0">
                <a:sym typeface="Wingdings" pitchFamily="2" charset="2"/>
              </a:rPr>
              <a:t>프로퍼티</a:t>
            </a:r>
            <a:r>
              <a:rPr lang="ko-KR" altLang="en-US" dirty="0" err="1" smtClean="0">
                <a:sym typeface="Wingdings" pitchFamily="2" charset="2"/>
              </a:rPr>
              <a:t>를</a:t>
            </a:r>
            <a:r>
              <a:rPr lang="ko-KR" altLang="en-US" dirty="0" smtClean="0">
                <a:sym typeface="Wingdings" pitchFamily="2" charset="2"/>
              </a:rPr>
              <a:t> 이용한 초기화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프로퍼티를</a:t>
            </a:r>
            <a:r>
              <a:rPr lang="ko-KR" altLang="en-US" dirty="0" smtClean="0">
                <a:sym typeface="Wingdings" pitchFamily="2" charset="2"/>
              </a:rPr>
              <a:t> 이용한 초기화는 다음과 같은 형식으로 함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프로퍼티를</a:t>
            </a:r>
            <a:r>
              <a:rPr lang="ko-KR" altLang="en-US" dirty="0" smtClean="0">
                <a:sym typeface="Wingdings" pitchFamily="2" charset="2"/>
              </a:rPr>
              <a:t> 이용한 초기화의 예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6860" y="2547481"/>
            <a:ext cx="597666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400" dirty="0"/>
              <a:t>클래스이름 </a:t>
            </a:r>
            <a:r>
              <a:rPr lang="ko-KR" altLang="ko-KR" sz="1400" dirty="0" err="1"/>
              <a:t>인스턴스</a:t>
            </a:r>
            <a:r>
              <a:rPr lang="en-US" altLang="ko-KR" sz="1400" dirty="0"/>
              <a:t> = new </a:t>
            </a:r>
            <a:r>
              <a:rPr lang="ko-KR" altLang="ko-KR" sz="1400" dirty="0"/>
              <a:t>클래스이름</a:t>
            </a:r>
            <a:r>
              <a:rPr lang="en-US" altLang="ko-KR" sz="1400" dirty="0"/>
              <a:t>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 smtClean="0"/>
              <a:t>        </a:t>
            </a:r>
            <a:r>
              <a:rPr lang="ko-KR" altLang="ko-KR" sz="1400" dirty="0" err="1" smtClean="0"/>
              <a:t>프로퍼티</a:t>
            </a:r>
            <a:r>
              <a:rPr lang="en-US" altLang="ko-KR" sz="1400" dirty="0"/>
              <a:t>1 = </a:t>
            </a:r>
            <a:r>
              <a:rPr lang="ko-KR" altLang="ko-KR" sz="1400" dirty="0"/>
              <a:t>값</a:t>
            </a:r>
            <a:r>
              <a:rPr lang="en-US" altLang="ko-KR" sz="1400" dirty="0"/>
              <a:t>,</a:t>
            </a:r>
            <a:r>
              <a:rPr lang="ko-KR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ko-KR" altLang="ko-KR" sz="1400" dirty="0" err="1"/>
              <a:t>프로퍼티</a:t>
            </a:r>
            <a:r>
              <a:rPr lang="en-US" altLang="ko-KR" sz="1400" dirty="0"/>
              <a:t>2 = </a:t>
            </a:r>
            <a:r>
              <a:rPr lang="ko-KR" altLang="ko-KR" sz="1400" dirty="0"/>
              <a:t>값</a:t>
            </a:r>
            <a:r>
              <a:rPr lang="en-US" altLang="ko-KR" sz="1400" dirty="0"/>
              <a:t>,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ko-KR" altLang="ko-KR" sz="1400" dirty="0" err="1"/>
              <a:t>프로퍼티</a:t>
            </a:r>
            <a:r>
              <a:rPr lang="en-US" altLang="ko-KR" sz="1400" dirty="0"/>
              <a:t>3 = </a:t>
            </a:r>
            <a:r>
              <a:rPr lang="ko-KR" altLang="ko-KR" sz="1400" dirty="0"/>
              <a:t>값</a:t>
            </a:r>
          </a:p>
          <a:p>
            <a:r>
              <a:rPr lang="en-US" altLang="ko-KR" sz="1400" dirty="0"/>
              <a:t>    };</a:t>
            </a:r>
            <a:endParaRPr lang="ko-KR" altLang="ko-KR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563888" y="3068960"/>
            <a:ext cx="3960440" cy="612068"/>
          </a:xfrm>
          <a:prstGeom prst="wedgeRoundRectCallout">
            <a:avLst>
              <a:gd name="adj1" fmla="val -69057"/>
              <a:gd name="adj2" fmla="val -1219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세미콜론</a:t>
            </a:r>
            <a:r>
              <a:rPr lang="en-US" altLang="ko-KR" dirty="0">
                <a:solidFill>
                  <a:schemeClr val="bg1"/>
                </a:solidFill>
              </a:rPr>
              <a:t>( ; )</a:t>
            </a:r>
            <a:r>
              <a:rPr lang="ko-KR" altLang="en-US" dirty="0">
                <a:solidFill>
                  <a:schemeClr val="bg1"/>
                </a:solidFill>
              </a:rPr>
              <a:t>이 아니라 콤마</a:t>
            </a:r>
            <a:r>
              <a:rPr lang="en-US" altLang="ko-KR" dirty="0">
                <a:solidFill>
                  <a:schemeClr val="bg1"/>
                </a:solidFill>
              </a:rPr>
              <a:t>( , )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860" y="4437112"/>
            <a:ext cx="597666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BirthdayInfo</a:t>
            </a:r>
            <a:r>
              <a:rPr lang="en-US" altLang="ko-KR" sz="1400" dirty="0"/>
              <a:t> birth = new </a:t>
            </a:r>
            <a:r>
              <a:rPr lang="en-US" altLang="ko-KR" sz="1400" dirty="0" err="1"/>
              <a:t>BirthdayInfo</a:t>
            </a:r>
            <a:r>
              <a:rPr lang="en-US" altLang="ko-KR" sz="1400" dirty="0"/>
              <a:t>()</a:t>
            </a:r>
            <a:endParaRPr lang="ko-KR" altLang="ko-KR" sz="1400" dirty="0"/>
          </a:p>
          <a:p>
            <a:r>
              <a:rPr lang="en-US" altLang="ko-KR" sz="1400" dirty="0"/>
              <a:t>        {</a:t>
            </a:r>
            <a:endParaRPr lang="ko-KR" altLang="ko-KR" sz="1400" dirty="0"/>
          </a:p>
          <a:p>
            <a:r>
              <a:rPr lang="en-US" altLang="ko-KR" sz="1400" dirty="0"/>
              <a:t>            Name = "</a:t>
            </a:r>
            <a:r>
              <a:rPr lang="ko-KR" altLang="ko-KR" sz="1400" dirty="0"/>
              <a:t>서현</a:t>
            </a:r>
            <a:r>
              <a:rPr lang="en-US" altLang="ko-KR" sz="1400" dirty="0"/>
              <a:t>",</a:t>
            </a:r>
            <a:endParaRPr lang="ko-KR" altLang="ko-KR" sz="1400" dirty="0"/>
          </a:p>
          <a:p>
            <a:r>
              <a:rPr lang="en-US" altLang="ko-KR" sz="1400" dirty="0"/>
              <a:t>            Birthday = new 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>(1991, 6, 28)</a:t>
            </a:r>
            <a:endParaRPr lang="ko-KR" altLang="ko-KR" sz="1400" dirty="0"/>
          </a:p>
          <a:p>
            <a:r>
              <a:rPr lang="en-US" altLang="ko-KR" sz="1400" dirty="0"/>
              <a:t>        };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237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무명 형식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선언과 동시에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할당하는 형식</a:t>
            </a:r>
            <a:endParaRPr lang="en-US" altLang="ko-KR" dirty="0" smtClean="0"/>
          </a:p>
          <a:p>
            <a:r>
              <a:rPr lang="en-US" altLang="ko-KR" dirty="0" smtClean="0"/>
              <a:t>“1</a:t>
            </a:r>
            <a:r>
              <a:rPr lang="ko-KR" altLang="en-US" dirty="0" smtClean="0"/>
              <a:t>회용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(Data Type)</a:t>
            </a:r>
            <a:r>
              <a:rPr lang="ko-KR" altLang="en-US" dirty="0" smtClean="0"/>
              <a:t>으로 사용하며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이상 반복 사용할 데이터 형식이 필요한 경우에는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를 선언하는 것이 나음</a:t>
            </a:r>
            <a:endParaRPr lang="en-US" altLang="ko-KR" dirty="0" smtClean="0"/>
          </a:p>
          <a:p>
            <a:r>
              <a:rPr lang="ko-KR" altLang="en-US" dirty="0" smtClean="0"/>
              <a:t>무명 형식은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키워드와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이용하여 선언함</a:t>
            </a:r>
            <a:endParaRPr lang="en-US" altLang="ko-KR" dirty="0" smtClean="0"/>
          </a:p>
          <a:p>
            <a:r>
              <a:rPr lang="ko-KR" altLang="en-US" dirty="0" smtClean="0"/>
              <a:t>무명 형식의 선언 예와 사용 예는 다음과 같음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4005064"/>
            <a:ext cx="7200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3"/>
                </a:solidFill>
              </a:rPr>
              <a:t>var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myInstance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chemeClr val="accent3"/>
                </a:solidFill>
              </a:rPr>
              <a:t>new </a:t>
            </a:r>
            <a:r>
              <a:rPr lang="en-US" altLang="ko-KR" sz="1600" b="1" dirty="0">
                <a:solidFill>
                  <a:schemeClr val="accent3"/>
                </a:solidFill>
              </a:rPr>
              <a:t>{ Name=”</a:t>
            </a:r>
            <a:r>
              <a:rPr lang="ko-KR" altLang="ko-KR" sz="1600" b="1" dirty="0">
                <a:solidFill>
                  <a:schemeClr val="accent3"/>
                </a:solidFill>
              </a:rPr>
              <a:t>박상현</a:t>
            </a:r>
            <a:r>
              <a:rPr lang="en-US" altLang="ko-KR" sz="1600" b="1" dirty="0">
                <a:solidFill>
                  <a:schemeClr val="accent3"/>
                </a:solidFill>
              </a:rPr>
              <a:t>”, Age=”17”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}</a:t>
            </a:r>
            <a:r>
              <a:rPr lang="en-US" altLang="ko-KR" sz="1600" dirty="0" smtClean="0">
                <a:solidFill>
                  <a:schemeClr val="accent3"/>
                </a:solidFill>
              </a:rPr>
              <a:t>;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>
                <a:solidFill>
                  <a:schemeClr val="accent3"/>
                </a:solidFill>
              </a:rPr>
              <a:t>myInstance.Name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chemeClr val="accent3"/>
                </a:solidFill>
              </a:rPr>
              <a:t>myInstace.Age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smtClean="0"/>
              <a:t>);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89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인터페이스의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프로퍼티나</a:t>
            </a:r>
            <a:r>
              <a:rPr lang="ko-KR" altLang="ko-KR" dirty="0" smtClean="0"/>
              <a:t> </a:t>
            </a:r>
            <a:r>
              <a:rPr lang="ko-KR" altLang="ko-KR" dirty="0" err="1"/>
              <a:t>인덱서를</a:t>
            </a:r>
            <a:r>
              <a:rPr lang="ko-KR" altLang="ko-KR" dirty="0"/>
              <a:t> 가진 인터페이스를 상속하는 </a:t>
            </a:r>
            <a:r>
              <a:rPr lang="ko-KR" altLang="ko-KR" dirty="0" smtClean="0"/>
              <a:t>클래스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</a:t>
            </a:r>
            <a:r>
              <a:rPr lang="en-US" altLang="ko-KR" dirty="0"/>
              <a:t>“</a:t>
            </a:r>
            <a:r>
              <a:rPr lang="ko-KR" altLang="ko-KR" dirty="0"/>
              <a:t>반드시</a:t>
            </a:r>
            <a:r>
              <a:rPr lang="en-US" altLang="ko-KR" dirty="0"/>
              <a:t>” </a:t>
            </a:r>
            <a:r>
              <a:rPr lang="ko-KR" altLang="ko-KR" dirty="0"/>
              <a:t>해당 </a:t>
            </a:r>
            <a:r>
              <a:rPr lang="ko-KR" altLang="ko-KR" dirty="0" err="1"/>
              <a:t>프로퍼티와</a:t>
            </a:r>
            <a:r>
              <a:rPr lang="ko-KR" altLang="ko-KR" dirty="0"/>
              <a:t> </a:t>
            </a:r>
            <a:r>
              <a:rPr lang="ko-KR" altLang="ko-KR" dirty="0" err="1"/>
              <a:t>인덱서를</a:t>
            </a:r>
            <a:r>
              <a:rPr lang="ko-KR" altLang="ko-KR" dirty="0"/>
              <a:t> 구현해야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550384"/>
            <a:ext cx="3024336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interface </a:t>
            </a:r>
            <a:r>
              <a:rPr lang="en-US" altLang="ko-KR" sz="1600" dirty="0" err="1"/>
              <a:t>IProduct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string </a:t>
            </a:r>
            <a:r>
              <a:rPr lang="en-US" altLang="ko-KR" sz="1600" dirty="0" err="1"/>
              <a:t>ProductName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get;</a:t>
            </a:r>
            <a:endParaRPr lang="ko-KR" altLang="ko-KR" sz="1600" dirty="0"/>
          </a:p>
          <a:p>
            <a:r>
              <a:rPr lang="en-US" altLang="ko-KR" sz="1600" dirty="0"/>
              <a:t>        set;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644008" y="2550384"/>
            <a:ext cx="36004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 </a:t>
            </a:r>
            <a:r>
              <a:rPr lang="en-US" altLang="ko-KR" sz="1600" dirty="0" smtClean="0"/>
              <a:t>class </a:t>
            </a:r>
            <a:r>
              <a:rPr lang="en-US" altLang="ko-KR" sz="1600" dirty="0"/>
              <a:t>Product : </a:t>
            </a:r>
            <a:r>
              <a:rPr lang="en-US" altLang="ko-KR" sz="1600" b="1" dirty="0" err="1"/>
              <a:t>IProduct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string </a:t>
            </a:r>
            <a:r>
              <a:rPr lang="en-US" altLang="ko-KR" sz="1600" dirty="0" err="1"/>
              <a:t>productName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public string </a:t>
            </a:r>
            <a:r>
              <a:rPr lang="en-US" altLang="ko-KR" sz="1600" b="1" dirty="0" err="1"/>
              <a:t>ProductName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get{ return </a:t>
            </a:r>
            <a:r>
              <a:rPr lang="en-US" altLang="ko-KR" sz="1600" dirty="0" err="1"/>
              <a:t>productName</a:t>
            </a:r>
            <a:r>
              <a:rPr lang="en-US" altLang="ko-KR" sz="1600" dirty="0"/>
              <a:t>; }</a:t>
            </a:r>
            <a:endParaRPr lang="ko-KR" altLang="ko-KR" sz="1600" dirty="0"/>
          </a:p>
          <a:p>
            <a:r>
              <a:rPr lang="en-US" altLang="ko-KR" sz="1600" dirty="0"/>
              <a:t>        set{ </a:t>
            </a:r>
            <a:r>
              <a:rPr lang="en-US" altLang="ko-KR" sz="1600" dirty="0" err="1"/>
              <a:t>productName</a:t>
            </a:r>
            <a:r>
              <a:rPr lang="en-US" altLang="ko-KR" sz="1600" dirty="0"/>
              <a:t> = value;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68416" y="5388513"/>
            <a:ext cx="3575991" cy="992815"/>
          </a:xfrm>
          <a:prstGeom prst="wedgeRoundRectCallout">
            <a:avLst>
              <a:gd name="adj1" fmla="val -20734"/>
              <a:gd name="adj2" fmla="val -9880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인터페이스를 상속하는 클래스는 인터페이스에 선언되어 있는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프로퍼티는</a:t>
            </a:r>
            <a:r>
              <a:rPr lang="ko-KR" altLang="en-US" dirty="0" smtClean="0">
                <a:solidFill>
                  <a:schemeClr val="bg1"/>
                </a:solidFill>
              </a:rPr>
              <a:t> 반드시 구현해야 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99592" y="4851159"/>
            <a:ext cx="2919130" cy="1242138"/>
          </a:xfrm>
          <a:prstGeom prst="wedgeRoundRectCallout">
            <a:avLst>
              <a:gd name="adj1" fmla="val -21642"/>
              <a:gd name="adj2" fmla="val -8066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자동 구현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프로퍼티처럼</a:t>
            </a:r>
            <a:r>
              <a:rPr lang="ko-KR" altLang="en-US" dirty="0" smtClean="0">
                <a:solidFill>
                  <a:schemeClr val="bg1"/>
                </a:solidFill>
              </a:rPr>
              <a:t> 보이지만 인터페이스 안에 선언된 </a:t>
            </a:r>
            <a:r>
              <a:rPr lang="ko-KR" altLang="en-US" dirty="0" err="1" smtClean="0">
                <a:solidFill>
                  <a:schemeClr val="bg1"/>
                </a:solidFill>
              </a:rPr>
              <a:t>프로퍼티는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구현이 없는 상태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6302</TotalTime>
  <Words>641</Words>
  <Application>Microsoft Office PowerPoint</Application>
  <PresentationFormat>화면 슬라이드 쇼(4:3)</PresentationFormat>
  <Paragraphs>178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어번 팝</vt:lpstr>
      <vt:lpstr>뇌를 자극하는 C# 4.0 프로그래밍</vt:lpstr>
      <vt:lpstr>01. public 필드의 유혹</vt:lpstr>
      <vt:lpstr>02. 메소드보다 프로퍼티 (1/2)</vt:lpstr>
      <vt:lpstr>02. 메소드보다 프로퍼티 (2/2)</vt:lpstr>
      <vt:lpstr>03. 자동 구현 프로퍼티 (1/2)</vt:lpstr>
      <vt:lpstr>03. 자동 구현 프로퍼티 (2/2)</vt:lpstr>
      <vt:lpstr>04. 프로퍼티와 생성자</vt:lpstr>
      <vt:lpstr>05. 무명 형식</vt:lpstr>
      <vt:lpstr>06. 인터페이스의 프로퍼티</vt:lpstr>
      <vt:lpstr>07. 추상 클래스와 프로퍼티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286</cp:revision>
  <dcterms:created xsi:type="dcterms:W3CDTF">2011-08-27T13:50:08Z</dcterms:created>
  <dcterms:modified xsi:type="dcterms:W3CDTF">2011-09-19T15:05:30Z</dcterms:modified>
</cp:coreProperties>
</file>