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318" r:id="rId4"/>
    <p:sldId id="317" r:id="rId5"/>
    <p:sldId id="313" r:id="rId6"/>
    <p:sldId id="314" r:id="rId7"/>
    <p:sldId id="308" r:id="rId8"/>
    <p:sldId id="316" r:id="rId9"/>
    <p:sldId id="315" r:id="rId10"/>
    <p:sldId id="311" r:id="rId11"/>
    <p:sldId id="300" r:id="rId12"/>
    <p:sldId id="319" r:id="rId13"/>
    <p:sldId id="321" r:id="rId14"/>
    <p:sldId id="320" r:id="rId15"/>
    <p:sldId id="322" r:id="rId16"/>
    <p:sldId id="309" r:id="rId17"/>
    <p:sldId id="323" r:id="rId18"/>
    <p:sldId id="325" r:id="rId19"/>
    <p:sldId id="31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94042" autoAdjust="0"/>
  </p:normalViewPr>
  <p:slideViewPr>
    <p:cSldViewPr>
      <p:cViewPr>
        <p:scale>
          <a:sx n="66" d="100"/>
          <a:sy n="66" d="100"/>
        </p:scale>
        <p:origin x="-276" y="-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/>
              <a:t>배열과 컬렉션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인덱서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가변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(Jagged Array)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가변 배열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ko-KR" dirty="0" smtClean="0"/>
              <a:t>배열을 </a:t>
            </a:r>
            <a:r>
              <a:rPr lang="ko-KR" altLang="ko-KR" dirty="0"/>
              <a:t>요소로 갖는 </a:t>
            </a:r>
            <a:r>
              <a:rPr lang="ko-KR" altLang="ko-KR" dirty="0" smtClean="0"/>
              <a:t>배열</a:t>
            </a:r>
            <a:endParaRPr lang="en-US" altLang="ko-KR" dirty="0" smtClean="0"/>
          </a:p>
          <a:p>
            <a:r>
              <a:rPr lang="ko-KR" altLang="en-US" dirty="0" smtClean="0"/>
              <a:t>다차원배열과의 차이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차원 </a:t>
            </a:r>
            <a:r>
              <a:rPr lang="ko-KR" altLang="en-US" dirty="0">
                <a:sym typeface="Wingdings" pitchFamily="2" charset="2"/>
              </a:rPr>
              <a:t>배열의 요소에 접근할 때 반드시 </a:t>
            </a:r>
            <a:r>
              <a:rPr lang="ko-KR" altLang="en-US" dirty="0" smtClean="0">
                <a:sym typeface="Wingdings" pitchFamily="2" charset="2"/>
              </a:rPr>
              <a:t>첨자</a:t>
            </a:r>
            <a:r>
              <a:rPr lang="en-US" altLang="ko-KR" dirty="0" smtClean="0">
                <a:sym typeface="Wingdings" pitchFamily="2" charset="2"/>
              </a:rPr>
              <a:t>(Index)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두 개를 사용해야 </a:t>
            </a:r>
            <a:r>
              <a:rPr lang="ko-KR" altLang="en-US" dirty="0" smtClean="0">
                <a:sym typeface="Wingdings" pitchFamily="2" charset="2"/>
              </a:rPr>
              <a:t>하며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첨자 하나만 사용해서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차원 배열에 접근하는 일은 불가능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가변 배열은 배열을 </a:t>
            </a:r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ko-KR" altLang="en-US" dirty="0" smtClean="0">
                <a:sym typeface="Wingdings" pitchFamily="2" charset="2"/>
              </a:rPr>
              <a:t>요소로써</a:t>
            </a:r>
            <a:r>
              <a:rPr lang="en-US" altLang="ko-KR" dirty="0" smtClean="0">
                <a:sym typeface="Wingdings" pitchFamily="2" charset="2"/>
              </a:rPr>
              <a:t>”</a:t>
            </a:r>
            <a:r>
              <a:rPr lang="ko-KR" altLang="en-US" dirty="0" smtClean="0">
                <a:sym typeface="Wingdings" pitchFamily="2" charset="2"/>
              </a:rPr>
              <a:t>접근할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ko-KR" altLang="en-US" dirty="0" smtClean="0">
                <a:sym typeface="Wingdings" pitchFamily="2" charset="2"/>
              </a:rPr>
              <a:t>가변배열 선언 형식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가변배열 선언 및 초기화 예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6860" y="4026550"/>
            <a:ext cx="597666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데이터형식</a:t>
            </a:r>
            <a:r>
              <a:rPr lang="en-US" altLang="ko-KR" sz="1600" dirty="0"/>
              <a:t>[ ][ ] </a:t>
            </a:r>
            <a:r>
              <a:rPr lang="ko-KR" altLang="en-US" sz="1600" dirty="0"/>
              <a:t>배열이름 </a:t>
            </a:r>
            <a:r>
              <a:rPr lang="en-US" altLang="ko-KR" sz="1600" dirty="0"/>
              <a:t>= new </a:t>
            </a:r>
            <a:r>
              <a:rPr lang="ko-KR" altLang="en-US" sz="1600" dirty="0"/>
              <a:t>데이터형식</a:t>
            </a:r>
            <a:r>
              <a:rPr lang="en-US" altLang="ko-KR" sz="1600" dirty="0"/>
              <a:t>[</a:t>
            </a:r>
            <a:r>
              <a:rPr lang="ko-KR" altLang="en-US" sz="1600" dirty="0"/>
              <a:t>가변배열의 용량</a:t>
            </a:r>
            <a:r>
              <a:rPr lang="en-US" altLang="ko-KR" sz="1600" dirty="0"/>
              <a:t>][ ];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3081" y="4797152"/>
            <a:ext cx="597666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[][] jagged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[3][];</a:t>
            </a:r>
            <a:endParaRPr lang="ko-KR" altLang="ko-KR" sz="1600" dirty="0"/>
          </a:p>
          <a:p>
            <a:r>
              <a:rPr lang="en-US" altLang="ko-KR" sz="1600" dirty="0"/>
              <a:t>jagged[0]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[5] { 1, 2, 3, 4, 5 };</a:t>
            </a:r>
            <a:endParaRPr lang="ko-KR" altLang="ko-KR" sz="1600" dirty="0"/>
          </a:p>
          <a:p>
            <a:r>
              <a:rPr lang="en-US" altLang="ko-KR" sz="1600" dirty="0"/>
              <a:t>jagged[1]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{ 10, 20, 30 };</a:t>
            </a:r>
            <a:endParaRPr lang="ko-KR" altLang="ko-KR" sz="1600" dirty="0"/>
          </a:p>
          <a:p>
            <a:r>
              <a:rPr lang="en-US" altLang="ko-KR" sz="1600" dirty="0"/>
              <a:t>jagged[2]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{ 100, 200 </a:t>
            </a:r>
            <a:r>
              <a:rPr lang="en-US" altLang="ko-KR" sz="1600" dirty="0" smtClean="0"/>
              <a:t>};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[][] jagged2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[2][] </a:t>
            </a:r>
            <a:r>
              <a:rPr lang="en-US" altLang="ko-KR" sz="1600" dirty="0" smtClean="0"/>
              <a:t>{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{ 1000, 2000 }, 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                                       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[4] { 6, 7, 8, 9 } </a:t>
            </a:r>
            <a:r>
              <a:rPr lang="en-US" altLang="ko-KR" sz="1600" dirty="0" smtClean="0"/>
              <a:t>};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237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컬렉션 </a:t>
            </a:r>
            <a:r>
              <a:rPr lang="ko-KR" altLang="en-US" dirty="0" smtClean="0"/>
              <a:t>맛보기 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컬렉션이란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ko-KR" dirty="0"/>
              <a:t>같은 성격을 띄는 데이터의 모음을 담는 자료 </a:t>
            </a:r>
            <a:r>
              <a:rPr lang="ko-KR" altLang="ko-KR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배열도 </a:t>
            </a:r>
            <a:r>
              <a:rPr lang="en-US" altLang="ko-KR" dirty="0" smtClean="0"/>
              <a:t>.NET </a:t>
            </a:r>
            <a:r>
              <a:rPr lang="ko-KR" altLang="en-US" dirty="0" smtClean="0"/>
              <a:t>프레임워크가 제공하는 컬렉션 자료구조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en-US" altLang="ko-KR" dirty="0" err="1" smtClean="0"/>
              <a:t>ArrayList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3212976"/>
            <a:ext cx="7200800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ArrayList</a:t>
            </a:r>
            <a:r>
              <a:rPr lang="en-US" altLang="ko-KR" sz="1600" dirty="0"/>
              <a:t> list = new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 err="1"/>
              <a:t>list.Add</a:t>
            </a:r>
            <a:r>
              <a:rPr lang="en-US" altLang="ko-KR" sz="1600" dirty="0"/>
              <a:t>( 10 );</a:t>
            </a:r>
            <a:endParaRPr lang="ko-KR" altLang="ko-KR" sz="1600" dirty="0"/>
          </a:p>
          <a:p>
            <a:r>
              <a:rPr lang="en-US" altLang="ko-KR" sz="1600" dirty="0" err="1"/>
              <a:t>list.Add</a:t>
            </a:r>
            <a:r>
              <a:rPr lang="en-US" altLang="ko-KR" sz="1600" dirty="0"/>
              <a:t>( 20 );</a:t>
            </a:r>
            <a:endParaRPr lang="ko-KR" altLang="ko-KR" sz="1600" dirty="0"/>
          </a:p>
          <a:p>
            <a:r>
              <a:rPr lang="en-US" altLang="ko-KR" sz="1600" dirty="0" err="1"/>
              <a:t>list.Add</a:t>
            </a:r>
            <a:r>
              <a:rPr lang="en-US" altLang="ko-KR" sz="1600" dirty="0"/>
              <a:t>( 30 );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list.RemoveAt</a:t>
            </a:r>
            <a:r>
              <a:rPr lang="en-US" altLang="ko-KR" sz="1600" dirty="0"/>
              <a:t>( 1 ); // 20</a:t>
            </a:r>
            <a:r>
              <a:rPr lang="ko-KR" altLang="ko-KR" sz="1600" dirty="0"/>
              <a:t>을 삭제</a:t>
            </a:r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list.Insert</a:t>
            </a:r>
            <a:r>
              <a:rPr lang="en-US" altLang="ko-KR" sz="1600" dirty="0"/>
              <a:t>( 25, 1 ); // 25</a:t>
            </a:r>
            <a:r>
              <a:rPr lang="ko-KR" altLang="ko-KR" sz="1600" dirty="0"/>
              <a:t>를</a:t>
            </a:r>
            <a:r>
              <a:rPr lang="en-US" altLang="ko-KR" sz="1600" dirty="0"/>
              <a:t> 1</a:t>
            </a:r>
            <a:r>
              <a:rPr lang="ko-KR" altLang="ko-KR" sz="1600" dirty="0"/>
              <a:t>번 인덱스에 삽입</a:t>
            </a:r>
            <a:r>
              <a:rPr lang="en-US" altLang="ko-KR" sz="1600" dirty="0"/>
              <a:t>. </a:t>
            </a:r>
            <a:r>
              <a:rPr lang="ko-KR" altLang="ko-KR" sz="1600" dirty="0"/>
              <a:t>즉</a:t>
            </a:r>
            <a:r>
              <a:rPr lang="en-US" altLang="ko-KR" sz="1600" dirty="0"/>
              <a:t>, 10 </a:t>
            </a:r>
            <a:r>
              <a:rPr lang="ko-KR" altLang="ko-KR" sz="1600" dirty="0"/>
              <a:t>과</a:t>
            </a:r>
            <a:r>
              <a:rPr lang="en-US" altLang="ko-KR" sz="1600" dirty="0"/>
              <a:t> 30 </a:t>
            </a:r>
            <a:r>
              <a:rPr lang="ko-KR" altLang="ko-KR" sz="1600" dirty="0"/>
              <a:t>사이에</a:t>
            </a:r>
            <a:r>
              <a:rPr lang="en-US" altLang="ko-KR" sz="1600" dirty="0"/>
              <a:t> 25</a:t>
            </a:r>
            <a:r>
              <a:rPr lang="ko-KR" altLang="ko-KR" sz="1600" dirty="0"/>
              <a:t>를 삽입</a:t>
            </a:r>
          </a:p>
        </p:txBody>
      </p:sp>
    </p:spTree>
    <p:extLst>
      <p:ext uri="{BB962C8B-B14F-4D97-AF65-F5344CB8AC3E}">
        <p14:creationId xmlns:p14="http://schemas.microsoft.com/office/powerpoint/2010/main" val="30890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컬렉션 </a:t>
            </a:r>
            <a:r>
              <a:rPr lang="ko-KR" altLang="en-US" dirty="0" smtClean="0"/>
              <a:t>맛보기 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Queue (1/2)</a:t>
            </a:r>
          </a:p>
          <a:p>
            <a:pPr lvl="1"/>
            <a:r>
              <a:rPr lang="ko-KR" altLang="en-US" dirty="0" err="1" smtClean="0"/>
              <a:t>대기열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선입선출</a:t>
            </a:r>
            <a:r>
              <a:rPr lang="en-US" altLang="ko-KR" dirty="0" smtClean="0"/>
              <a:t>(First In First Out) </a:t>
            </a:r>
            <a:r>
              <a:rPr lang="ko-KR" altLang="en-US" dirty="0" smtClean="0"/>
              <a:t>구조의 자료 구조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Enqueue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대기행렬에 데이터를 입력하는 연산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331640" y="2636912"/>
            <a:ext cx="72008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Queue </a:t>
            </a:r>
            <a:r>
              <a:rPr lang="en-US" altLang="ko-KR" sz="1600" dirty="0" err="1"/>
              <a:t>que</a:t>
            </a:r>
            <a:r>
              <a:rPr lang="en-US" altLang="ko-KR" sz="1600" dirty="0"/>
              <a:t> = new Queue();</a:t>
            </a:r>
            <a:endParaRPr lang="ko-KR" altLang="ko-KR" sz="1600" dirty="0"/>
          </a:p>
          <a:p>
            <a:r>
              <a:rPr lang="en-US" altLang="ko-KR" sz="1600" dirty="0" err="1"/>
              <a:t>que.Enqueue</a:t>
            </a:r>
            <a:r>
              <a:rPr lang="en-US" altLang="ko-KR" sz="1600" dirty="0"/>
              <a:t>( 1 );</a:t>
            </a:r>
            <a:endParaRPr lang="ko-KR" altLang="ko-KR" sz="1600" dirty="0"/>
          </a:p>
          <a:p>
            <a:r>
              <a:rPr lang="en-US" altLang="ko-KR" sz="1600" dirty="0" err="1"/>
              <a:t>que.Enqueue</a:t>
            </a:r>
            <a:r>
              <a:rPr lang="en-US" altLang="ko-KR" sz="1600" dirty="0"/>
              <a:t>( 2 );</a:t>
            </a:r>
            <a:endParaRPr lang="ko-KR" altLang="ko-KR" sz="1600" dirty="0"/>
          </a:p>
          <a:p>
            <a:r>
              <a:rPr lang="en-US" altLang="ko-KR" sz="1600" dirty="0" err="1"/>
              <a:t>que.Enqueue</a:t>
            </a:r>
            <a:r>
              <a:rPr lang="en-US" altLang="ko-KR" sz="1600" dirty="0"/>
              <a:t>( 3 );</a:t>
            </a:r>
            <a:endParaRPr lang="ko-KR" altLang="ko-KR" sz="1600" dirty="0"/>
          </a:p>
          <a:p>
            <a:r>
              <a:rPr lang="en-US" altLang="ko-KR" sz="1600" dirty="0" err="1"/>
              <a:t>que.Enqueue</a:t>
            </a:r>
            <a:r>
              <a:rPr lang="en-US" altLang="ko-KR" sz="1600" dirty="0"/>
              <a:t>( 4 );</a:t>
            </a:r>
            <a:endParaRPr lang="ko-KR" altLang="ko-KR" sz="1600" dirty="0"/>
          </a:p>
          <a:p>
            <a:r>
              <a:rPr lang="en-US" altLang="ko-KR" sz="1600" dirty="0" err="1"/>
              <a:t>que.Enqueue</a:t>
            </a:r>
            <a:r>
              <a:rPr lang="en-US" altLang="ko-KR" sz="1600" dirty="0"/>
              <a:t>( 5 );</a:t>
            </a:r>
            <a:endParaRPr lang="ko-KR" altLang="ko-KR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13756"/>
              </p:ext>
            </p:extLst>
          </p:nvPr>
        </p:nvGraphicFramePr>
        <p:xfrm>
          <a:off x="1328326" y="4375026"/>
          <a:ext cx="283845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2835999" imgH="2269332" progId="Visio.Drawing.11">
                  <p:embed/>
                </p:oleObj>
              </mc:Choice>
              <mc:Fallback>
                <p:oleObj name="Visio" r:id="rId3" imgW="2835999" imgH="22693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326" y="4375026"/>
                        <a:ext cx="2838450" cy="2266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7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컬렉션 </a:t>
            </a:r>
            <a:r>
              <a:rPr lang="ko-KR" altLang="en-US" dirty="0" smtClean="0"/>
              <a:t>맛보기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Queue (2/2)</a:t>
            </a:r>
          </a:p>
          <a:p>
            <a:pPr lvl="1"/>
            <a:r>
              <a:rPr lang="en-US" altLang="ko-KR" dirty="0" err="1" smtClean="0"/>
              <a:t>Dequeue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대기행렬에서 데이터를 출력하는 연산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331640" y="2348880"/>
            <a:ext cx="720080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 = </a:t>
            </a:r>
            <a:r>
              <a:rPr lang="en-US" altLang="ko-KR" sz="1600" dirty="0" err="1"/>
              <a:t>que.Dequeue</a:t>
            </a:r>
            <a:r>
              <a:rPr lang="en-US" altLang="ko-KR" sz="1600" dirty="0"/>
              <a:t>( );</a:t>
            </a:r>
            <a:endParaRPr lang="ko-KR" altLang="ko-KR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72095"/>
              </p:ext>
            </p:extLst>
          </p:nvPr>
        </p:nvGraphicFramePr>
        <p:xfrm>
          <a:off x="1331640" y="2852935"/>
          <a:ext cx="3240360" cy="340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3" imgW="2213245" imgH="2327907" progId="Visio.Drawing.11">
                  <p:embed/>
                </p:oleObj>
              </mc:Choice>
              <mc:Fallback>
                <p:oleObj name="Visio" r:id="rId3" imgW="2213245" imgH="232790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852935"/>
                        <a:ext cx="3240360" cy="340796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1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컬렉션 </a:t>
            </a:r>
            <a:r>
              <a:rPr lang="ko-KR" altLang="en-US" dirty="0" smtClean="0"/>
              <a:t>맛보기 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Stack</a:t>
            </a:r>
          </a:p>
          <a:p>
            <a:pPr lvl="1"/>
            <a:r>
              <a:rPr lang="ko-KR" altLang="en-US" dirty="0" smtClean="0"/>
              <a:t>선입후출</a:t>
            </a:r>
            <a:r>
              <a:rPr lang="en-US" altLang="ko-KR" dirty="0" smtClean="0"/>
              <a:t>(Firs In Last Out) </a:t>
            </a:r>
            <a:r>
              <a:rPr lang="ko-KR" altLang="en-US" dirty="0" smtClean="0"/>
              <a:t>구조의 자료구조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017491"/>
              </p:ext>
            </p:extLst>
          </p:nvPr>
        </p:nvGraphicFramePr>
        <p:xfrm>
          <a:off x="1331639" y="2434276"/>
          <a:ext cx="6267837" cy="236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3" imgW="4801708" imgH="1812874" progId="Visio.Drawing.11">
                  <p:embed/>
                </p:oleObj>
              </mc:Choice>
              <mc:Fallback>
                <p:oleObj name="Visio" r:id="rId3" imgW="4801708" imgH="18128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39" y="2434276"/>
                        <a:ext cx="6267837" cy="2362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331640" y="4869160"/>
            <a:ext cx="72008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Stack </a:t>
            </a:r>
            <a:r>
              <a:rPr lang="en-US" altLang="ko-KR" sz="1600" dirty="0" err="1"/>
              <a:t>stack</a:t>
            </a:r>
            <a:r>
              <a:rPr lang="en-US" altLang="ko-KR" sz="1600" dirty="0"/>
              <a:t> = new Stack();</a:t>
            </a:r>
            <a:endParaRPr lang="ko-KR" altLang="ko-KR" sz="1600" dirty="0"/>
          </a:p>
          <a:p>
            <a:r>
              <a:rPr lang="en-US" altLang="ko-KR" sz="1600" dirty="0" err="1"/>
              <a:t>stack.Push</a:t>
            </a:r>
            <a:r>
              <a:rPr lang="en-US" altLang="ko-KR" sz="1600" dirty="0"/>
              <a:t>( 1 ); // </a:t>
            </a:r>
            <a:r>
              <a:rPr lang="ko-KR" altLang="ko-KR" sz="1600" dirty="0"/>
              <a:t>최상위 데이터는</a:t>
            </a:r>
            <a:r>
              <a:rPr lang="en-US" altLang="ko-KR" sz="1600" dirty="0"/>
              <a:t> 1</a:t>
            </a:r>
            <a:endParaRPr lang="ko-KR" altLang="ko-KR" sz="1600" dirty="0"/>
          </a:p>
          <a:p>
            <a:r>
              <a:rPr lang="en-US" altLang="ko-KR" sz="1600" dirty="0" err="1"/>
              <a:t>stack.Push</a:t>
            </a:r>
            <a:r>
              <a:rPr lang="en-US" altLang="ko-KR" sz="1600" dirty="0"/>
              <a:t>( 2 ); // </a:t>
            </a:r>
            <a:r>
              <a:rPr lang="ko-KR" altLang="ko-KR" sz="1600" dirty="0"/>
              <a:t>최상위 데이터는</a:t>
            </a:r>
            <a:r>
              <a:rPr lang="en-US" altLang="ko-KR" sz="1600" dirty="0"/>
              <a:t> 2</a:t>
            </a:r>
            <a:endParaRPr lang="ko-KR" altLang="ko-KR" sz="1600" dirty="0"/>
          </a:p>
          <a:p>
            <a:r>
              <a:rPr lang="en-US" altLang="ko-KR" sz="1600" dirty="0" err="1"/>
              <a:t>stack.Push</a:t>
            </a:r>
            <a:r>
              <a:rPr lang="en-US" altLang="ko-KR" sz="1600" dirty="0"/>
              <a:t>( 3 ); // </a:t>
            </a:r>
            <a:r>
              <a:rPr lang="ko-KR" altLang="ko-KR" sz="1600" dirty="0"/>
              <a:t>최상위 데이터는</a:t>
            </a:r>
            <a:r>
              <a:rPr lang="en-US" altLang="ko-KR" sz="1600" dirty="0"/>
              <a:t> 3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a = </a:t>
            </a:r>
            <a:r>
              <a:rPr lang="en-US" altLang="ko-KR" sz="1600" dirty="0" err="1"/>
              <a:t>Push.Pop</a:t>
            </a:r>
            <a:r>
              <a:rPr lang="en-US" altLang="ko-KR" sz="1600" dirty="0"/>
              <a:t>(); // </a:t>
            </a:r>
            <a:r>
              <a:rPr lang="ko-KR" altLang="ko-KR" sz="1600" dirty="0"/>
              <a:t>최상위 데이터는 다시</a:t>
            </a:r>
            <a:r>
              <a:rPr lang="en-US" altLang="ko-KR" sz="1600" dirty="0"/>
              <a:t> 2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897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컬렉션 </a:t>
            </a:r>
            <a:r>
              <a:rPr lang="ko-KR" altLang="en-US" dirty="0" smtClean="0"/>
              <a:t>맛보기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Hashtable</a:t>
            </a:r>
            <a:endParaRPr lang="ko-KR" altLang="ko-KR" dirty="0"/>
          </a:p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으로 이루어진 데이터를 다룰 때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키를 </a:t>
            </a:r>
            <a:r>
              <a:rPr lang="ko-KR" altLang="en-US" dirty="0" err="1" smtClean="0"/>
              <a:t>해싱</a:t>
            </a:r>
            <a:r>
              <a:rPr lang="en-US" altLang="ko-KR" dirty="0" smtClean="0"/>
              <a:t>(Hashing)</a:t>
            </a:r>
            <a:r>
              <a:rPr lang="ko-KR" altLang="en-US" dirty="0" smtClean="0"/>
              <a:t>을 통해 테이블 내의 주소를 계산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다루기 간편하고 탐색속도도 빠름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1640" y="3033534"/>
            <a:ext cx="7200800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Hashtable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Hashtable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 err="1"/>
              <a:t>ht</a:t>
            </a:r>
            <a:r>
              <a:rPr lang="en-US" altLang="ko-KR" sz="1600" dirty="0"/>
              <a:t>["book"]   = "</a:t>
            </a:r>
            <a:r>
              <a:rPr lang="ko-KR" altLang="ko-KR" sz="1600" dirty="0"/>
              <a:t>책</a:t>
            </a:r>
            <a:r>
              <a:rPr lang="en-US" altLang="ko-KR" sz="1600" dirty="0"/>
              <a:t>";</a:t>
            </a:r>
            <a:endParaRPr lang="ko-KR" altLang="ko-KR" sz="1600" dirty="0"/>
          </a:p>
          <a:p>
            <a:r>
              <a:rPr lang="en-US" altLang="ko-KR" sz="1600" dirty="0" err="1"/>
              <a:t>ht</a:t>
            </a:r>
            <a:r>
              <a:rPr lang="en-US" altLang="ko-KR" sz="1600" dirty="0"/>
              <a:t>["cook"]   = "</a:t>
            </a:r>
            <a:r>
              <a:rPr lang="ko-KR" altLang="ko-KR" sz="1600" dirty="0"/>
              <a:t>요리사</a:t>
            </a:r>
            <a:r>
              <a:rPr lang="en-US" altLang="ko-KR" sz="1600" dirty="0"/>
              <a:t>";</a:t>
            </a:r>
            <a:endParaRPr lang="ko-KR" altLang="ko-KR" sz="1600" dirty="0"/>
          </a:p>
          <a:p>
            <a:r>
              <a:rPr lang="en-US" altLang="ko-KR" sz="1600" dirty="0" err="1"/>
              <a:t>ht</a:t>
            </a:r>
            <a:r>
              <a:rPr lang="en-US" altLang="ko-KR" sz="1600" dirty="0"/>
              <a:t>["tweet"]  = "</a:t>
            </a:r>
            <a:r>
              <a:rPr lang="ko-KR" altLang="ko-KR" sz="1600" dirty="0"/>
              <a:t>지저귀다</a:t>
            </a:r>
            <a:r>
              <a:rPr lang="en-US" altLang="ko-KR" sz="1600" dirty="0"/>
              <a:t>";</a:t>
            </a:r>
            <a:endParaRPr lang="ko-KR" altLang="ko-KR" sz="1600" dirty="0"/>
          </a:p>
          <a:p>
            <a:r>
              <a:rPr lang="en-US" altLang="ko-KR" sz="1600" dirty="0"/>
              <a:t> </a:t>
            </a:r>
            <a:endParaRPr lang="ko-KR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["book"] ) ;</a:t>
            </a:r>
            <a:endParaRPr lang="ko-KR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["cook"] );</a:t>
            </a:r>
            <a:endParaRPr lang="ko-KR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["tweet"] );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85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08. </a:t>
            </a:r>
            <a:r>
              <a:rPr lang="ko-KR" altLang="en-US" dirty="0" err="1" smtClean="0"/>
              <a:t>인덱서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인덱서</a:t>
            </a:r>
            <a:r>
              <a:rPr lang="en-US" altLang="ko-KR" dirty="0"/>
              <a:t>(Indexer)</a:t>
            </a:r>
            <a:r>
              <a:rPr lang="ko-KR" altLang="ko-KR" dirty="0"/>
              <a:t>는 인덱스</a:t>
            </a:r>
            <a:r>
              <a:rPr lang="en-US" altLang="ko-KR" dirty="0"/>
              <a:t>(Index)</a:t>
            </a:r>
            <a:r>
              <a:rPr lang="ko-KR" altLang="ko-KR" dirty="0"/>
              <a:t>를 이용해서 객체 내의 데이터에 접근하게 해주는 </a:t>
            </a:r>
            <a:r>
              <a:rPr lang="ko-KR" altLang="ko-KR" dirty="0" err="1" smtClean="0"/>
              <a:t>프로퍼티</a:t>
            </a:r>
            <a:endParaRPr lang="en-US" altLang="ko-KR" dirty="0" smtClean="0"/>
          </a:p>
          <a:p>
            <a:r>
              <a:rPr lang="ko-KR" altLang="en-US" dirty="0" err="1" smtClean="0"/>
              <a:t>인덱서</a:t>
            </a:r>
            <a:r>
              <a:rPr lang="ko-KR" altLang="en-US" dirty="0" smtClean="0"/>
              <a:t> 선언 형식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5412" y="2791375"/>
            <a:ext cx="7256987" cy="38779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ko-KR" altLang="ko-KR" sz="1600" dirty="0"/>
              <a:t>클래스이름</a:t>
            </a:r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ko-KR" altLang="ko-KR" sz="1600" dirty="0"/>
              <a:t>한정자 </a:t>
            </a:r>
            <a:r>
              <a:rPr lang="ko-KR" altLang="ko-KR" sz="1600" dirty="0" err="1"/>
              <a:t>인덱서형식</a:t>
            </a:r>
            <a:r>
              <a:rPr lang="ko-KR" altLang="ko-KR" sz="1600" dirty="0"/>
              <a:t> </a:t>
            </a:r>
            <a:r>
              <a:rPr lang="en-US" altLang="ko-KR" sz="1600" dirty="0"/>
              <a:t>this[</a:t>
            </a:r>
            <a:r>
              <a:rPr lang="ko-KR" altLang="ko-KR" sz="1600" dirty="0"/>
              <a:t>형식 </a:t>
            </a:r>
            <a:r>
              <a:rPr lang="en-US" altLang="ko-KR" sz="1600" dirty="0"/>
              <a:t>index]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 get </a:t>
            </a:r>
            <a:endParaRPr lang="ko-KR" altLang="ko-KR" sz="1600" dirty="0"/>
          </a:p>
          <a:p>
            <a:r>
              <a:rPr lang="en-US" altLang="ko-KR" sz="1600" dirty="0"/>
              <a:t>         { </a:t>
            </a:r>
            <a:endParaRPr lang="ko-KR" altLang="ko-KR" sz="1600" dirty="0"/>
          </a:p>
          <a:p>
            <a:r>
              <a:rPr lang="en-US" altLang="ko-KR" sz="1600" dirty="0"/>
              <a:t>             // index</a:t>
            </a:r>
            <a:r>
              <a:rPr lang="ko-KR" altLang="ko-KR" sz="1600" dirty="0"/>
              <a:t>를 이용하여 내부 데이터 반환</a:t>
            </a:r>
          </a:p>
          <a:p>
            <a:r>
              <a:rPr lang="en-US" altLang="ko-KR" sz="1600" dirty="0"/>
              <a:t>         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     set </a:t>
            </a:r>
            <a:endParaRPr lang="ko-KR" altLang="ko-KR" sz="1600" dirty="0"/>
          </a:p>
          <a:p>
            <a:r>
              <a:rPr lang="en-US" altLang="ko-KR" sz="1600" dirty="0"/>
              <a:t>         { </a:t>
            </a:r>
            <a:endParaRPr lang="ko-KR" altLang="ko-KR" sz="1600" dirty="0"/>
          </a:p>
          <a:p>
            <a:r>
              <a:rPr lang="en-US" altLang="ko-KR" sz="1600" dirty="0"/>
              <a:t>             // index</a:t>
            </a:r>
            <a:r>
              <a:rPr lang="ko-KR" altLang="ko-KR" sz="1600" dirty="0"/>
              <a:t>를 이용하여 내부 데이터 저장</a:t>
            </a:r>
          </a:p>
          <a:p>
            <a:r>
              <a:rPr lang="en-US" altLang="ko-KR" sz="1600" dirty="0"/>
              <a:t>         }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932040" y="2708920"/>
            <a:ext cx="2919130" cy="1242138"/>
          </a:xfrm>
          <a:prstGeom prst="wedgeRoundRectCallout">
            <a:avLst>
              <a:gd name="adj1" fmla="val -66586"/>
              <a:gd name="adj2" fmla="val -491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인덱스의 식별자가 꼭 </a:t>
            </a:r>
            <a:r>
              <a:rPr lang="en-US" altLang="ko-KR" dirty="0">
                <a:solidFill>
                  <a:schemeClr val="bg1"/>
                </a:solidFill>
              </a:rPr>
              <a:t>index</a:t>
            </a:r>
            <a:r>
              <a:rPr lang="ko-KR" altLang="en-US" dirty="0">
                <a:solidFill>
                  <a:schemeClr val="bg1"/>
                </a:solidFill>
              </a:rPr>
              <a:t>일 필요는 없습니다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취향에 따라 적당한 이름을 사용하세요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08. </a:t>
            </a:r>
            <a:r>
              <a:rPr lang="ko-KR" altLang="en-US" dirty="0" err="1" smtClean="0"/>
              <a:t>인덱서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인덱서</a:t>
            </a:r>
            <a:r>
              <a:rPr lang="ko-KR" altLang="en-US" dirty="0" smtClean="0"/>
              <a:t> 선언 예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2128935"/>
            <a:ext cx="288032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MyList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array;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public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()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{     array </a:t>
            </a:r>
            <a:r>
              <a:rPr lang="en-US" altLang="ko-KR" sz="1600" dirty="0"/>
              <a:t>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[3];</a:t>
            </a:r>
            <a:r>
              <a:rPr lang="ko-KR" altLang="ko-KR" sz="1600" dirty="0"/>
              <a:t> </a:t>
            </a:r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    public 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 this[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 index]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chemeClr val="accent3"/>
                </a:solidFill>
              </a:rPr>
              <a:t>{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get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{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    return array[index];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}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 </a:t>
            </a:r>
            <a:endParaRPr lang="ko-KR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131840" y="2128935"/>
            <a:ext cx="5899551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 </a:t>
            </a:r>
            <a:r>
              <a:rPr lang="en-US" altLang="ko-KR" sz="1600" dirty="0" smtClean="0">
                <a:solidFill>
                  <a:schemeClr val="accent3"/>
                </a:solidFill>
              </a:rPr>
              <a:t>        </a:t>
            </a:r>
            <a:r>
              <a:rPr lang="en-US" altLang="ko-KR" sz="1600" dirty="0">
                <a:solidFill>
                  <a:schemeClr val="accent3"/>
                </a:solidFill>
              </a:rPr>
              <a:t>set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{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    if (index &gt;= </a:t>
            </a:r>
            <a:r>
              <a:rPr lang="en-US" altLang="ko-KR" sz="1600" dirty="0" err="1">
                <a:solidFill>
                  <a:schemeClr val="accent3"/>
                </a:solidFill>
              </a:rPr>
              <a:t>array.Length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    {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accent3"/>
                </a:solidFill>
              </a:rPr>
              <a:t>Array.Resize</a:t>
            </a:r>
            <a:r>
              <a:rPr lang="en-US" altLang="ko-KR" sz="1600" dirty="0">
                <a:solidFill>
                  <a:schemeClr val="accent3"/>
                </a:solidFill>
              </a:rPr>
              <a:t>&lt;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&gt;(ref array, index + 1);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accent3"/>
                </a:solidFill>
              </a:rPr>
              <a:t>Console.WriteLine</a:t>
            </a:r>
            <a:r>
              <a:rPr lang="en-US" altLang="ko-KR" sz="1600" dirty="0">
                <a:solidFill>
                  <a:schemeClr val="accent3"/>
                </a:solidFill>
              </a:rPr>
              <a:t>("Array Resized : {0}", </a:t>
            </a:r>
            <a:r>
              <a:rPr lang="en-US" altLang="ko-KR" sz="1600" dirty="0" err="1">
                <a:solidFill>
                  <a:schemeClr val="accent3"/>
                </a:solidFill>
              </a:rPr>
              <a:t>array.Length</a:t>
            </a:r>
            <a:r>
              <a:rPr lang="en-US" altLang="ko-KR" sz="1600" dirty="0">
                <a:solidFill>
                  <a:schemeClr val="accent3"/>
                </a:solidFill>
              </a:rPr>
              <a:t>); 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    }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 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    array[index] = value;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}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    }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73129" y="5207025"/>
            <a:ext cx="2919130" cy="1242138"/>
          </a:xfrm>
          <a:prstGeom prst="wedgeRoundRectCallout">
            <a:avLst>
              <a:gd name="adj1" fmla="val -72034"/>
              <a:gd name="adj2" fmla="val -1363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인덱서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08. </a:t>
            </a:r>
            <a:r>
              <a:rPr lang="ko-KR" altLang="en-US" dirty="0" err="1" smtClean="0"/>
              <a:t>인덱서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인덱서</a:t>
            </a:r>
            <a:r>
              <a:rPr lang="ko-KR" altLang="en-US" dirty="0" smtClean="0"/>
              <a:t>  활용 예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8" y="2128935"/>
            <a:ext cx="669674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MyList</a:t>
            </a:r>
            <a:r>
              <a:rPr lang="en-US" altLang="ko-KR" sz="1600" dirty="0"/>
              <a:t> list = new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();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5; i++)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 list[i] = i;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i&lt;</a:t>
            </a:r>
            <a:r>
              <a:rPr lang="en-US" altLang="ko-KR" sz="1600" dirty="0" err="1"/>
              <a:t>list.Length</a:t>
            </a:r>
            <a:r>
              <a:rPr lang="en-US" altLang="ko-KR" sz="1600" dirty="0"/>
              <a:t>; i++)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(list[i]);</a:t>
            </a:r>
            <a:r>
              <a:rPr lang="ko-KR" altLang="ko-KR" sz="1600" dirty="0"/>
              <a:t> </a:t>
            </a:r>
            <a:r>
              <a:rPr lang="en-US" altLang="ko-KR" sz="1600" dirty="0"/>
              <a:t>  </a:t>
            </a:r>
            <a:endParaRPr lang="ko-KR" altLang="ko-KR" sz="16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932040" y="2708920"/>
            <a:ext cx="2919130" cy="1242138"/>
          </a:xfrm>
          <a:prstGeom prst="wedgeRoundRectCallout">
            <a:avLst>
              <a:gd name="adj1" fmla="val -143157"/>
              <a:gd name="adj2" fmla="val -212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객체를 선언해서 배열을 다루듯 이용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09. </a:t>
            </a:r>
            <a:r>
              <a:rPr lang="en-US" altLang="ko-KR" dirty="0" err="1"/>
              <a:t>foreach</a:t>
            </a:r>
            <a:r>
              <a:rPr lang="ko-KR" altLang="en-US" dirty="0"/>
              <a:t>가 가능한 객체를 만들어 보자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ko-KR" dirty="0"/>
              <a:t>구문은</a:t>
            </a:r>
            <a:r>
              <a:rPr lang="en-US" altLang="ko-KR" dirty="0"/>
              <a:t> </a:t>
            </a:r>
            <a:r>
              <a:rPr lang="en-US" altLang="ko-KR" dirty="0" err="1"/>
              <a:t>IEnumerable</a:t>
            </a:r>
            <a:r>
              <a:rPr lang="ko-KR" altLang="ko-KR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IEnumerator</a:t>
            </a:r>
            <a:r>
              <a:rPr lang="ko-KR" altLang="ko-KR" dirty="0"/>
              <a:t>를 상속하는 형식만 지원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1600" y="2042839"/>
            <a:ext cx="3960440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IEnumerable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IEnumerator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// …</a:t>
            </a:r>
          </a:p>
          <a:p>
            <a:r>
              <a:rPr lang="en-US" altLang="ko-KR" sz="1600" dirty="0" smtClean="0"/>
              <a:t>    // </a:t>
            </a:r>
            <a:r>
              <a:rPr lang="en-US" altLang="ko-KR" sz="1600" dirty="0" err="1"/>
              <a:t>IEnumerator</a:t>
            </a:r>
            <a:r>
              <a:rPr lang="en-US" altLang="ko-KR" sz="1600" dirty="0"/>
              <a:t> </a:t>
            </a:r>
            <a:r>
              <a:rPr lang="ko-KR" altLang="ko-KR" sz="1600" dirty="0"/>
              <a:t>멤버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void Reset()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{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     position </a:t>
            </a:r>
            <a:r>
              <a:rPr lang="en-US" altLang="ko-KR" sz="1600" dirty="0"/>
              <a:t>= -1;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}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/>
              <a:t>// </a:t>
            </a:r>
            <a:r>
              <a:rPr lang="en-US" altLang="ko-KR" sz="1600" dirty="0" err="1"/>
              <a:t>IEnumerable</a:t>
            </a:r>
            <a:r>
              <a:rPr lang="en-US" altLang="ko-KR" sz="1600" dirty="0"/>
              <a:t> </a:t>
            </a:r>
            <a:r>
              <a:rPr lang="ko-KR" altLang="ko-KR" sz="1600" dirty="0"/>
              <a:t>멤버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/>
              <a:t>public </a:t>
            </a:r>
            <a:r>
              <a:rPr lang="en-US" altLang="ko-KR" sz="1600" dirty="0" err="1"/>
              <a:t>IEnumerator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GetEnumerator</a:t>
            </a:r>
            <a:r>
              <a:rPr lang="en-US" altLang="ko-KR" sz="1600" dirty="0"/>
              <a:t>()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{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    for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array.Length</a:t>
            </a:r>
            <a:r>
              <a:rPr lang="en-US" altLang="ko-KR" sz="1600" dirty="0"/>
              <a:t>; i++)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    {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        yield </a:t>
            </a:r>
            <a:r>
              <a:rPr lang="en-US" altLang="ko-KR" sz="1600" dirty="0"/>
              <a:t>return (array[i]);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    }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}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// …</a:t>
            </a:r>
          </a:p>
          <a:p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652120" y="3212976"/>
            <a:ext cx="298884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MyList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list = new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();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for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5; i++)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list[i</a:t>
            </a:r>
            <a:r>
              <a:rPr lang="en-US" altLang="ko-KR" sz="1600" dirty="0"/>
              <a:t>] = i;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e in list)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 smtClean="0"/>
              <a:t>(e</a:t>
            </a:r>
            <a:r>
              <a:rPr lang="en-US" altLang="ko-KR" sz="1600" dirty="0"/>
              <a:t>);</a:t>
            </a:r>
            <a:r>
              <a:rPr lang="ko-KR" altLang="ko-KR" sz="1600" dirty="0"/>
              <a:t> </a:t>
            </a:r>
            <a:r>
              <a:rPr lang="en-US" altLang="ko-KR" sz="1600" dirty="0"/>
              <a:t>  </a:t>
            </a:r>
            <a:endParaRPr lang="ko-KR" altLang="ko-KR" sz="1600" dirty="0"/>
          </a:p>
        </p:txBody>
      </p:sp>
      <p:sp>
        <p:nvSpPr>
          <p:cNvPr id="8" name="오른쪽 화살표 7"/>
          <p:cNvSpPr/>
          <p:nvPr/>
        </p:nvSpPr>
        <p:spPr>
          <a:xfrm>
            <a:off x="4639613" y="3693888"/>
            <a:ext cx="978408" cy="854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355976" y="2591907"/>
            <a:ext cx="2919130" cy="621069"/>
          </a:xfrm>
          <a:prstGeom prst="wedgeRoundRectCallout">
            <a:avLst>
              <a:gd name="adj1" fmla="val -5429"/>
              <a:gd name="adj2" fmla="val 14932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사용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4572000" y="5373216"/>
            <a:ext cx="2919130" cy="621069"/>
          </a:xfrm>
          <a:prstGeom prst="wedgeRoundRectCallout">
            <a:avLst>
              <a:gd name="adj1" fmla="val -8412"/>
              <a:gd name="adj2" fmla="val -1334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foreach</a:t>
            </a:r>
            <a:r>
              <a:rPr lang="ko-KR" altLang="en-US" dirty="0" smtClean="0">
                <a:solidFill>
                  <a:schemeClr val="bg1"/>
                </a:solidFill>
              </a:rPr>
              <a:t>문도 사용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All for one, one for </a:t>
            </a:r>
            <a:r>
              <a:rPr lang="en-US" altLang="ko-KR" dirty="0" smtClean="0"/>
              <a:t>all 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프로그램을 작성하다 보면 같은 성격을 띤 다수의 데이터를 한번에 다뤄야 하는 </a:t>
            </a:r>
            <a:r>
              <a:rPr lang="ko-KR" altLang="en-US" dirty="0" smtClean="0"/>
              <a:t>경우가 자주 생김</a:t>
            </a:r>
            <a:endParaRPr lang="en-US" altLang="ko-KR" dirty="0" smtClean="0"/>
          </a:p>
          <a:p>
            <a:r>
              <a:rPr lang="ko-KR" altLang="en-US" dirty="0" smtClean="0">
                <a:sym typeface="Wingdings" pitchFamily="2" charset="2"/>
              </a:rPr>
              <a:t>배열은 데이터를 담는 상자와 같아서 필요한 </a:t>
            </a:r>
            <a:r>
              <a:rPr lang="ko-KR" altLang="en-US" dirty="0" err="1" smtClean="0">
                <a:sym typeface="Wingdings" pitchFamily="2" charset="2"/>
              </a:rPr>
              <a:t>용량망한</a:t>
            </a:r>
            <a:r>
              <a:rPr lang="ko-KR" altLang="en-US" dirty="0" smtClean="0">
                <a:sym typeface="Wingdings" pitchFamily="2" charset="2"/>
              </a:rPr>
              <a:t> 배열을 만든 다음 여기에 데이터를 넣을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ko-KR" altLang="en-US" dirty="0" smtClean="0">
                <a:sym typeface="Wingdings" pitchFamily="2" charset="2"/>
              </a:rPr>
              <a:t>이 때 프로그래머는 단 </a:t>
            </a:r>
            <a:r>
              <a:rPr lang="en-US" altLang="ko-KR" dirty="0" smtClean="0">
                <a:sym typeface="Wingdings" pitchFamily="2" charset="2"/>
              </a:rPr>
              <a:t>‘</a:t>
            </a:r>
            <a:r>
              <a:rPr lang="ko-KR" altLang="en-US" dirty="0" smtClean="0">
                <a:sym typeface="Wingdings" pitchFamily="2" charset="2"/>
              </a:rPr>
              <a:t>한 개</a:t>
            </a:r>
            <a:r>
              <a:rPr lang="en-US" altLang="ko-KR" dirty="0" smtClean="0">
                <a:sym typeface="Wingdings" pitchFamily="2" charset="2"/>
              </a:rPr>
              <a:t>’</a:t>
            </a:r>
            <a:r>
              <a:rPr lang="ko-KR" altLang="en-US" dirty="0" smtClean="0">
                <a:sym typeface="Wingdings" pitchFamily="2" charset="2"/>
              </a:rPr>
              <a:t>의 배열을 선언해서 다수의 데이터를 처리할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ko-KR" altLang="en-US" dirty="0" smtClean="0">
                <a:sym typeface="Wingdings" pitchFamily="2" charset="2"/>
              </a:rPr>
              <a:t>배열 선언 형식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배열 선언 예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15616" y="4170566"/>
            <a:ext cx="734481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dirty="0"/>
              <a:t>데이터형식</a:t>
            </a:r>
            <a:r>
              <a:rPr lang="en-US" altLang="ko-KR" sz="1600" dirty="0"/>
              <a:t>[ ] </a:t>
            </a:r>
            <a:r>
              <a:rPr lang="ko-KR" altLang="ko-KR" sz="1600" dirty="0"/>
              <a:t>배열이름</a:t>
            </a:r>
            <a:r>
              <a:rPr lang="en-US" altLang="ko-KR" sz="1600" dirty="0"/>
              <a:t> = new </a:t>
            </a:r>
            <a:r>
              <a:rPr lang="ko-KR" altLang="ko-KR" sz="1600" dirty="0"/>
              <a:t>데이터형식</a:t>
            </a:r>
            <a:r>
              <a:rPr lang="en-US" altLang="ko-KR" sz="1600" dirty="0"/>
              <a:t>[ </a:t>
            </a:r>
            <a:r>
              <a:rPr lang="ko-KR" altLang="ko-KR" sz="1600" dirty="0"/>
              <a:t>용량</a:t>
            </a:r>
            <a:r>
              <a:rPr lang="en-US" altLang="ko-KR" sz="1600" dirty="0"/>
              <a:t> ];</a:t>
            </a:r>
            <a:endParaRPr lang="ko-KR" altLang="ko-KR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1115616" y="4890646"/>
            <a:ext cx="734481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[] array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[5];</a:t>
            </a:r>
            <a:endParaRPr lang="ko-KR" altLang="ko-KR" sz="1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65683"/>
              </p:ext>
            </p:extLst>
          </p:nvPr>
        </p:nvGraphicFramePr>
        <p:xfrm>
          <a:off x="1115615" y="5373216"/>
          <a:ext cx="5157573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3634586" imgH="911465" progId="Visio.Drawing.11">
                  <p:embed/>
                </p:oleObj>
              </mc:Choice>
              <mc:Fallback>
                <p:oleObj name="Visio" r:id="rId3" imgW="3634586" imgH="9114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5373216"/>
                        <a:ext cx="5157573" cy="129614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All for one, one for </a:t>
            </a:r>
            <a:r>
              <a:rPr lang="en-US" altLang="ko-KR" dirty="0" smtClean="0"/>
              <a:t>all 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배열의 요소에 데이터를 쓰고 읽는 방법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ko-KR" dirty="0"/>
              <a:t>배열 이름 뒤에 괄호</a:t>
            </a:r>
            <a:r>
              <a:rPr lang="en-US" altLang="ko-KR" dirty="0"/>
              <a:t> [</a:t>
            </a:r>
            <a:r>
              <a:rPr lang="ko-KR" altLang="ko-KR" dirty="0"/>
              <a:t>와</a:t>
            </a:r>
            <a:r>
              <a:rPr lang="en-US" altLang="ko-KR" dirty="0"/>
              <a:t> ]</a:t>
            </a:r>
            <a:r>
              <a:rPr lang="ko-KR" altLang="ko-KR" dirty="0"/>
              <a:t>를 붙여주고</a:t>
            </a:r>
            <a:r>
              <a:rPr lang="en-US" altLang="ko-KR" dirty="0"/>
              <a:t>, </a:t>
            </a:r>
            <a:r>
              <a:rPr lang="ko-KR" altLang="ko-KR" dirty="0"/>
              <a:t>괄호 사이에 인덱스</a:t>
            </a:r>
            <a:r>
              <a:rPr lang="en-US" altLang="ko-KR" dirty="0"/>
              <a:t>(index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기입하여 이용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itchFamily="2" charset="2"/>
              </a:rPr>
              <a:t>인덱스는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이 아닌 </a:t>
            </a:r>
            <a:r>
              <a:rPr lang="en-US" altLang="ko-KR" dirty="0" smtClean="0">
                <a:sym typeface="Wingdings" pitchFamily="2" charset="2"/>
              </a:rPr>
              <a:t>0</a:t>
            </a:r>
            <a:r>
              <a:rPr lang="ko-KR" altLang="en-US" dirty="0" smtClean="0">
                <a:sym typeface="Wingdings" pitchFamily="2" charset="2"/>
              </a:rPr>
              <a:t>부터 시작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배열의 각 요소에 데이터를 할당하는 예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99592" y="3731548"/>
            <a:ext cx="7344816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[] scores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[5];</a:t>
            </a:r>
            <a:endParaRPr lang="ko-KR" altLang="ko-KR" sz="1600" dirty="0"/>
          </a:p>
          <a:p>
            <a:r>
              <a:rPr lang="en-US" altLang="ko-KR" sz="1600" dirty="0"/>
              <a:t>scores[0] = 80;</a:t>
            </a:r>
            <a:endParaRPr lang="ko-KR" altLang="ko-KR" sz="1600" dirty="0"/>
          </a:p>
          <a:p>
            <a:r>
              <a:rPr lang="en-US" altLang="ko-KR" sz="1600" dirty="0"/>
              <a:t>scores[1] = 74;</a:t>
            </a:r>
            <a:endParaRPr lang="ko-KR" altLang="ko-KR" sz="1600" dirty="0"/>
          </a:p>
          <a:p>
            <a:r>
              <a:rPr lang="en-US" altLang="ko-KR" sz="1600" dirty="0"/>
              <a:t>scores[2] = 81;</a:t>
            </a:r>
            <a:endParaRPr lang="ko-KR" altLang="ko-KR" sz="1600" dirty="0"/>
          </a:p>
          <a:p>
            <a:r>
              <a:rPr lang="en-US" altLang="ko-KR" sz="1600" dirty="0"/>
              <a:t>scores[3] = 90;</a:t>
            </a:r>
            <a:endParaRPr lang="ko-KR" altLang="ko-KR" sz="1600" dirty="0"/>
          </a:p>
          <a:p>
            <a:r>
              <a:rPr lang="en-US" altLang="ko-KR" sz="1600" dirty="0"/>
              <a:t>scores[4] = 34;</a:t>
            </a:r>
            <a:endParaRPr lang="ko-KR" altLang="ko-KR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375195"/>
              </p:ext>
            </p:extLst>
          </p:nvPr>
        </p:nvGraphicFramePr>
        <p:xfrm>
          <a:off x="933449" y="5373216"/>
          <a:ext cx="5730637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3634586" imgH="911465" progId="Visio.Drawing.11">
                  <p:embed/>
                </p:oleObj>
              </mc:Choice>
              <mc:Fallback>
                <p:oleObj name="Visio" r:id="rId3" imgW="3634586" imgH="9114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49" y="5373216"/>
                        <a:ext cx="5730637" cy="144016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All for one, one for </a:t>
            </a:r>
            <a:r>
              <a:rPr lang="en-US" altLang="ko-KR" dirty="0" smtClean="0"/>
              <a:t>all 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여러 개의 변수 선언 </a:t>
            </a:r>
            <a:r>
              <a:rPr lang="en-US" altLang="ko-KR" dirty="0" smtClean="0">
                <a:sym typeface="Wingdings" pitchFamily="2" charset="2"/>
              </a:rPr>
              <a:t>VS </a:t>
            </a:r>
            <a:r>
              <a:rPr lang="ko-KR" altLang="en-US" dirty="0" smtClean="0">
                <a:sym typeface="Wingdings" pitchFamily="2" charset="2"/>
              </a:rPr>
              <a:t>하나의 배열 선언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15616" y="2060848"/>
            <a:ext cx="3096344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score_1 = 80;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score_2 = 74;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score_3 = 81;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score_4 = 90;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score_5 = 34;</a:t>
            </a:r>
            <a:endParaRPr lang="ko-KR" altLang="ko-KR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5364088" y="2060848"/>
            <a:ext cx="3096344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[] scores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[5];</a:t>
            </a:r>
          </a:p>
          <a:p>
            <a:r>
              <a:rPr lang="en-US" altLang="ko-KR" sz="1600" dirty="0"/>
              <a:t>scores[0] = 80;</a:t>
            </a:r>
          </a:p>
          <a:p>
            <a:r>
              <a:rPr lang="en-US" altLang="ko-KR" sz="1600" dirty="0"/>
              <a:t>scores[1] = 74;</a:t>
            </a:r>
          </a:p>
          <a:p>
            <a:r>
              <a:rPr lang="en-US" altLang="ko-KR" sz="1600" dirty="0"/>
              <a:t>scores[2] = 81;</a:t>
            </a:r>
          </a:p>
          <a:p>
            <a:r>
              <a:rPr lang="en-US" altLang="ko-KR" sz="1600" dirty="0"/>
              <a:t>scores[3] = 90;</a:t>
            </a:r>
          </a:p>
          <a:p>
            <a:r>
              <a:rPr lang="en-US" altLang="ko-KR" sz="1600" dirty="0"/>
              <a:t>scores[4] = 34;</a:t>
            </a:r>
            <a:endParaRPr lang="ko-KR" altLang="ko-KR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126163" y="3789040"/>
            <a:ext cx="3096344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 ( score_1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 ( score_2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 ( score_3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 ( score_4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 ( score_5 );</a:t>
            </a:r>
            <a:endParaRPr lang="ko-KR" altLang="ko-KR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5364088" y="3780329"/>
            <a:ext cx="309634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foreach</a:t>
            </a:r>
            <a:r>
              <a:rPr lang="en-US" altLang="ko-KR" sz="1600" dirty="0"/>
              <a:t> 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score in scores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 score );</a:t>
            </a:r>
            <a:endParaRPr lang="ko-KR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95536" y="2348880"/>
            <a:ext cx="8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선언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4005064"/>
            <a:ext cx="8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62504" y="2937718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5092723" y="4653136"/>
            <a:ext cx="3600400" cy="661521"/>
          </a:xfrm>
          <a:prstGeom prst="wedgeRoundRectCallout">
            <a:avLst>
              <a:gd name="adj1" fmla="val -22942"/>
              <a:gd name="adj2" fmla="val -9002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비슷한 성격의 데이터를 다룰 경우 배열이 다루기 쉽고 편리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배열을 초기화하는 방법 세 가지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배열 선언 형식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2060848"/>
            <a:ext cx="619268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string[] array1 = new string[</a:t>
            </a:r>
            <a:r>
              <a:rPr lang="en-US" altLang="ko-KR" sz="1600" b="1" dirty="0"/>
              <a:t>3</a:t>
            </a:r>
            <a:r>
              <a:rPr lang="en-US" altLang="ko-KR" sz="1600" dirty="0"/>
              <a:t>]{ "</a:t>
            </a:r>
            <a:r>
              <a:rPr lang="ko-KR" altLang="en-US" sz="1600" dirty="0"/>
              <a:t>안녕</a:t>
            </a:r>
            <a:r>
              <a:rPr lang="en-US" altLang="ko-KR" sz="1600" dirty="0"/>
              <a:t>", "Hello", "Halo" };</a:t>
            </a:r>
            <a:endParaRPr lang="ko-KR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1203445" y="2996952"/>
            <a:ext cx="619268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string[] array2 = new string[] { "</a:t>
            </a:r>
            <a:r>
              <a:rPr lang="ko-KR" altLang="en-US" sz="1600" dirty="0"/>
              <a:t>안녕</a:t>
            </a:r>
            <a:r>
              <a:rPr lang="en-US" altLang="ko-KR" sz="1600" dirty="0"/>
              <a:t>", "Hello", "Halo" };</a:t>
            </a:r>
            <a:endParaRPr lang="ko-KR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1203445" y="4005064"/>
            <a:ext cx="619268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string[] array3 = { "</a:t>
            </a:r>
            <a:r>
              <a:rPr lang="ko-KR" altLang="en-US" sz="1600" dirty="0"/>
              <a:t>안녕</a:t>
            </a:r>
            <a:r>
              <a:rPr lang="en-US" altLang="ko-KR" sz="1600" dirty="0"/>
              <a:t>", "Hello", "Halo" };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574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알아 두면 삶이 윤택해지는 </a:t>
            </a:r>
            <a:r>
              <a:rPr lang="en-US" altLang="ko-KR" dirty="0" err="1"/>
              <a:t>System.Array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System.Array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클래스의 주요 </a:t>
            </a:r>
            <a:r>
              <a:rPr lang="ko-KR" altLang="en-US" dirty="0" err="1" smtClean="0">
                <a:sym typeface="Wingdings" pitchFamily="2" charset="2"/>
              </a:rPr>
              <a:t>메소드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19709"/>
              </p:ext>
            </p:extLst>
          </p:nvPr>
        </p:nvGraphicFramePr>
        <p:xfrm>
          <a:off x="611560" y="2096664"/>
          <a:ext cx="7776864" cy="4644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955"/>
                <a:gridCol w="1915225"/>
                <a:gridCol w="4687684"/>
              </a:tblGrid>
              <a:tr h="6389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분류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736">
                <a:tc rowSpan="8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정적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Sort()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배열을 </a:t>
                      </a:r>
                      <a:r>
                        <a:rPr lang="ko-KR" sz="1600" kern="100" dirty="0" smtClean="0">
                          <a:effectLst/>
                        </a:rPr>
                        <a:t>정렬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BinarySearch&lt;T&gt;( 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이진 탐색을 </a:t>
                      </a:r>
                      <a:r>
                        <a:rPr lang="ko-KR" sz="1600" kern="100" dirty="0" smtClean="0">
                          <a:effectLst/>
                        </a:rPr>
                        <a:t>수</a:t>
                      </a:r>
                      <a:r>
                        <a:rPr lang="ko-KR" altLang="en-US" sz="1600" kern="100" dirty="0" smtClean="0">
                          <a:effectLst/>
                        </a:rPr>
                        <a:t>행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IndexOf</a:t>
                      </a:r>
                      <a:r>
                        <a:rPr lang="en-US" sz="1600" kern="100" dirty="0">
                          <a:effectLst/>
                        </a:rPr>
                        <a:t>( )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배열에서 찾고자 하는 특정 데이터의 인덱스를 </a:t>
                      </a:r>
                      <a:r>
                        <a:rPr lang="ko-KR" sz="1600" kern="100" dirty="0" smtClean="0">
                          <a:effectLst/>
                        </a:rPr>
                        <a:t>반환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TrueForAll&lt;T&gt;( 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배열의 모든 요소가 지정한 조건에 부합하는지의 여부를 </a:t>
                      </a:r>
                      <a:r>
                        <a:rPr lang="ko-KR" sz="1600" kern="100" dirty="0" smtClean="0">
                          <a:effectLst/>
                        </a:rPr>
                        <a:t>반환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2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FindIndex</a:t>
                      </a:r>
                      <a:r>
                        <a:rPr lang="en-US" sz="1600" kern="100" dirty="0">
                          <a:effectLst/>
                        </a:rPr>
                        <a:t>&lt;T&gt;( )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배열에서 지정한 조건에 부합하는 첫 번째 요소의 인덱스를 </a:t>
                      </a:r>
                      <a:r>
                        <a:rPr lang="ko-KR" sz="1600" kern="100" dirty="0" smtClean="0">
                          <a:effectLst/>
                        </a:rPr>
                        <a:t>반환</a:t>
                      </a:r>
                      <a:r>
                        <a:rPr lang="en-US" sz="1600" kern="100" dirty="0" smtClean="0">
                          <a:effectLst/>
                        </a:rPr>
                        <a:t>. </a:t>
                      </a:r>
                      <a:r>
                        <a:rPr lang="en-US" sz="1600" kern="100" dirty="0" err="1">
                          <a:effectLst/>
                        </a:rPr>
                        <a:t>IndexOf</a:t>
                      </a:r>
                      <a:r>
                        <a:rPr lang="en-US" sz="1600" kern="100" dirty="0">
                          <a:effectLst/>
                        </a:rPr>
                        <a:t>() </a:t>
                      </a:r>
                      <a:r>
                        <a:rPr lang="ko-KR" sz="1600" kern="100" dirty="0" err="1">
                          <a:effectLst/>
                        </a:rPr>
                        <a:t>메소드가</a:t>
                      </a:r>
                      <a:r>
                        <a:rPr lang="ko-KR" sz="1600" kern="100" dirty="0">
                          <a:effectLst/>
                        </a:rPr>
                        <a:t> 특정 값을 찾는데 비해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FindIndex</a:t>
                      </a:r>
                      <a:r>
                        <a:rPr lang="en-US" sz="1600" kern="100" dirty="0">
                          <a:effectLst/>
                        </a:rPr>
                        <a:t>&lt;T&gt;() </a:t>
                      </a:r>
                      <a:r>
                        <a:rPr lang="ko-KR" sz="1600" kern="100" dirty="0" err="1">
                          <a:effectLst/>
                        </a:rPr>
                        <a:t>메소드는</a:t>
                      </a:r>
                      <a:r>
                        <a:rPr lang="ko-KR" sz="1600" kern="100" dirty="0">
                          <a:effectLst/>
                        </a:rPr>
                        <a:t> 지정한 조건에 </a:t>
                      </a:r>
                      <a:r>
                        <a:rPr lang="ko-KR" sz="1600" kern="100" dirty="0" err="1">
                          <a:effectLst/>
                        </a:rPr>
                        <a:t>바탕하여</a:t>
                      </a:r>
                      <a:r>
                        <a:rPr lang="ko-KR" sz="1600" kern="100" dirty="0">
                          <a:effectLst/>
                        </a:rPr>
                        <a:t> 값을 </a:t>
                      </a:r>
                      <a:r>
                        <a:rPr lang="ko-KR" sz="1600" kern="100" dirty="0" smtClean="0">
                          <a:effectLst/>
                        </a:rPr>
                        <a:t>찾</a:t>
                      </a:r>
                      <a:r>
                        <a:rPr lang="ko-KR" altLang="en-US" sz="1600" kern="100" dirty="0" smtClean="0">
                          <a:effectLst/>
                        </a:rPr>
                        <a:t>음</a:t>
                      </a:r>
                      <a:r>
                        <a:rPr lang="en-US" altLang="ko-KR" sz="1600" kern="100" dirty="0" smtClean="0">
                          <a:effectLst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Resize&lt;T&gt;( 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배열의 크기를 </a:t>
                      </a:r>
                      <a:r>
                        <a:rPr lang="ko-KR" sz="1600" kern="100" dirty="0" smtClean="0">
                          <a:effectLst/>
                        </a:rPr>
                        <a:t>재조정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Clear( 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배열의 모든 요소를 </a:t>
                      </a:r>
                      <a:r>
                        <a:rPr lang="ko-KR" sz="1600" kern="100" dirty="0" smtClean="0">
                          <a:effectLst/>
                        </a:rPr>
                        <a:t>초기화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ForEach&lt;T&gt;( 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배열의 모든 요소에 대해 동일한 작업을 수행하게 </a:t>
                      </a:r>
                      <a:r>
                        <a:rPr lang="ko-KR" altLang="en-US" sz="1600" kern="100" dirty="0" smtClean="0">
                          <a:effectLst/>
                        </a:rPr>
                        <a:t>함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인스턴스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GetLength( 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배열에서 지정한 차원의 길이를 </a:t>
                      </a:r>
                      <a:r>
                        <a:rPr lang="ko-KR" sz="1600" kern="100" dirty="0" smtClean="0">
                          <a:effectLst/>
                        </a:rPr>
                        <a:t>반환</a:t>
                      </a:r>
                      <a:r>
                        <a:rPr lang="en-US" sz="1600" kern="100" dirty="0" smtClean="0">
                          <a:effectLst/>
                        </a:rPr>
                        <a:t>. </a:t>
                      </a:r>
                      <a:r>
                        <a:rPr lang="ko-KR" sz="1600" kern="100" dirty="0" smtClean="0">
                          <a:effectLst/>
                        </a:rPr>
                        <a:t> </a:t>
                      </a:r>
                      <a:r>
                        <a:rPr lang="ko-KR" sz="1600" kern="100" dirty="0">
                          <a:effectLst/>
                        </a:rPr>
                        <a:t>다차원 배열에서 유용하게 </a:t>
                      </a:r>
                      <a:r>
                        <a:rPr lang="ko-KR" sz="1600" kern="100" dirty="0" smtClean="0">
                          <a:effectLst/>
                        </a:rPr>
                        <a:t>사용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73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프로퍼티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Length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배열의 길이를 </a:t>
                      </a:r>
                      <a:r>
                        <a:rPr lang="ko-KR" sz="1600" kern="100" dirty="0" smtClean="0">
                          <a:effectLst/>
                        </a:rPr>
                        <a:t>반환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Rank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배열의 차원을 </a:t>
                      </a:r>
                      <a:r>
                        <a:rPr lang="ko-KR" sz="1600" kern="100" dirty="0" smtClean="0">
                          <a:effectLst/>
                        </a:rPr>
                        <a:t>반환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04. 2</a:t>
            </a:r>
            <a:r>
              <a:rPr lang="ko-KR" altLang="en-US" dirty="0"/>
              <a:t>차원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ko-KR" dirty="0"/>
              <a:t>개의 차원</a:t>
            </a:r>
            <a:r>
              <a:rPr lang="en-US" altLang="ko-KR" dirty="0"/>
              <a:t>(</a:t>
            </a:r>
            <a:r>
              <a:rPr lang="ko-KR" altLang="ko-KR" dirty="0"/>
              <a:t>세로</a:t>
            </a:r>
            <a:r>
              <a:rPr lang="en-US" altLang="ko-KR" dirty="0"/>
              <a:t>+</a:t>
            </a:r>
            <a:r>
              <a:rPr lang="ko-KR" altLang="ko-KR" dirty="0"/>
              <a:t>가로</a:t>
            </a:r>
            <a:r>
              <a:rPr lang="en-US" altLang="ko-KR" dirty="0"/>
              <a:t>)</a:t>
            </a:r>
            <a:r>
              <a:rPr lang="ko-KR" altLang="ko-KR" dirty="0"/>
              <a:t>으로 원소를 </a:t>
            </a:r>
            <a:r>
              <a:rPr lang="ko-KR" altLang="ko-KR" dirty="0" smtClean="0"/>
              <a:t>배치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선언 예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71726"/>
              </p:ext>
            </p:extLst>
          </p:nvPr>
        </p:nvGraphicFramePr>
        <p:xfrm>
          <a:off x="1043608" y="2132857"/>
          <a:ext cx="312578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2266725" imgH="1514514" progId="Visio.Drawing.11">
                  <p:embed/>
                </p:oleObj>
              </mc:Choice>
              <mc:Fallback>
                <p:oleObj name="Visio" r:id="rId3" imgW="2266725" imgH="15145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132857"/>
                        <a:ext cx="3125782" cy="20882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43608" y="4869160"/>
            <a:ext cx="6192688" cy="18466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[ , ] array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[ 2, 3 ]; </a:t>
            </a:r>
            <a:endParaRPr lang="ko-KR" altLang="ko-KR" sz="1600" dirty="0"/>
          </a:p>
          <a:p>
            <a:r>
              <a:rPr lang="en-US" altLang="ko-KR" sz="1600" dirty="0"/>
              <a:t>array[ 0, 0 ] = 1;</a:t>
            </a:r>
            <a:endParaRPr lang="ko-KR" altLang="ko-KR" sz="1600" dirty="0"/>
          </a:p>
          <a:p>
            <a:r>
              <a:rPr lang="en-US" altLang="ko-KR" sz="1600" dirty="0"/>
              <a:t>array[ 0, 1 ] = 2;</a:t>
            </a:r>
            <a:endParaRPr lang="ko-KR" altLang="ko-KR" sz="1600" dirty="0"/>
          </a:p>
          <a:p>
            <a:r>
              <a:rPr lang="en-US" altLang="ko-KR" sz="1600" dirty="0"/>
              <a:t>array[ 0, 2 ] = 3;</a:t>
            </a:r>
            <a:endParaRPr lang="ko-KR" altLang="ko-KR" sz="1600" dirty="0"/>
          </a:p>
          <a:p>
            <a:r>
              <a:rPr lang="en-US" altLang="ko-KR" sz="1600" dirty="0"/>
              <a:t>array[ 1, 0 ] = 4;</a:t>
            </a:r>
            <a:endParaRPr lang="ko-KR" altLang="ko-KR" sz="1600" dirty="0"/>
          </a:p>
          <a:p>
            <a:r>
              <a:rPr lang="en-US" altLang="ko-KR" sz="1600" dirty="0"/>
              <a:t>array[ 1, 2 ] = 5;</a:t>
            </a:r>
            <a:endParaRPr lang="ko-KR" altLang="ko-KR" sz="1600" dirty="0"/>
          </a:p>
          <a:p>
            <a:r>
              <a:rPr lang="en-US" altLang="ko-KR" sz="1600" dirty="0"/>
              <a:t>array[ 1, 3 ] = 6;</a:t>
            </a:r>
            <a:endParaRPr lang="ko-KR" altLang="ko-KR" sz="16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355976" y="3429000"/>
            <a:ext cx="4464496" cy="661521"/>
          </a:xfrm>
          <a:prstGeom prst="wedgeRoundRectCallout">
            <a:avLst>
              <a:gd name="adj1" fmla="val -66411"/>
              <a:gd name="adj2" fmla="val 20045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데이터형식</a:t>
            </a:r>
            <a:r>
              <a:rPr lang="en-US" altLang="ko-KR" dirty="0">
                <a:solidFill>
                  <a:schemeClr val="bg1"/>
                </a:solidFill>
              </a:rPr>
              <a:t>[,] </a:t>
            </a:r>
            <a:r>
              <a:rPr lang="ko-KR" altLang="en-US" dirty="0">
                <a:solidFill>
                  <a:schemeClr val="bg1"/>
                </a:solidFill>
              </a:rPr>
              <a:t>배열이름 </a:t>
            </a: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new </a:t>
            </a:r>
            <a:r>
              <a:rPr lang="ko-KR" altLang="en-US" dirty="0">
                <a:solidFill>
                  <a:schemeClr val="bg1"/>
                </a:solidFill>
              </a:rPr>
              <a:t>데이터형식</a:t>
            </a:r>
            <a:r>
              <a:rPr lang="en-US" altLang="ko-KR" dirty="0">
                <a:solidFill>
                  <a:schemeClr val="bg1"/>
                </a:solidFill>
              </a:rPr>
              <a:t>[2</a:t>
            </a:r>
            <a:r>
              <a:rPr lang="ko-KR" altLang="en-US" dirty="0">
                <a:solidFill>
                  <a:schemeClr val="bg1"/>
                </a:solidFill>
              </a:rPr>
              <a:t>차원길이</a:t>
            </a:r>
            <a:r>
              <a:rPr lang="en-US" altLang="ko-KR" dirty="0">
                <a:solidFill>
                  <a:schemeClr val="bg1"/>
                </a:solidFill>
              </a:rPr>
              <a:t>, 1</a:t>
            </a:r>
            <a:r>
              <a:rPr lang="ko-KR" altLang="en-US" dirty="0">
                <a:solidFill>
                  <a:schemeClr val="bg1"/>
                </a:solidFill>
              </a:rPr>
              <a:t>차원길이</a:t>
            </a:r>
            <a:r>
              <a:rPr lang="en-US" altLang="ko-KR" dirty="0">
                <a:solidFill>
                  <a:schemeClr val="bg1"/>
                </a:solidFill>
              </a:rPr>
              <a:t>];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04. 2</a:t>
            </a:r>
            <a:r>
              <a:rPr lang="ko-KR" altLang="en-US" dirty="0"/>
              <a:t>차원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배열을 읽는 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</a:t>
            </a:r>
            <a:r>
              <a:rPr lang="en-US" altLang="ko-KR" dirty="0"/>
              <a:t>] </a:t>
            </a:r>
            <a:r>
              <a:rPr lang="ko-KR" altLang="ko-KR" dirty="0"/>
              <a:t>안에 있는 차원의 길이를 뒤에서부터 읽으면 이해가 </a:t>
            </a:r>
            <a:r>
              <a:rPr lang="ko-KR" altLang="en-US" dirty="0" smtClean="0"/>
              <a:t>쉬움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</a:t>
            </a:r>
            <a:r>
              <a:rPr lang="ko-KR" altLang="ko-KR" dirty="0" smtClean="0"/>
              <a:t>들면</a:t>
            </a:r>
            <a:r>
              <a:rPr lang="en-US" altLang="ko-KR" dirty="0" smtClean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[ 2, 3 ]</a:t>
            </a:r>
            <a:r>
              <a:rPr lang="ko-KR" altLang="ko-KR" dirty="0"/>
              <a:t>는 기반 형식이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ko-KR" altLang="ko-KR" dirty="0"/>
              <a:t>이며 길이는</a:t>
            </a:r>
            <a:r>
              <a:rPr lang="en-US" altLang="ko-KR" dirty="0"/>
              <a:t> 3</a:t>
            </a:r>
            <a:r>
              <a:rPr lang="ko-KR" altLang="ko-KR" dirty="0"/>
              <a:t>인</a:t>
            </a:r>
            <a:r>
              <a:rPr lang="en-US" altLang="ko-KR" dirty="0"/>
              <a:t> 1</a:t>
            </a:r>
            <a:r>
              <a:rPr lang="ko-KR" altLang="ko-KR" dirty="0"/>
              <a:t>차원 배열을 원소로 </a:t>
            </a:r>
            <a:r>
              <a:rPr lang="en-US" altLang="ko-KR" dirty="0"/>
              <a:t>2</a:t>
            </a:r>
            <a:r>
              <a:rPr lang="ko-KR" altLang="ko-KR" dirty="0"/>
              <a:t>개 갖고 있는</a:t>
            </a:r>
            <a:r>
              <a:rPr lang="en-US" altLang="ko-KR" dirty="0"/>
              <a:t> 2</a:t>
            </a:r>
            <a:r>
              <a:rPr lang="ko-KR" altLang="ko-KR" dirty="0"/>
              <a:t>차원 배열이라고 읽는 </a:t>
            </a:r>
            <a:r>
              <a:rPr lang="ko-KR" altLang="ko-KR" dirty="0" smtClean="0"/>
              <a:t>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68630" lvl="1" indent="0">
              <a:buNone/>
            </a:pP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849048"/>
              </p:ext>
            </p:extLst>
          </p:nvPr>
        </p:nvGraphicFramePr>
        <p:xfrm>
          <a:off x="1331640" y="2924944"/>
          <a:ext cx="4896544" cy="198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3" imgW="3442574" imgH="1385910" progId="Visio.Drawing.11">
                  <p:embed/>
                </p:oleObj>
              </mc:Choice>
              <mc:Fallback>
                <p:oleObj name="Visio" r:id="rId3" imgW="3442574" imgH="13859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24944"/>
                        <a:ext cx="4896544" cy="198031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2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다차원 배열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ko-KR" dirty="0"/>
              <a:t>다차원 배열이란</a:t>
            </a:r>
            <a:r>
              <a:rPr lang="en-US" altLang="ko-KR" dirty="0"/>
              <a:t>, </a:t>
            </a:r>
            <a:r>
              <a:rPr lang="ko-KR" altLang="ko-KR" dirty="0"/>
              <a:t>차원이 둘 이상인 </a:t>
            </a:r>
            <a:r>
              <a:rPr lang="ko-KR" altLang="ko-KR" dirty="0" smtClean="0"/>
              <a:t>배열</a:t>
            </a:r>
            <a:r>
              <a:rPr lang="ko-KR" altLang="en-US" dirty="0" smtClean="0"/>
              <a:t>을 말하며 </a:t>
            </a:r>
            <a:r>
              <a:rPr lang="en-US" altLang="ko-KR" dirty="0" smtClean="0"/>
              <a:t>2</a:t>
            </a:r>
            <a:r>
              <a:rPr lang="ko-KR" altLang="ko-KR" dirty="0"/>
              <a:t>차원 배열도 다차원 배열에 </a:t>
            </a:r>
            <a:r>
              <a:rPr lang="ko-KR" altLang="ko-KR" dirty="0" smtClean="0"/>
              <a:t>해당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다차원 배열의 선언 문법은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배열과 동일하며 요소에 접근할 때 사용하는 인덱스의 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의 식으로 늘어남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</a:t>
            </a:r>
            <a:r>
              <a:rPr lang="ko-KR" altLang="ko-KR" dirty="0" smtClean="0"/>
              <a:t>차원 </a:t>
            </a:r>
            <a:r>
              <a:rPr lang="ko-KR" altLang="ko-KR" dirty="0"/>
              <a:t>배열에서도 배열을 초기화하는</a:t>
            </a:r>
            <a:r>
              <a:rPr lang="en-US" altLang="ko-KR" dirty="0"/>
              <a:t> 3</a:t>
            </a:r>
            <a:r>
              <a:rPr lang="ko-KR" altLang="ko-KR" dirty="0"/>
              <a:t>가지 방법을 모두 사용할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지만</a:t>
            </a:r>
            <a:r>
              <a:rPr lang="en-US" altLang="ko-KR" dirty="0" smtClean="0"/>
              <a:t>, </a:t>
            </a:r>
            <a:r>
              <a:rPr lang="ko-KR" altLang="ko-KR" dirty="0" smtClean="0"/>
              <a:t>배열의 </a:t>
            </a:r>
            <a:r>
              <a:rPr lang="ko-KR" altLang="ko-KR" dirty="0"/>
              <a:t>각 차원의 크기를 지정해주는 것이 </a:t>
            </a:r>
            <a:r>
              <a:rPr lang="ko-KR" altLang="en-US" dirty="0" smtClean="0"/>
              <a:t>좋음</a:t>
            </a:r>
            <a:r>
              <a:rPr lang="en-US" altLang="ko-KR" dirty="0" smtClean="0"/>
              <a:t>. </a:t>
            </a:r>
            <a:r>
              <a:rPr lang="ko-KR" altLang="ko-KR" dirty="0" smtClean="0"/>
              <a:t>컴파일러가 </a:t>
            </a:r>
            <a:r>
              <a:rPr lang="ko-KR" altLang="ko-KR" dirty="0"/>
              <a:t>초기화 코드와 선언문에 있는 배열의 차원 크기를 비교해서 이상이 없는지를 검사해줄 수 </a:t>
            </a:r>
            <a:r>
              <a:rPr lang="ko-KR" altLang="en-US" dirty="0" smtClean="0"/>
              <a:t>있기 때문임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다차원 배열의 선언 예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56860" y="4797152"/>
            <a:ext cx="597666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[, ,] array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[4, 3, 2] </a:t>
            </a:r>
          </a:p>
          <a:p>
            <a:r>
              <a:rPr lang="en-US" altLang="ko-KR" sz="1600" dirty="0"/>
              <a:t>            { </a:t>
            </a:r>
          </a:p>
          <a:p>
            <a:r>
              <a:rPr lang="en-US" altLang="ko-KR" sz="1600" dirty="0"/>
              <a:t>                { {1, 2}, {3, 4}, {5, 6} },</a:t>
            </a:r>
          </a:p>
          <a:p>
            <a:r>
              <a:rPr lang="en-US" altLang="ko-KR" sz="1600" dirty="0"/>
              <a:t>                { {1, 4}, {2, 5}, {3, 6} },</a:t>
            </a:r>
          </a:p>
          <a:p>
            <a:r>
              <a:rPr lang="en-US" altLang="ko-KR" sz="1600" dirty="0"/>
              <a:t>                { {6, 5}, {4, 3}, {2, 1} },</a:t>
            </a:r>
          </a:p>
          <a:p>
            <a:r>
              <a:rPr lang="en-US" altLang="ko-KR" sz="1600" dirty="0"/>
              <a:t>                { {6, 3}, {5, 2}, {4, 1} },</a:t>
            </a:r>
          </a:p>
          <a:p>
            <a:r>
              <a:rPr lang="en-US" altLang="ko-KR" sz="1600" dirty="0"/>
              <a:t>            };</a:t>
            </a:r>
          </a:p>
        </p:txBody>
      </p:sp>
    </p:spTree>
    <p:extLst>
      <p:ext uri="{BB962C8B-B14F-4D97-AF65-F5344CB8AC3E}">
        <p14:creationId xmlns:p14="http://schemas.microsoft.com/office/powerpoint/2010/main" val="21214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7253</TotalTime>
  <Words>1362</Words>
  <Application>Microsoft Office PowerPoint</Application>
  <PresentationFormat>화면 슬라이드 쇼(4:3)</PresentationFormat>
  <Paragraphs>276</Paragraphs>
  <Slides>19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어번 팝</vt:lpstr>
      <vt:lpstr>Visio</vt:lpstr>
      <vt:lpstr>Microsoft Visio 드로잉</vt:lpstr>
      <vt:lpstr>뇌를 자극하는 C# 4.0 프로그래밍</vt:lpstr>
      <vt:lpstr>01. All for one, one for all (1/3)</vt:lpstr>
      <vt:lpstr>01. All for one, one for all (2/3)</vt:lpstr>
      <vt:lpstr>01. All for one, one for all (3/3)</vt:lpstr>
      <vt:lpstr>02. 배열을 초기화하는 방법 세 가지</vt:lpstr>
      <vt:lpstr>03. 알아 두면 삶이 윤택해지는 System.Array</vt:lpstr>
      <vt:lpstr>04. 2차원 배열 (1/2)</vt:lpstr>
      <vt:lpstr>04. 2차원 배열 (2/2)</vt:lpstr>
      <vt:lpstr>05. 다차원 배열</vt:lpstr>
      <vt:lpstr>06. 가변 배열(Jagged Array)</vt:lpstr>
      <vt:lpstr>07. 컬렉션 맛보기 (1/5)</vt:lpstr>
      <vt:lpstr>07. 컬렉션 맛보기 (2/5)</vt:lpstr>
      <vt:lpstr>07. 컬렉션 맛보기 (3/5)</vt:lpstr>
      <vt:lpstr>07. 컬렉션 맛보기 (4/5)</vt:lpstr>
      <vt:lpstr>07. 컬렉션 맛보기 (5/5)</vt:lpstr>
      <vt:lpstr>08. 인덱서 (1/3)</vt:lpstr>
      <vt:lpstr>08. 인덱서 (2/3)</vt:lpstr>
      <vt:lpstr>08. 인덱서 (3/3)</vt:lpstr>
      <vt:lpstr>09. foreach가 가능한 객체를 만들어 보자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310</cp:revision>
  <dcterms:created xsi:type="dcterms:W3CDTF">2011-08-27T13:50:08Z</dcterms:created>
  <dcterms:modified xsi:type="dcterms:W3CDTF">2011-09-25T15:01:18Z</dcterms:modified>
</cp:coreProperties>
</file>