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318" r:id="rId4"/>
    <p:sldId id="319" r:id="rId5"/>
    <p:sldId id="317" r:id="rId6"/>
    <p:sldId id="320" r:id="rId7"/>
    <p:sldId id="321" r:id="rId8"/>
    <p:sldId id="313" r:id="rId9"/>
    <p:sldId id="322" r:id="rId10"/>
    <p:sldId id="323" r:id="rId11"/>
    <p:sldId id="314" r:id="rId12"/>
    <p:sldId id="324" r:id="rId13"/>
    <p:sldId id="325" r:id="rId14"/>
    <p:sldId id="326" r:id="rId15"/>
    <p:sldId id="327" r:id="rId16"/>
    <p:sldId id="308" r:id="rId17"/>
    <p:sldId id="32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2" autoAdjust="0"/>
    <p:restoredTop sz="94042" autoAdjust="0"/>
  </p:normalViewPr>
  <p:slideViewPr>
    <p:cSldViewPr>
      <p:cViewPr>
        <p:scale>
          <a:sx n="66" d="100"/>
          <a:sy n="66" d="100"/>
        </p:scale>
        <p:origin x="-276" y="-9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일반화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형식 매개 변수 </a:t>
            </a:r>
            <a:r>
              <a:rPr lang="ko-KR" altLang="en-US" dirty="0" smtClean="0"/>
              <a:t>제약시키기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where</a:t>
            </a:r>
            <a:r>
              <a:rPr lang="ko-KR" altLang="en-US" dirty="0" smtClean="0">
                <a:sym typeface="Wingdings" pitchFamily="2" charset="2"/>
              </a:rPr>
              <a:t>절과 사용할 수 있는 제약 조건들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300626"/>
              </p:ext>
            </p:extLst>
          </p:nvPr>
        </p:nvGraphicFramePr>
        <p:xfrm>
          <a:off x="755576" y="2204864"/>
          <a:ext cx="7848872" cy="388843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378148"/>
                <a:gridCol w="5470724"/>
              </a:tblGrid>
              <a:tr h="32403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제약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설명</a:t>
                      </a:r>
                      <a:endParaRPr lang="ko-KR" sz="18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03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where T : </a:t>
                      </a:r>
                      <a:r>
                        <a:rPr lang="en-US" sz="1800" kern="100" dirty="0" err="1">
                          <a:solidFill>
                            <a:schemeClr val="bg1"/>
                          </a:solidFill>
                          <a:effectLst/>
                        </a:rPr>
                        <a:t>struct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ko-KR" sz="1800" kern="100">
                          <a:solidFill>
                            <a:schemeClr val="bg1"/>
                          </a:solidFill>
                          <a:effectLst/>
                        </a:rPr>
                        <a:t>는 값 형식이어야 합니다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where T : class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ko-KR" sz="1800" kern="100">
                          <a:solidFill>
                            <a:schemeClr val="bg1"/>
                          </a:solidFill>
                          <a:effectLst/>
                        </a:rPr>
                        <a:t>는 참조 형식이어야 합니다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where T : new() 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</a:rPr>
                        <a:t>는 반드시 매개 변수가 없는 생성자가 있어야 합니다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where T : </a:t>
                      </a:r>
                      <a:r>
                        <a:rPr lang="ko-KR" sz="1800" kern="100">
                          <a:solidFill>
                            <a:schemeClr val="bg1"/>
                          </a:solidFill>
                          <a:effectLst/>
                        </a:rPr>
                        <a:t>기반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sz="1800" kern="100">
                          <a:solidFill>
                            <a:schemeClr val="bg1"/>
                          </a:solidFill>
                          <a:effectLst/>
                        </a:rPr>
                        <a:t>클래스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sz="1800" kern="10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</a:rPr>
                        <a:t>는 명시한 기반 클래스의 파생 클래스여야 합니다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9721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where T : </a:t>
                      </a:r>
                      <a:r>
                        <a:rPr lang="ko-KR" sz="1800" kern="100">
                          <a:solidFill>
                            <a:schemeClr val="bg1"/>
                          </a:solidFill>
                          <a:effectLst/>
                        </a:rPr>
                        <a:t>인터페이스</a:t>
                      </a: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sz="1800" kern="10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</a:rPr>
                        <a:t>는 명시한 인터페이스를 반드시 구현해야 합니다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</a:rPr>
                        <a:t>인터페이스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</a:rPr>
                        <a:t>이름에는 여러 개의 인터페이스를 명시할 수도 있습니다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where T : U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</a:rPr>
                        <a:t>는 또 다른 형식 매개 변수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 U</a:t>
                      </a: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</a:rPr>
                        <a:t>로부터 상속받은 클래스여야 합니다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6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일반화 </a:t>
            </a:r>
            <a:r>
              <a:rPr lang="ko-KR" altLang="en-US" dirty="0" smtClean="0"/>
              <a:t>컬렉션 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10</a:t>
            </a:r>
            <a:r>
              <a:rPr lang="ko-KR" altLang="en-US" dirty="0" smtClean="0">
                <a:sym typeface="Wingdings" pitchFamily="2" charset="2"/>
              </a:rPr>
              <a:t>장에서 소개한 컬렉션은 </a:t>
            </a:r>
            <a:r>
              <a:rPr lang="en-US" altLang="ko-KR" dirty="0" smtClean="0">
                <a:sym typeface="Wingdings" pitchFamily="2" charset="2"/>
              </a:rPr>
              <a:t>object </a:t>
            </a:r>
            <a:r>
              <a:rPr lang="ko-KR" altLang="en-US" dirty="0" smtClean="0">
                <a:sym typeface="Wingdings" pitchFamily="2" charset="2"/>
              </a:rPr>
              <a:t>형식과 </a:t>
            </a:r>
            <a:r>
              <a:rPr lang="en-US" altLang="ko-KR" dirty="0" smtClean="0">
                <a:sym typeface="Wingdings" pitchFamily="2" charset="2"/>
              </a:rPr>
              <a:t>boxing/unboxing </a:t>
            </a:r>
            <a:r>
              <a:rPr lang="ko-KR" altLang="en-US" dirty="0" smtClean="0">
                <a:sym typeface="Wingdings" pitchFamily="2" charset="2"/>
              </a:rPr>
              <a:t>에 기반하여 동작함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이 코드는 안전하지도 않을 뿐더러 </a:t>
            </a:r>
            <a:r>
              <a:rPr lang="ko-KR" altLang="en-US" dirty="0" err="1" smtClean="0">
                <a:sym typeface="Wingdings" pitchFamily="2" charset="2"/>
              </a:rPr>
              <a:t>성능면에서도</a:t>
            </a:r>
            <a:r>
              <a:rPr lang="ko-KR" altLang="en-US" dirty="0" smtClean="0">
                <a:sym typeface="Wingdings" pitchFamily="2" charset="2"/>
              </a:rPr>
              <a:t> 불이익이 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ko-KR" altLang="en-US" dirty="0" smtClean="0">
                <a:sym typeface="Wingdings" pitchFamily="2" charset="2"/>
              </a:rPr>
              <a:t>일반화 클래스는 </a:t>
            </a:r>
            <a:r>
              <a:rPr lang="en-US" altLang="ko-KR" dirty="0" smtClean="0">
                <a:sym typeface="Wingdings" pitchFamily="2" charset="2"/>
              </a:rPr>
              <a:t>object </a:t>
            </a:r>
            <a:r>
              <a:rPr lang="ko-KR" altLang="en-US" dirty="0" smtClean="0">
                <a:sym typeface="Wingdings" pitchFamily="2" charset="2"/>
              </a:rPr>
              <a:t>형식 기반 컬렉션이 갖고 있는 문제를 말끔히 해결함</a:t>
            </a:r>
            <a:r>
              <a:rPr lang="en-US" altLang="ko-KR" dirty="0" smtClean="0">
                <a:sym typeface="Wingdings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특정 형식을 지원하도록 컴파일이 되기 때문에 잘못된 형식을 사용할 위험도 없고 </a:t>
            </a:r>
            <a:r>
              <a:rPr lang="en-US" altLang="ko-KR" dirty="0" smtClean="0">
                <a:sym typeface="Wingdings" pitchFamily="2" charset="2"/>
              </a:rPr>
              <a:t>boxing/unboxing</a:t>
            </a:r>
            <a:r>
              <a:rPr lang="ko-KR" altLang="en-US" dirty="0" smtClean="0">
                <a:sym typeface="Wingdings" pitchFamily="2" charset="2"/>
              </a:rPr>
              <a:t>으로 인한 성능 저하 문제도 없음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 err="1" smtClean="0">
                <a:sym typeface="Wingdings" pitchFamily="2" charset="2"/>
              </a:rPr>
              <a:t>Systems.Collections.Generic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네임스페이스는 다양한 일반화 컬렉션을 제공함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다음은 그 중 대표적인 컬렉션 클래스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4653136"/>
            <a:ext cx="4572000" cy="120032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dirty="0"/>
              <a:t>• List&lt;T&gt;</a:t>
            </a:r>
          </a:p>
          <a:p>
            <a:r>
              <a:rPr lang="en-US" altLang="ko-KR" dirty="0"/>
              <a:t>• Queue&lt;T&gt;</a:t>
            </a:r>
          </a:p>
          <a:p>
            <a:r>
              <a:rPr lang="en-US" altLang="ko-KR" dirty="0"/>
              <a:t>• Stack&lt;T&gt;</a:t>
            </a:r>
          </a:p>
          <a:p>
            <a:r>
              <a:rPr lang="en-US" altLang="ko-KR" dirty="0"/>
              <a:t>• Dictionary&lt;</a:t>
            </a:r>
            <a:r>
              <a:rPr lang="en-US" altLang="ko-KR" dirty="0" err="1"/>
              <a:t>TKey</a:t>
            </a:r>
            <a:r>
              <a:rPr lang="en-US" altLang="ko-KR" dirty="0"/>
              <a:t>, </a:t>
            </a:r>
            <a:r>
              <a:rPr lang="en-US" altLang="ko-KR" dirty="0" err="1"/>
              <a:t>TValue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4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일반화 </a:t>
            </a:r>
            <a:r>
              <a:rPr lang="ko-KR" altLang="en-US" dirty="0" smtClean="0"/>
              <a:t>컬렉션 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List&lt;T&gt; </a:t>
            </a:r>
            <a:r>
              <a:rPr lang="ko-KR" altLang="en-US" dirty="0" smtClean="0">
                <a:sym typeface="Wingdings" pitchFamily="2" charset="2"/>
              </a:rPr>
              <a:t>사용 예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8522" y="2105406"/>
            <a:ext cx="6649821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dirty="0"/>
              <a:t>List</a:t>
            </a:r>
            <a:r>
              <a:rPr lang="en-US" altLang="ko-KR" sz="2800" dirty="0">
                <a:solidFill>
                  <a:schemeClr val="accent3"/>
                </a:solidFill>
              </a:rPr>
              <a:t>&lt;</a:t>
            </a:r>
            <a:r>
              <a:rPr lang="en-US" altLang="ko-KR" sz="2800" dirty="0" err="1">
                <a:solidFill>
                  <a:schemeClr val="accent3"/>
                </a:solidFill>
              </a:rPr>
              <a:t>int</a:t>
            </a:r>
            <a:r>
              <a:rPr lang="en-US" altLang="ko-KR" sz="2800" dirty="0">
                <a:solidFill>
                  <a:schemeClr val="accent3"/>
                </a:solidFill>
              </a:rPr>
              <a:t>&gt; </a:t>
            </a:r>
            <a:r>
              <a:rPr lang="en-US" altLang="ko-KR" sz="2800" dirty="0"/>
              <a:t>list = new List</a:t>
            </a:r>
            <a:r>
              <a:rPr lang="en-US" altLang="ko-KR" sz="2800" dirty="0">
                <a:solidFill>
                  <a:schemeClr val="accent3"/>
                </a:solidFill>
              </a:rPr>
              <a:t>&lt;</a:t>
            </a:r>
            <a:r>
              <a:rPr lang="en-US" altLang="ko-KR" sz="2800" dirty="0" err="1">
                <a:solidFill>
                  <a:schemeClr val="accent3"/>
                </a:solidFill>
              </a:rPr>
              <a:t>int</a:t>
            </a:r>
            <a:r>
              <a:rPr lang="en-US" altLang="ko-KR" sz="2800" dirty="0">
                <a:solidFill>
                  <a:schemeClr val="accent3"/>
                </a:solidFill>
              </a:rPr>
              <a:t>&gt;</a:t>
            </a:r>
            <a:r>
              <a:rPr lang="en-US" altLang="ko-KR" sz="2800" dirty="0"/>
              <a:t>();</a:t>
            </a:r>
          </a:p>
          <a:p>
            <a:r>
              <a:rPr lang="en-US" altLang="ko-KR" sz="2800" dirty="0"/>
              <a:t>for (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i = 0; i &lt; 5; i++)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list.Add</a:t>
            </a:r>
            <a:r>
              <a:rPr lang="en-US" altLang="ko-KR" sz="2800" dirty="0" smtClean="0"/>
              <a:t>(i</a:t>
            </a:r>
            <a:r>
              <a:rPr lang="en-US" altLang="ko-KR" sz="2800" dirty="0"/>
              <a:t>);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foreach</a:t>
            </a:r>
            <a:r>
              <a:rPr lang="en-US" altLang="ko-KR" sz="2800" dirty="0"/>
              <a:t> (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element in list)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Console.Write</a:t>
            </a:r>
            <a:r>
              <a:rPr lang="en-US" altLang="ko-KR" sz="2800" dirty="0"/>
              <a:t>("{0} ", element);</a:t>
            </a:r>
          </a:p>
          <a:p>
            <a:endParaRPr lang="en-US" altLang="ko-KR" sz="2800" dirty="0" smtClean="0"/>
          </a:p>
          <a:p>
            <a:r>
              <a:rPr lang="en-US" altLang="ko-KR" sz="2800" dirty="0" err="1" smtClean="0"/>
              <a:t>Console.WriteLine</a:t>
            </a:r>
            <a:r>
              <a:rPr lang="en-US" altLang="ko-KR" sz="2800" dirty="0"/>
              <a:t>();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list.RemoveAt</a:t>
            </a:r>
            <a:r>
              <a:rPr lang="en-US" altLang="ko-KR" sz="2800" dirty="0"/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28950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일반화 </a:t>
            </a:r>
            <a:r>
              <a:rPr lang="ko-KR" altLang="en-US" dirty="0" smtClean="0"/>
              <a:t>컬렉션 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Queue&lt;T&gt; </a:t>
            </a:r>
            <a:r>
              <a:rPr lang="ko-KR" altLang="en-US" dirty="0" smtClean="0">
                <a:sym typeface="Wingdings" pitchFamily="2" charset="2"/>
              </a:rPr>
              <a:t>사용 예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8522" y="2105406"/>
            <a:ext cx="6649821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dirty="0"/>
              <a:t>Queue</a:t>
            </a:r>
            <a:r>
              <a:rPr lang="en-US" altLang="ko-KR" sz="2800" dirty="0">
                <a:solidFill>
                  <a:schemeClr val="accent3"/>
                </a:solidFill>
              </a:rPr>
              <a:t>&lt;</a:t>
            </a:r>
            <a:r>
              <a:rPr lang="en-US" altLang="ko-KR" sz="2800" dirty="0" err="1">
                <a:solidFill>
                  <a:schemeClr val="accent3"/>
                </a:solidFill>
              </a:rPr>
              <a:t>int</a:t>
            </a:r>
            <a:r>
              <a:rPr lang="en-US" altLang="ko-KR" sz="2800" dirty="0">
                <a:solidFill>
                  <a:schemeClr val="accent3"/>
                </a:solidFill>
              </a:rPr>
              <a:t>&gt; </a:t>
            </a:r>
            <a:r>
              <a:rPr lang="en-US" altLang="ko-KR" sz="2800" dirty="0"/>
              <a:t>queue = new Queue</a:t>
            </a:r>
            <a:r>
              <a:rPr lang="en-US" altLang="ko-KR" sz="2800" dirty="0">
                <a:solidFill>
                  <a:schemeClr val="accent3"/>
                </a:solidFill>
              </a:rPr>
              <a:t>&lt;</a:t>
            </a:r>
            <a:r>
              <a:rPr lang="en-US" altLang="ko-KR" sz="2800" dirty="0" err="1">
                <a:solidFill>
                  <a:schemeClr val="accent3"/>
                </a:solidFill>
              </a:rPr>
              <a:t>int</a:t>
            </a:r>
            <a:r>
              <a:rPr lang="en-US" altLang="ko-KR" sz="2800" dirty="0">
                <a:solidFill>
                  <a:schemeClr val="accent3"/>
                </a:solidFill>
              </a:rPr>
              <a:t>&gt;</a:t>
            </a:r>
            <a:r>
              <a:rPr lang="en-US" altLang="ko-KR" sz="2800" dirty="0"/>
              <a:t>();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queue.Enqueue</a:t>
            </a:r>
            <a:r>
              <a:rPr lang="en-US" altLang="ko-KR" sz="2800" dirty="0"/>
              <a:t>(1);</a:t>
            </a:r>
          </a:p>
          <a:p>
            <a:r>
              <a:rPr lang="en-US" altLang="ko-KR" sz="2800" dirty="0" err="1"/>
              <a:t>queue.Enqueue</a:t>
            </a:r>
            <a:r>
              <a:rPr lang="en-US" altLang="ko-KR" sz="2800" dirty="0"/>
              <a:t>(2);</a:t>
            </a:r>
          </a:p>
          <a:p>
            <a:r>
              <a:rPr lang="en-US" altLang="ko-KR" sz="2800" dirty="0" err="1"/>
              <a:t>queue.Enqueue</a:t>
            </a:r>
            <a:r>
              <a:rPr lang="en-US" altLang="ko-KR" sz="2800" dirty="0"/>
              <a:t>(3);</a:t>
            </a:r>
          </a:p>
          <a:p>
            <a:r>
              <a:rPr lang="en-US" altLang="ko-KR" sz="2800" dirty="0" err="1"/>
              <a:t>queue.Enqueue</a:t>
            </a:r>
            <a:r>
              <a:rPr lang="en-US" altLang="ko-KR" sz="2800" dirty="0"/>
              <a:t>(4);</a:t>
            </a:r>
          </a:p>
          <a:p>
            <a:r>
              <a:rPr lang="en-US" altLang="ko-KR" sz="2800" dirty="0" err="1"/>
              <a:t>queue.Enqueue</a:t>
            </a:r>
            <a:r>
              <a:rPr lang="en-US" altLang="ko-KR" sz="2800" dirty="0"/>
              <a:t>(5);</a:t>
            </a:r>
          </a:p>
          <a:p>
            <a:endParaRPr lang="en-US" altLang="ko-KR" sz="2800" dirty="0"/>
          </a:p>
          <a:p>
            <a:r>
              <a:rPr lang="en-US" altLang="ko-KR" sz="2800" dirty="0"/>
              <a:t>while (</a:t>
            </a:r>
            <a:r>
              <a:rPr lang="en-US" altLang="ko-KR" sz="2800" dirty="0" err="1"/>
              <a:t>queue.Count</a:t>
            </a:r>
            <a:r>
              <a:rPr lang="en-US" altLang="ko-KR" sz="2800" dirty="0"/>
              <a:t> &gt; 0)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Console.WriteLine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queue.Dequeue</a:t>
            </a:r>
            <a:r>
              <a:rPr lang="en-US" altLang="ko-KR" sz="28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360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일반화 </a:t>
            </a:r>
            <a:r>
              <a:rPr lang="ko-KR" altLang="en-US" dirty="0" smtClean="0"/>
              <a:t>컬렉션 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Stack</a:t>
            </a:r>
            <a:r>
              <a:rPr lang="en-US" altLang="ko-KR" dirty="0" smtClean="0">
                <a:sym typeface="Wingdings" pitchFamily="2" charset="2"/>
              </a:rPr>
              <a:t>&lt;T&gt; </a:t>
            </a:r>
            <a:r>
              <a:rPr lang="ko-KR" altLang="en-US" dirty="0" smtClean="0">
                <a:sym typeface="Wingdings" pitchFamily="2" charset="2"/>
              </a:rPr>
              <a:t>사용 예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8522" y="2105406"/>
            <a:ext cx="6649821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dirty="0"/>
              <a:t>Stack</a:t>
            </a:r>
            <a:r>
              <a:rPr lang="en-US" altLang="ko-KR" sz="2800" dirty="0">
                <a:solidFill>
                  <a:schemeClr val="accent3"/>
                </a:solidFill>
              </a:rPr>
              <a:t>&lt;</a:t>
            </a:r>
            <a:r>
              <a:rPr lang="en-US" altLang="ko-KR" sz="2800" dirty="0" err="1">
                <a:solidFill>
                  <a:schemeClr val="accent3"/>
                </a:solidFill>
              </a:rPr>
              <a:t>int</a:t>
            </a:r>
            <a:r>
              <a:rPr lang="en-US" altLang="ko-KR" sz="2800" dirty="0">
                <a:solidFill>
                  <a:schemeClr val="accent3"/>
                </a:solidFill>
              </a:rPr>
              <a:t>&gt;</a:t>
            </a:r>
            <a:r>
              <a:rPr lang="en-US" altLang="ko-KR" sz="2800" dirty="0"/>
              <a:t> stack = new Stack</a:t>
            </a:r>
            <a:r>
              <a:rPr lang="en-US" altLang="ko-KR" sz="2800" dirty="0">
                <a:solidFill>
                  <a:schemeClr val="accent3"/>
                </a:solidFill>
              </a:rPr>
              <a:t>&lt;</a:t>
            </a:r>
            <a:r>
              <a:rPr lang="en-US" altLang="ko-KR" sz="2800" dirty="0" err="1">
                <a:solidFill>
                  <a:schemeClr val="accent3"/>
                </a:solidFill>
              </a:rPr>
              <a:t>int</a:t>
            </a:r>
            <a:r>
              <a:rPr lang="en-US" altLang="ko-KR" sz="2800" dirty="0">
                <a:solidFill>
                  <a:schemeClr val="accent3"/>
                </a:solidFill>
              </a:rPr>
              <a:t>&gt;</a:t>
            </a:r>
            <a:r>
              <a:rPr lang="en-US" altLang="ko-KR" sz="2800" dirty="0"/>
              <a:t>();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stack.Push</a:t>
            </a:r>
            <a:r>
              <a:rPr lang="en-US" altLang="ko-KR" sz="2800" dirty="0"/>
              <a:t>(1);</a:t>
            </a:r>
          </a:p>
          <a:p>
            <a:r>
              <a:rPr lang="en-US" altLang="ko-KR" sz="2800" dirty="0" err="1"/>
              <a:t>stack.Push</a:t>
            </a:r>
            <a:r>
              <a:rPr lang="en-US" altLang="ko-KR" sz="2800" dirty="0"/>
              <a:t>(2);</a:t>
            </a:r>
          </a:p>
          <a:p>
            <a:r>
              <a:rPr lang="en-US" altLang="ko-KR" sz="2800" dirty="0" err="1"/>
              <a:t>stack.Push</a:t>
            </a:r>
            <a:r>
              <a:rPr lang="en-US" altLang="ko-KR" sz="2800" dirty="0"/>
              <a:t>(3);</a:t>
            </a:r>
          </a:p>
          <a:p>
            <a:r>
              <a:rPr lang="en-US" altLang="ko-KR" sz="2800" dirty="0" err="1"/>
              <a:t>stack.Push</a:t>
            </a:r>
            <a:r>
              <a:rPr lang="en-US" altLang="ko-KR" sz="2800" dirty="0"/>
              <a:t>(4);</a:t>
            </a:r>
          </a:p>
          <a:p>
            <a:r>
              <a:rPr lang="en-US" altLang="ko-KR" sz="2800" dirty="0" err="1"/>
              <a:t>stack.Push</a:t>
            </a:r>
            <a:r>
              <a:rPr lang="en-US" altLang="ko-KR" sz="2800" dirty="0"/>
              <a:t>(5);</a:t>
            </a:r>
          </a:p>
          <a:p>
            <a:endParaRPr lang="en-US" altLang="ko-KR" sz="2800" dirty="0"/>
          </a:p>
          <a:p>
            <a:r>
              <a:rPr lang="en-US" altLang="ko-KR" sz="2800" dirty="0"/>
              <a:t>while (</a:t>
            </a:r>
            <a:r>
              <a:rPr lang="en-US" altLang="ko-KR" sz="2800" dirty="0" err="1"/>
              <a:t>stack.Count</a:t>
            </a:r>
            <a:r>
              <a:rPr lang="en-US" altLang="ko-KR" sz="2800" dirty="0"/>
              <a:t> &gt; 0)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Console.WriteLine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stack.Pop</a:t>
            </a:r>
            <a:r>
              <a:rPr lang="en-US" altLang="ko-KR" sz="28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360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일반화 </a:t>
            </a:r>
            <a:r>
              <a:rPr lang="ko-KR" altLang="en-US" dirty="0" smtClean="0"/>
              <a:t>컬렉션 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/>
              <a:t>Dictionary&lt;</a:t>
            </a:r>
            <a:r>
              <a:rPr lang="en-US" altLang="ko-KR" dirty="0" err="1"/>
              <a:t>TKey</a:t>
            </a:r>
            <a:r>
              <a:rPr lang="en-US" altLang="ko-KR" dirty="0"/>
              <a:t>, </a:t>
            </a:r>
            <a:r>
              <a:rPr lang="en-US" altLang="ko-KR" dirty="0" err="1"/>
              <a:t>TValue</a:t>
            </a:r>
            <a:r>
              <a:rPr lang="en-US" altLang="ko-KR" dirty="0" smtClean="0"/>
              <a:t>&gt; </a:t>
            </a:r>
            <a:r>
              <a:rPr lang="ko-KR" altLang="en-US" dirty="0" smtClean="0">
                <a:sym typeface="Wingdings" pitchFamily="2" charset="2"/>
              </a:rPr>
              <a:t>사용 예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18522" y="2105406"/>
            <a:ext cx="7873958" cy="40934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Dictionary</a:t>
            </a:r>
            <a:r>
              <a:rPr lang="en-US" altLang="ko-KR" sz="2000" dirty="0">
                <a:solidFill>
                  <a:schemeClr val="accent3"/>
                </a:solidFill>
              </a:rPr>
              <a:t>&lt;string, string&gt; </a:t>
            </a:r>
            <a:r>
              <a:rPr lang="en-US" altLang="ko-KR" sz="2000" dirty="0" err="1"/>
              <a:t>dic</a:t>
            </a:r>
            <a:r>
              <a:rPr lang="en-US" altLang="ko-KR" sz="2000" dirty="0"/>
              <a:t> = new </a:t>
            </a:r>
            <a:r>
              <a:rPr lang="en-US" altLang="ko-KR" sz="2000" dirty="0">
                <a:solidFill>
                  <a:schemeClr val="accent3"/>
                </a:solidFill>
              </a:rPr>
              <a:t>Dictionary&lt;string, string&gt;</a:t>
            </a:r>
            <a:r>
              <a:rPr lang="en-US" altLang="ko-KR" sz="2000" dirty="0"/>
              <a:t>();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dic</a:t>
            </a:r>
            <a:r>
              <a:rPr lang="en-US" altLang="ko-KR" sz="2000" dirty="0"/>
              <a:t>["</a:t>
            </a:r>
            <a:r>
              <a:rPr lang="ko-KR" altLang="en-US" sz="2000" dirty="0"/>
              <a:t>하나</a:t>
            </a:r>
            <a:r>
              <a:rPr lang="en-US" altLang="ko-KR" sz="2000" dirty="0"/>
              <a:t>"] = "one";</a:t>
            </a:r>
          </a:p>
          <a:p>
            <a:r>
              <a:rPr lang="en-US" altLang="ko-KR" sz="2000" dirty="0" err="1"/>
              <a:t>dic</a:t>
            </a:r>
            <a:r>
              <a:rPr lang="en-US" altLang="ko-KR" sz="2000" dirty="0"/>
              <a:t>["</a:t>
            </a:r>
            <a:r>
              <a:rPr lang="ko-KR" altLang="en-US" sz="2000" dirty="0"/>
              <a:t>둘</a:t>
            </a:r>
            <a:r>
              <a:rPr lang="en-US" altLang="ko-KR" sz="2000" dirty="0"/>
              <a:t>"]   = "two";</a:t>
            </a:r>
          </a:p>
          <a:p>
            <a:r>
              <a:rPr lang="en-US" altLang="ko-KR" sz="2000" dirty="0" err="1"/>
              <a:t>dic</a:t>
            </a:r>
            <a:r>
              <a:rPr lang="en-US" altLang="ko-KR" sz="2000" dirty="0"/>
              <a:t>["</a:t>
            </a:r>
            <a:r>
              <a:rPr lang="ko-KR" altLang="en-US" sz="2000" dirty="0"/>
              <a:t>셋</a:t>
            </a:r>
            <a:r>
              <a:rPr lang="en-US" altLang="ko-KR" sz="2000" dirty="0"/>
              <a:t>"]   = "three";</a:t>
            </a:r>
          </a:p>
          <a:p>
            <a:r>
              <a:rPr lang="en-US" altLang="ko-KR" sz="2000" dirty="0" err="1"/>
              <a:t>dic</a:t>
            </a:r>
            <a:r>
              <a:rPr lang="en-US" altLang="ko-KR" sz="2000" dirty="0"/>
              <a:t>["</a:t>
            </a:r>
            <a:r>
              <a:rPr lang="ko-KR" altLang="en-US" sz="2000" dirty="0"/>
              <a:t>넷</a:t>
            </a:r>
            <a:r>
              <a:rPr lang="en-US" altLang="ko-KR" sz="2000" dirty="0"/>
              <a:t>"]   = "four";</a:t>
            </a:r>
          </a:p>
          <a:p>
            <a:r>
              <a:rPr lang="en-US" altLang="ko-KR" sz="2000" dirty="0" err="1"/>
              <a:t>dic</a:t>
            </a:r>
            <a:r>
              <a:rPr lang="en-US" altLang="ko-KR" sz="2000" dirty="0"/>
              <a:t>["</a:t>
            </a:r>
            <a:r>
              <a:rPr lang="ko-KR" altLang="en-US" sz="2000" dirty="0"/>
              <a:t>다섯</a:t>
            </a:r>
            <a:r>
              <a:rPr lang="en-US" altLang="ko-KR" sz="2000" dirty="0"/>
              <a:t>"] = "five";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dic</a:t>
            </a:r>
            <a:r>
              <a:rPr lang="en-US" altLang="ko-KR" sz="2000" dirty="0"/>
              <a:t>["</a:t>
            </a:r>
            <a:r>
              <a:rPr lang="ko-KR" altLang="en-US" sz="2000" dirty="0"/>
              <a:t>하나</a:t>
            </a:r>
            <a:r>
              <a:rPr lang="en-US" altLang="ko-KR" sz="2000" dirty="0"/>
              <a:t>"]);</a:t>
            </a:r>
          </a:p>
          <a:p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dic</a:t>
            </a:r>
            <a:r>
              <a:rPr lang="en-US" altLang="ko-KR" sz="2000" dirty="0"/>
              <a:t>["</a:t>
            </a:r>
            <a:r>
              <a:rPr lang="ko-KR" altLang="en-US" sz="2000" dirty="0"/>
              <a:t>둘</a:t>
            </a:r>
            <a:r>
              <a:rPr lang="en-US" altLang="ko-KR" sz="2000" dirty="0"/>
              <a:t>"]);</a:t>
            </a:r>
          </a:p>
          <a:p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dic</a:t>
            </a:r>
            <a:r>
              <a:rPr lang="en-US" altLang="ko-KR" sz="2000" dirty="0"/>
              <a:t>["</a:t>
            </a:r>
            <a:r>
              <a:rPr lang="ko-KR" altLang="en-US" sz="2000" dirty="0"/>
              <a:t>셋</a:t>
            </a:r>
            <a:r>
              <a:rPr lang="en-US" altLang="ko-KR" sz="2000" dirty="0"/>
              <a:t>"]);</a:t>
            </a:r>
          </a:p>
          <a:p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dic</a:t>
            </a:r>
            <a:r>
              <a:rPr lang="en-US" altLang="ko-KR" sz="2000" dirty="0"/>
              <a:t>["</a:t>
            </a:r>
            <a:r>
              <a:rPr lang="ko-KR" altLang="en-US" sz="2000" dirty="0"/>
              <a:t>넷</a:t>
            </a:r>
            <a:r>
              <a:rPr lang="en-US" altLang="ko-KR" sz="2000" dirty="0"/>
              <a:t>"]);</a:t>
            </a:r>
          </a:p>
          <a:p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dic</a:t>
            </a:r>
            <a:r>
              <a:rPr lang="en-US" altLang="ko-KR" sz="2000" dirty="0"/>
              <a:t>["</a:t>
            </a:r>
            <a:r>
              <a:rPr lang="ko-KR" altLang="en-US" sz="2000" dirty="0"/>
              <a:t>다섯</a:t>
            </a:r>
            <a:r>
              <a:rPr lang="en-US" altLang="ko-KR" sz="2000" dirty="0"/>
              <a:t>"]);</a:t>
            </a:r>
          </a:p>
        </p:txBody>
      </p:sp>
    </p:spTree>
    <p:extLst>
      <p:ext uri="{BB962C8B-B14F-4D97-AF65-F5344CB8AC3E}">
        <p14:creationId xmlns:p14="http://schemas.microsoft.com/office/powerpoint/2010/main" val="5360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en-US" altLang="ko-KR" dirty="0" err="1"/>
              <a:t>foreach</a:t>
            </a:r>
            <a:r>
              <a:rPr lang="ko-KR" altLang="en-US" dirty="0"/>
              <a:t>를 사용할 수 있는 일반화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33055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foreach</a:t>
            </a:r>
            <a:r>
              <a:rPr lang="ko-KR" altLang="en-US" dirty="0" smtClean="0"/>
              <a:t>가 가능하기 위해선 </a:t>
            </a:r>
            <a:r>
              <a:rPr lang="en-US" altLang="ko-KR" dirty="0" err="1"/>
              <a:t>IEnumerable</a:t>
            </a:r>
            <a:r>
              <a:rPr lang="en-US" altLang="ko-KR" dirty="0"/>
              <a:t> </a:t>
            </a:r>
            <a:r>
              <a:rPr lang="ko-KR" altLang="en-US" dirty="0" smtClean="0"/>
              <a:t>인터페이스와 </a:t>
            </a:r>
            <a:r>
              <a:rPr lang="en-US" altLang="ko-KR" dirty="0" err="1"/>
              <a:t>IEnumerator</a:t>
            </a:r>
            <a:r>
              <a:rPr lang="en-US" altLang="ko-KR" dirty="0"/>
              <a:t> </a:t>
            </a:r>
            <a:r>
              <a:rPr lang="ko-KR" altLang="en-US" dirty="0"/>
              <a:t>인터페이스를 상속하고 이들에게 선언되어 있는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구현해야 함</a:t>
            </a:r>
            <a:endParaRPr lang="en-US" altLang="ko-KR" dirty="0" smtClean="0"/>
          </a:p>
          <a:p>
            <a:r>
              <a:rPr lang="ko-KR" altLang="en-US" dirty="0" smtClean="0"/>
              <a:t>일반화 클래스는 이들의 </a:t>
            </a:r>
            <a:r>
              <a:rPr lang="ko-KR" altLang="en-US" dirty="0" smtClean="0"/>
              <a:t>일반화 </a:t>
            </a:r>
            <a:r>
              <a:rPr lang="ko-KR" altLang="en-US" dirty="0"/>
              <a:t>버전인 </a:t>
            </a:r>
            <a:r>
              <a:rPr lang="en-US" altLang="ko-KR" dirty="0" err="1"/>
              <a:t>IEnumerable</a:t>
            </a:r>
            <a:r>
              <a:rPr lang="en-US" altLang="ko-KR" dirty="0"/>
              <a:t>&lt;T&gt;, </a:t>
            </a:r>
            <a:r>
              <a:rPr lang="en-US" altLang="ko-KR" dirty="0" err="1"/>
              <a:t>IEnumerator</a:t>
            </a:r>
            <a:r>
              <a:rPr lang="en-US" altLang="ko-KR" dirty="0"/>
              <a:t>&lt;T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인터페이스를 구현해야 함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en-US" altLang="ko-KR" dirty="0" err="1"/>
              <a:t>foreach</a:t>
            </a:r>
            <a:r>
              <a:rPr lang="ko-KR" altLang="en-US" dirty="0"/>
              <a:t>를 사용할 수 있는 일반화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7544" y="2042839"/>
            <a:ext cx="4752528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MyList</a:t>
            </a:r>
            <a:r>
              <a:rPr lang="en-US" altLang="ko-KR" sz="1600" dirty="0">
                <a:solidFill>
                  <a:schemeClr val="accent3"/>
                </a:solidFill>
              </a:rPr>
              <a:t>&lt;T&gt;</a:t>
            </a:r>
            <a:r>
              <a:rPr lang="en-US" altLang="ko-KR" sz="1600" dirty="0"/>
              <a:t> : </a:t>
            </a:r>
            <a:r>
              <a:rPr lang="en-US" altLang="ko-KR" sz="1600" dirty="0" err="1"/>
              <a:t>IEnumerable</a:t>
            </a:r>
            <a:r>
              <a:rPr lang="en-US" altLang="ko-KR" sz="1600" dirty="0">
                <a:solidFill>
                  <a:schemeClr val="accent3"/>
                </a:solidFill>
              </a:rPr>
              <a:t>&lt;T&gt;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IEnumerator</a:t>
            </a:r>
            <a:r>
              <a:rPr lang="en-US" altLang="ko-KR" sz="1600" dirty="0">
                <a:solidFill>
                  <a:schemeClr val="accent3"/>
                </a:solidFill>
              </a:rPr>
              <a:t>&lt;T&gt;</a:t>
            </a:r>
            <a:r>
              <a:rPr lang="en-US" altLang="ko-KR" sz="1600" dirty="0" smtClean="0"/>
              <a:t>{</a:t>
            </a:r>
            <a:endParaRPr lang="en-US" altLang="ko-KR" sz="1600" dirty="0" smtClean="0"/>
          </a:p>
          <a:p>
            <a:r>
              <a:rPr lang="en-US" altLang="ko-KR" sz="1600" dirty="0" smtClean="0"/>
              <a:t>// …</a:t>
            </a:r>
          </a:p>
          <a:p>
            <a:r>
              <a:rPr lang="en-US" altLang="ko-KR" sz="1600" dirty="0" smtClean="0"/>
              <a:t>    // </a:t>
            </a:r>
            <a:r>
              <a:rPr lang="en-US" altLang="ko-KR" sz="1600" dirty="0" err="1" smtClean="0"/>
              <a:t>IEnumerator</a:t>
            </a:r>
            <a:r>
              <a:rPr lang="en-US" altLang="ko-KR" sz="1600" dirty="0" smtClean="0"/>
              <a:t>&lt;T&gt; </a:t>
            </a:r>
            <a:r>
              <a:rPr lang="ko-KR" altLang="ko-KR" sz="1600" dirty="0"/>
              <a:t>멤버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public </a:t>
            </a:r>
            <a:r>
              <a:rPr lang="en-US" altLang="ko-KR" sz="1600" dirty="0"/>
              <a:t>void Reset()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{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     position </a:t>
            </a:r>
            <a:r>
              <a:rPr lang="en-US" altLang="ko-KR" sz="1600" dirty="0"/>
              <a:t>= -1;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}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/>
              <a:t>// </a:t>
            </a:r>
            <a:r>
              <a:rPr lang="en-US" altLang="ko-KR" sz="1600" dirty="0" err="1" smtClean="0"/>
              <a:t>IEnumerable</a:t>
            </a:r>
            <a:r>
              <a:rPr lang="en-US" altLang="ko-KR" sz="1600" dirty="0" smtClean="0"/>
              <a:t>&lt;T&gt; </a:t>
            </a:r>
            <a:r>
              <a:rPr lang="ko-KR" altLang="ko-KR" sz="1600" dirty="0"/>
              <a:t>멤버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/>
              <a:t>public </a:t>
            </a:r>
            <a:r>
              <a:rPr lang="en-US" altLang="ko-KR" sz="1600" dirty="0" err="1">
                <a:solidFill>
                  <a:schemeClr val="accent3"/>
                </a:solidFill>
              </a:rPr>
              <a:t>IEnumerator</a:t>
            </a:r>
            <a:r>
              <a:rPr lang="en-US" altLang="ko-KR" sz="1600" dirty="0">
                <a:solidFill>
                  <a:schemeClr val="accent3"/>
                </a:solidFill>
              </a:rPr>
              <a:t>&lt;T&gt; </a:t>
            </a:r>
            <a:r>
              <a:rPr lang="en-US" altLang="ko-KR" sz="1600" dirty="0" err="1"/>
              <a:t>GetEnumerator</a:t>
            </a:r>
            <a:r>
              <a:rPr lang="en-US" altLang="ko-KR" sz="1600" dirty="0"/>
              <a:t>()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{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    for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array.Length</a:t>
            </a:r>
            <a:r>
              <a:rPr lang="en-US" altLang="ko-KR" sz="1600" dirty="0"/>
              <a:t>; i++)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    {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        yield </a:t>
            </a:r>
            <a:r>
              <a:rPr lang="en-US" altLang="ko-KR" sz="1600" dirty="0"/>
              <a:t>return (array[i]);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    }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}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// …</a:t>
            </a:r>
          </a:p>
          <a:p>
            <a:r>
              <a:rPr lang="en-US" altLang="ko-KR" sz="1600" dirty="0" smtClean="0"/>
              <a:t>}</a:t>
            </a:r>
            <a:endParaRPr lang="ko-KR" altLang="ko-KR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652120" y="3212976"/>
            <a:ext cx="3384376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MyList</a:t>
            </a:r>
            <a:r>
              <a:rPr lang="en-US" altLang="ko-KR" sz="1600" dirty="0">
                <a:solidFill>
                  <a:schemeClr val="accent3"/>
                </a:solidFill>
              </a:rPr>
              <a:t>&lt;</a:t>
            </a:r>
            <a:r>
              <a:rPr lang="en-US" altLang="ko-KR" sz="1600" dirty="0" err="1">
                <a:solidFill>
                  <a:schemeClr val="accent3"/>
                </a:solidFill>
              </a:rPr>
              <a:t>int</a:t>
            </a:r>
            <a:r>
              <a:rPr lang="en-US" altLang="ko-KR" sz="1600" dirty="0">
                <a:solidFill>
                  <a:schemeClr val="accent3"/>
                </a:solidFill>
              </a:rPr>
              <a:t>&gt;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int_list</a:t>
            </a:r>
            <a:r>
              <a:rPr lang="en-US" altLang="ko-KR" sz="1600" dirty="0"/>
              <a:t> =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new </a:t>
            </a:r>
            <a:r>
              <a:rPr lang="en-US" altLang="ko-KR" sz="1600" dirty="0" err="1"/>
              <a:t>MyList</a:t>
            </a:r>
            <a:r>
              <a:rPr lang="en-US" altLang="ko-KR" sz="1600" dirty="0">
                <a:solidFill>
                  <a:schemeClr val="accent3"/>
                </a:solidFill>
              </a:rPr>
              <a:t>&lt;</a:t>
            </a:r>
            <a:r>
              <a:rPr lang="en-US" altLang="ko-KR" sz="1600" dirty="0" err="1">
                <a:solidFill>
                  <a:schemeClr val="accent3"/>
                </a:solidFill>
              </a:rPr>
              <a:t>int</a:t>
            </a:r>
            <a:r>
              <a:rPr lang="en-US" altLang="ko-KR" sz="1600" dirty="0">
                <a:solidFill>
                  <a:schemeClr val="accent3"/>
                </a:solidFill>
              </a:rPr>
              <a:t>&gt;</a:t>
            </a:r>
            <a:r>
              <a:rPr lang="en-US" altLang="ko-KR" sz="1600" dirty="0"/>
              <a:t>();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for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5; i++)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list[i</a:t>
            </a:r>
            <a:r>
              <a:rPr lang="en-US" altLang="ko-KR" sz="1600" dirty="0"/>
              <a:t>] = i;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 smtClean="0"/>
              <a:t>foreach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e in list)</a:t>
            </a:r>
            <a:r>
              <a:rPr lang="ko-KR" altLang="ko-KR" sz="1600" dirty="0"/>
              <a:t> 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 smtClean="0"/>
              <a:t>(e</a:t>
            </a:r>
            <a:r>
              <a:rPr lang="en-US" altLang="ko-KR" sz="1600" dirty="0"/>
              <a:t>);</a:t>
            </a:r>
            <a:r>
              <a:rPr lang="ko-KR" altLang="ko-KR" sz="1600" dirty="0"/>
              <a:t> </a:t>
            </a:r>
            <a:r>
              <a:rPr lang="en-US" altLang="ko-KR" sz="1600" dirty="0"/>
              <a:t>  </a:t>
            </a:r>
            <a:endParaRPr lang="ko-KR" altLang="ko-KR" sz="1600" dirty="0"/>
          </a:p>
        </p:txBody>
      </p:sp>
      <p:sp>
        <p:nvSpPr>
          <p:cNvPr id="22" name="오른쪽 화살표 21"/>
          <p:cNvSpPr/>
          <p:nvPr/>
        </p:nvSpPr>
        <p:spPr>
          <a:xfrm>
            <a:off x="4639613" y="3693888"/>
            <a:ext cx="978408" cy="854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4355976" y="2591907"/>
            <a:ext cx="2919130" cy="621069"/>
          </a:xfrm>
          <a:prstGeom prst="wedgeRoundRectCallout">
            <a:avLst>
              <a:gd name="adj1" fmla="val -5429"/>
              <a:gd name="adj2" fmla="val 17503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 사용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4572000" y="5688251"/>
            <a:ext cx="2919130" cy="621069"/>
          </a:xfrm>
          <a:prstGeom prst="wedgeRoundRectCallout">
            <a:avLst>
              <a:gd name="adj1" fmla="val -8412"/>
              <a:gd name="adj2" fmla="val -1334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foreach</a:t>
            </a:r>
            <a:r>
              <a:rPr lang="ko-KR" altLang="en-US" dirty="0" smtClean="0">
                <a:solidFill>
                  <a:schemeClr val="bg1"/>
                </a:solidFill>
              </a:rPr>
              <a:t>문도 사용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7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일반화 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일반화</a:t>
            </a:r>
            <a:r>
              <a:rPr lang="en-US" altLang="ko-KR" dirty="0"/>
              <a:t>(Generalization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특수한 개념으로부터 공통된 개념을 찾아 묶는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itchFamily="2" charset="2"/>
              </a:rPr>
              <a:t>예</a:t>
            </a:r>
            <a:r>
              <a:rPr lang="en-US" altLang="ko-KR" dirty="0" smtClean="0">
                <a:sym typeface="Wingdings" pitchFamily="2" charset="2"/>
              </a:rPr>
              <a:t>) </a:t>
            </a: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일반화 프로그래밍</a:t>
            </a:r>
            <a:r>
              <a:rPr lang="en-US" altLang="ko-KR" dirty="0" smtClean="0">
                <a:sym typeface="Wingdings" pitchFamily="2" charset="2"/>
              </a:rPr>
              <a:t>(Generic Programming)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데이터 형식</a:t>
            </a:r>
            <a:r>
              <a:rPr lang="en-US" altLang="ko-KR" dirty="0" smtClean="0">
                <a:sym typeface="Wingdings" pitchFamily="2" charset="2"/>
              </a:rPr>
              <a:t>(Data Type)</a:t>
            </a:r>
            <a:r>
              <a:rPr lang="ko-KR" altLang="en-US" dirty="0" smtClean="0">
                <a:sym typeface="Wingdings" pitchFamily="2" charset="2"/>
              </a:rPr>
              <a:t> 일반화를 이용하는 프로그래밍 패러다임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63483" y="3717033"/>
            <a:ext cx="1260648" cy="504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사람</a:t>
            </a:r>
            <a:endParaRPr lang="ko-KR" altLang="en-US" sz="1600"/>
          </a:p>
        </p:txBody>
      </p:sp>
      <p:sp>
        <p:nvSpPr>
          <p:cNvPr id="14" name="직사각형 13"/>
          <p:cNvSpPr/>
          <p:nvPr/>
        </p:nvSpPr>
        <p:spPr>
          <a:xfrm>
            <a:off x="4631838" y="3717033"/>
            <a:ext cx="1260648" cy="504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돼지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6300192" y="3717033"/>
            <a:ext cx="1260648" cy="504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오리너구리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295128" y="3717033"/>
            <a:ext cx="1260648" cy="504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고래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563888" y="2564905"/>
            <a:ext cx="1809507" cy="504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포유류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哺乳類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8" name="꺾인 연결선 7"/>
          <p:cNvCxnSpPr>
            <a:stCxn id="16" idx="0"/>
            <a:endCxn id="17" idx="2"/>
          </p:cNvCxnSpPr>
          <p:nvPr/>
        </p:nvCxnSpPr>
        <p:spPr>
          <a:xfrm rot="5400000" flipH="1" flipV="1">
            <a:off x="2873011" y="2121402"/>
            <a:ext cx="648073" cy="254319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" idx="0"/>
            <a:endCxn id="17" idx="2"/>
          </p:cNvCxnSpPr>
          <p:nvPr/>
        </p:nvCxnSpPr>
        <p:spPr>
          <a:xfrm rot="5400000" flipH="1" flipV="1">
            <a:off x="3707188" y="2955580"/>
            <a:ext cx="648073" cy="8748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4" idx="0"/>
            <a:endCxn id="17" idx="2"/>
          </p:cNvCxnSpPr>
          <p:nvPr/>
        </p:nvCxnSpPr>
        <p:spPr>
          <a:xfrm rot="16200000" flipV="1">
            <a:off x="4541366" y="2996237"/>
            <a:ext cx="648073" cy="793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5" idx="0"/>
            <a:endCxn id="17" idx="2"/>
          </p:cNvCxnSpPr>
          <p:nvPr/>
        </p:nvCxnSpPr>
        <p:spPr>
          <a:xfrm rot="16200000" flipV="1">
            <a:off x="5375543" y="2162060"/>
            <a:ext cx="648073" cy="24618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일반화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일반화 </a:t>
            </a:r>
            <a:r>
              <a:rPr lang="ko-KR" altLang="en-US" dirty="0" err="1"/>
              <a:t>메소드</a:t>
            </a:r>
            <a:r>
              <a:rPr lang="en-US" altLang="ko-KR" dirty="0"/>
              <a:t>(Generic Method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데이터 형식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일반화한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ko-KR" altLang="en-US" dirty="0" smtClean="0">
                <a:sym typeface="Wingdings" pitchFamily="2" charset="2"/>
              </a:rPr>
              <a:t>일반화 </a:t>
            </a:r>
            <a:r>
              <a:rPr lang="ko-KR" altLang="en-US" dirty="0" err="1" smtClean="0">
                <a:sym typeface="Wingdings" pitchFamily="2" charset="2"/>
              </a:rPr>
              <a:t>메소드</a:t>
            </a:r>
            <a:r>
              <a:rPr lang="ko-KR" altLang="en-US" dirty="0" smtClean="0">
                <a:sym typeface="Wingdings" pitchFamily="2" charset="2"/>
              </a:rPr>
              <a:t> 선언 예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49648" y="5057889"/>
            <a:ext cx="5184576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 err="1"/>
              <a:t>CopyArray</a:t>
            </a:r>
            <a:r>
              <a:rPr lang="en-US" altLang="ko-KR" sz="1600" b="1" dirty="0">
                <a:solidFill>
                  <a:schemeClr val="accent3"/>
                </a:solidFill>
              </a:rPr>
              <a:t>&lt;T&gt;</a:t>
            </a:r>
            <a:r>
              <a:rPr lang="en-US" altLang="ko-KR" sz="1600" b="1" dirty="0"/>
              <a:t> </a:t>
            </a:r>
            <a:r>
              <a:rPr lang="en-US" altLang="ko-KR" sz="1600" dirty="0"/>
              <a:t>( </a:t>
            </a:r>
            <a:r>
              <a:rPr lang="en-US" altLang="ko-KR" sz="1600" b="1" dirty="0">
                <a:solidFill>
                  <a:schemeClr val="accent3"/>
                </a:solidFill>
              </a:rPr>
              <a:t>T</a:t>
            </a:r>
            <a:r>
              <a:rPr lang="en-US" altLang="ko-KR" sz="1600" dirty="0"/>
              <a:t>[ ] source, </a:t>
            </a:r>
            <a:r>
              <a:rPr lang="en-US" altLang="ko-KR" sz="1600" b="1" dirty="0">
                <a:solidFill>
                  <a:schemeClr val="accent3"/>
                </a:solidFill>
              </a:rPr>
              <a:t>T</a:t>
            </a:r>
            <a:r>
              <a:rPr lang="en-US" altLang="ko-KR" sz="1600" dirty="0"/>
              <a:t>[] target 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for(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source.Length</a:t>
            </a:r>
            <a:r>
              <a:rPr lang="en-US" altLang="ko-KR" sz="1600" dirty="0"/>
              <a:t>; i++ )</a:t>
            </a:r>
            <a:endParaRPr lang="ko-KR" altLang="ko-KR" sz="1600" dirty="0"/>
          </a:p>
          <a:p>
            <a:r>
              <a:rPr lang="en-US" altLang="ko-KR" sz="1600" dirty="0"/>
              <a:t>        target[i] = source[i];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7" name="아래쪽 화살표 6"/>
          <p:cNvSpPr/>
          <p:nvPr/>
        </p:nvSpPr>
        <p:spPr>
          <a:xfrm>
            <a:off x="2353704" y="4151489"/>
            <a:ext cx="4104456" cy="861687"/>
          </a:xfrm>
          <a:prstGeom prst="down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5536" y="2873537"/>
            <a:ext cx="396044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void </a:t>
            </a:r>
            <a:r>
              <a:rPr lang="en-US" altLang="ko-KR" sz="1600" dirty="0" err="1"/>
              <a:t>CopyArray</a:t>
            </a:r>
            <a:r>
              <a:rPr lang="en-US" altLang="ko-KR" sz="1600" dirty="0"/>
              <a:t>( </a:t>
            </a:r>
            <a:r>
              <a:rPr lang="en-US" altLang="ko-KR" sz="1600" b="1" dirty="0" err="1">
                <a:solidFill>
                  <a:schemeClr val="accent3"/>
                </a:solidFill>
              </a:rPr>
              <a:t>int</a:t>
            </a:r>
            <a:r>
              <a:rPr lang="en-US" altLang="ko-KR" sz="1600" dirty="0"/>
              <a:t>[ ] source, </a:t>
            </a:r>
            <a:r>
              <a:rPr lang="en-US" altLang="ko-KR" sz="1600" b="1" dirty="0" err="1">
                <a:solidFill>
                  <a:schemeClr val="accent3"/>
                </a:solidFill>
              </a:rPr>
              <a:t>int</a:t>
            </a:r>
            <a:r>
              <a:rPr lang="en-US" altLang="ko-KR" sz="1600" b="1" dirty="0">
                <a:solidFill>
                  <a:schemeClr val="accent3"/>
                </a:solidFill>
              </a:rPr>
              <a:t> </a:t>
            </a:r>
            <a:r>
              <a:rPr lang="en-US" altLang="ko-KR" sz="1600" dirty="0"/>
              <a:t>[] target 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for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source.Length</a:t>
            </a:r>
            <a:r>
              <a:rPr lang="en-US" altLang="ko-KR" sz="1600" dirty="0"/>
              <a:t>; i++ )</a:t>
            </a:r>
          </a:p>
          <a:p>
            <a:r>
              <a:rPr lang="en-US" altLang="ko-KR" sz="1600" dirty="0" smtClean="0"/>
              <a:t>        target[i</a:t>
            </a:r>
            <a:r>
              <a:rPr lang="en-US" altLang="ko-KR" sz="1600" dirty="0"/>
              <a:t>] = source[i];</a:t>
            </a:r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4427984" y="2873537"/>
            <a:ext cx="4536504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 err="1"/>
              <a:t>CopyArray</a:t>
            </a:r>
            <a:r>
              <a:rPr lang="en-US" altLang="ko-KR" sz="1600" dirty="0"/>
              <a:t>( </a:t>
            </a:r>
            <a:r>
              <a:rPr lang="en-US" altLang="ko-KR" sz="1600" b="1" dirty="0">
                <a:solidFill>
                  <a:schemeClr val="accent3"/>
                </a:solidFill>
              </a:rPr>
              <a:t>string</a:t>
            </a:r>
            <a:r>
              <a:rPr lang="en-US" altLang="ko-KR" sz="1600" dirty="0"/>
              <a:t>[ ] source, </a:t>
            </a:r>
            <a:r>
              <a:rPr lang="en-US" altLang="ko-KR" sz="1600" b="1" dirty="0">
                <a:solidFill>
                  <a:schemeClr val="accent3"/>
                </a:solidFill>
              </a:rPr>
              <a:t>string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/>
              <a:t>[] target 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for(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source.Length</a:t>
            </a:r>
            <a:r>
              <a:rPr lang="en-US" altLang="ko-KR" sz="1600" dirty="0"/>
              <a:t>; i++ )</a:t>
            </a:r>
            <a:endParaRPr lang="ko-KR" altLang="ko-KR" sz="1600" dirty="0"/>
          </a:p>
          <a:p>
            <a:r>
              <a:rPr lang="en-US" altLang="ko-KR" sz="1600" dirty="0"/>
              <a:t>        target[i] = source[i];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959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일반화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일반화 </a:t>
            </a:r>
            <a:r>
              <a:rPr lang="ko-KR" altLang="en-US" dirty="0" err="1" smtClean="0">
                <a:sym typeface="Wingdings" pitchFamily="2" charset="2"/>
              </a:rPr>
              <a:t>메소드</a:t>
            </a:r>
            <a:r>
              <a:rPr lang="ko-KR" altLang="en-US" dirty="0" smtClean="0">
                <a:sym typeface="Wingdings" pitchFamily="2" charset="2"/>
              </a:rPr>
              <a:t> 사용 예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43608" y="2204864"/>
            <a:ext cx="7272808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int</a:t>
            </a:r>
            <a:r>
              <a:rPr lang="en-US" altLang="ko-KR" sz="2800" dirty="0"/>
              <a:t>[] source = { 1, 2, 3, 4, 5 };</a:t>
            </a:r>
            <a:endParaRPr lang="ko-KR" altLang="ko-KR" sz="2800" dirty="0"/>
          </a:p>
          <a:p>
            <a:r>
              <a:rPr lang="en-US" altLang="ko-KR" sz="2800" dirty="0" err="1"/>
              <a:t>int</a:t>
            </a:r>
            <a:r>
              <a:rPr lang="en-US" altLang="ko-KR" sz="2800" dirty="0"/>
              <a:t>[] target = new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[</a:t>
            </a:r>
            <a:r>
              <a:rPr lang="en-US" altLang="ko-KR" sz="2800" dirty="0" err="1"/>
              <a:t>source.Length</a:t>
            </a:r>
            <a:r>
              <a:rPr lang="en-US" altLang="ko-KR" sz="2800" dirty="0" smtClean="0"/>
              <a:t>];</a:t>
            </a:r>
            <a:r>
              <a:rPr lang="en-US" altLang="ko-KR" sz="2800" dirty="0"/>
              <a:t> </a:t>
            </a:r>
            <a:r>
              <a:rPr lang="ko-KR" altLang="ko-KR" sz="2800" dirty="0"/>
              <a:t> </a:t>
            </a:r>
            <a:r>
              <a:rPr lang="en-US" altLang="ko-KR" sz="2800" dirty="0"/>
              <a:t> </a:t>
            </a:r>
            <a:endParaRPr lang="ko-KR" altLang="ko-KR" sz="2800" dirty="0"/>
          </a:p>
          <a:p>
            <a:r>
              <a:rPr lang="en-US" altLang="ko-KR" sz="2800" dirty="0"/>
              <a:t> </a:t>
            </a:r>
            <a:endParaRPr lang="ko-KR" altLang="ko-KR" sz="2800" dirty="0"/>
          </a:p>
          <a:p>
            <a:r>
              <a:rPr lang="ko-KR" altLang="ko-KR" sz="2800" dirty="0"/>
              <a:t/>
            </a:r>
            <a:br>
              <a:rPr lang="ko-KR" altLang="ko-KR" sz="2800" dirty="0"/>
            </a:br>
            <a:r>
              <a:rPr lang="en-US" altLang="ko-KR" sz="2800" dirty="0" err="1"/>
              <a:t>CopyArray</a:t>
            </a:r>
            <a:r>
              <a:rPr lang="en-US" altLang="ko-KR" sz="2800" dirty="0">
                <a:solidFill>
                  <a:schemeClr val="accent3"/>
                </a:solidFill>
              </a:rPr>
              <a:t>&lt;</a:t>
            </a:r>
            <a:r>
              <a:rPr lang="en-US" altLang="ko-KR" sz="2800" b="1" dirty="0" err="1">
                <a:solidFill>
                  <a:schemeClr val="accent3"/>
                </a:solidFill>
              </a:rPr>
              <a:t>int</a:t>
            </a:r>
            <a:r>
              <a:rPr lang="en-US" altLang="ko-KR" sz="2800" dirty="0">
                <a:solidFill>
                  <a:schemeClr val="accent3"/>
                </a:solidFill>
              </a:rPr>
              <a:t>&gt;</a:t>
            </a:r>
            <a:r>
              <a:rPr lang="en-US" altLang="ko-KR" sz="2800" dirty="0"/>
              <a:t>(source, target);</a:t>
            </a:r>
            <a:endParaRPr lang="ko-KR" altLang="ko-KR" sz="2800" dirty="0"/>
          </a:p>
          <a:p>
            <a:r>
              <a:rPr lang="en-US" altLang="ko-KR" sz="2800" dirty="0"/>
              <a:t> </a:t>
            </a:r>
            <a:endParaRPr lang="ko-KR" altLang="ko-KR" sz="2800" dirty="0"/>
          </a:p>
          <a:p>
            <a:r>
              <a:rPr lang="en-US" altLang="ko-KR" sz="2800" dirty="0" err="1"/>
              <a:t>foreach</a:t>
            </a:r>
            <a:r>
              <a:rPr lang="en-US" altLang="ko-KR" sz="2800" dirty="0"/>
              <a:t> (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element in target)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err="1"/>
              <a:t>Console.WriteLine</a:t>
            </a:r>
            <a:r>
              <a:rPr lang="en-US" altLang="ko-KR" sz="2800" dirty="0"/>
              <a:t>(element);</a:t>
            </a:r>
            <a:endParaRPr lang="ko-KR" altLang="ko-KR" sz="28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211960" y="3212976"/>
            <a:ext cx="3312368" cy="792088"/>
          </a:xfrm>
          <a:prstGeom prst="wedgeRoundRectCallout">
            <a:avLst>
              <a:gd name="adj1" fmla="val -72538"/>
              <a:gd name="adj2" fmla="val 5272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ko-KR" dirty="0"/>
              <a:t>형식 매개 변수</a:t>
            </a:r>
            <a:r>
              <a:rPr lang="en-US" altLang="ko-KR" dirty="0"/>
              <a:t> T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ko-KR" altLang="ko-KR" dirty="0"/>
              <a:t>를 대입합니다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7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일반화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일반화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데이터 형식을</a:t>
            </a:r>
            <a:r>
              <a:rPr lang="en-US" altLang="ko-KR" dirty="0"/>
              <a:t>) </a:t>
            </a:r>
            <a:r>
              <a:rPr lang="ko-KR" altLang="en-US" dirty="0"/>
              <a:t>일반화한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ko-KR" altLang="en-US" dirty="0" smtClean="0">
                <a:sym typeface="Wingdings" pitchFamily="2" charset="2"/>
              </a:rPr>
              <a:t>일반화 클래스 선언 예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9648" y="5057889"/>
            <a:ext cx="5184576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Array_Generic</a:t>
            </a:r>
            <a:r>
              <a:rPr lang="en-US" altLang="ko-KR" sz="1600" b="1" dirty="0">
                <a:solidFill>
                  <a:schemeClr val="accent3"/>
                </a:solidFill>
              </a:rPr>
              <a:t>&lt; T &gt;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private </a:t>
            </a:r>
            <a:r>
              <a:rPr lang="en-US" altLang="ko-KR" sz="1600" b="1" dirty="0">
                <a:solidFill>
                  <a:schemeClr val="accent3"/>
                </a:solidFill>
              </a:rPr>
              <a:t>T</a:t>
            </a:r>
            <a:r>
              <a:rPr lang="en-US" altLang="ko-KR" sz="1600" dirty="0"/>
              <a:t>[] array;</a:t>
            </a:r>
            <a:endParaRPr lang="ko-KR" altLang="ko-KR" sz="1600" dirty="0"/>
          </a:p>
          <a:p>
            <a:r>
              <a:rPr lang="en-US" altLang="ko-KR" sz="1600" dirty="0"/>
              <a:t>    // …</a:t>
            </a:r>
            <a:endParaRPr lang="ko-KR" altLang="ko-KR" sz="1600" dirty="0"/>
          </a:p>
          <a:p>
            <a:r>
              <a:rPr lang="en-US" altLang="ko-KR" sz="1600" dirty="0"/>
              <a:t>    public </a:t>
            </a:r>
            <a:r>
              <a:rPr lang="en-US" altLang="ko-KR" sz="1600" b="1" dirty="0">
                <a:solidFill>
                  <a:schemeClr val="accent3"/>
                </a:solidFill>
              </a:rPr>
              <a:t>T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/>
              <a:t>GetElement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index ) { return array[index];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6" name="아래쪽 화살표 15"/>
          <p:cNvSpPr/>
          <p:nvPr/>
        </p:nvSpPr>
        <p:spPr>
          <a:xfrm>
            <a:off x="2353704" y="4443197"/>
            <a:ext cx="4104456" cy="569979"/>
          </a:xfrm>
          <a:prstGeom prst="downArrow">
            <a:avLst>
              <a:gd name="adj1" fmla="val 50000"/>
              <a:gd name="adj2" fmla="val 72918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5536" y="2873537"/>
            <a:ext cx="396044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Array_Int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private 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[] array;</a:t>
            </a:r>
            <a:endParaRPr lang="ko-KR" altLang="ko-KR" sz="1600" dirty="0"/>
          </a:p>
          <a:p>
            <a:r>
              <a:rPr lang="en-US" altLang="ko-KR" sz="1600" dirty="0" smtClean="0"/>
              <a:t>    public 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GetElement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index )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{ </a:t>
            </a:r>
            <a:r>
              <a:rPr lang="en-US" altLang="ko-KR" sz="1600" dirty="0"/>
              <a:t>return array[index];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4427984" y="2873537"/>
            <a:ext cx="4536504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Array_Double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private </a:t>
            </a:r>
            <a:r>
              <a:rPr lang="en-US" altLang="ko-KR" sz="1600" b="1" dirty="0"/>
              <a:t>double</a:t>
            </a:r>
            <a:r>
              <a:rPr lang="en-US" altLang="ko-KR" sz="1600" dirty="0"/>
              <a:t>[] array;</a:t>
            </a:r>
            <a:endParaRPr lang="ko-KR" altLang="ko-KR" sz="1600" dirty="0"/>
          </a:p>
          <a:p>
            <a:r>
              <a:rPr lang="en-US" altLang="ko-KR" sz="1600" dirty="0" smtClean="0"/>
              <a:t>    public </a:t>
            </a:r>
            <a:r>
              <a:rPr lang="en-US" altLang="ko-KR" sz="1600" b="1" dirty="0"/>
              <a:t>double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GetElement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index )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{ </a:t>
            </a:r>
            <a:r>
              <a:rPr lang="en-US" altLang="ko-KR" sz="1600" dirty="0"/>
              <a:t>return array[index];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03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일반화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일반화 </a:t>
            </a:r>
            <a:r>
              <a:rPr lang="ko-KR" altLang="en-US" dirty="0" smtClean="0"/>
              <a:t>클래스 사용 예</a:t>
            </a:r>
            <a:endParaRPr lang="en-US" altLang="ko-KR" dirty="0" smtClean="0"/>
          </a:p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43608" y="2204864"/>
            <a:ext cx="7272808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Array_Generic</a:t>
            </a:r>
            <a:r>
              <a:rPr lang="en-US" altLang="ko-KR" sz="2000" dirty="0"/>
              <a:t>&lt;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&gt; </a:t>
            </a:r>
            <a:r>
              <a:rPr lang="en-US" altLang="ko-KR" sz="2000" dirty="0" err="1"/>
              <a:t>intArr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Array_Generic</a:t>
            </a:r>
            <a:r>
              <a:rPr lang="en-US" altLang="ko-KR" sz="2000" dirty="0"/>
              <a:t>&lt;</a:t>
            </a:r>
            <a:r>
              <a:rPr lang="en-US" altLang="ko-KR" sz="2000" b="1" dirty="0" err="1"/>
              <a:t>int</a:t>
            </a:r>
            <a:r>
              <a:rPr lang="en-US" altLang="ko-KR" sz="2000" dirty="0" smtClean="0"/>
              <a:t>&gt;();</a:t>
            </a:r>
          </a:p>
          <a:p>
            <a:endParaRPr lang="en-US" altLang="ko-KR" sz="2000" dirty="0"/>
          </a:p>
          <a:p>
            <a:endParaRPr lang="ko-KR" altLang="ko-KR" sz="2000" dirty="0"/>
          </a:p>
          <a:p>
            <a:r>
              <a:rPr lang="en-US" altLang="ko-KR" sz="2000" dirty="0" err="1"/>
              <a:t>Array_Generic</a:t>
            </a:r>
            <a:r>
              <a:rPr lang="en-US" altLang="ko-KR" sz="2000" dirty="0"/>
              <a:t>&lt;</a:t>
            </a:r>
            <a:r>
              <a:rPr lang="en-US" altLang="ko-KR" sz="2000" b="1" dirty="0"/>
              <a:t>double</a:t>
            </a:r>
            <a:r>
              <a:rPr lang="en-US" altLang="ko-KR" sz="2000" dirty="0"/>
              <a:t>&gt; </a:t>
            </a:r>
            <a:r>
              <a:rPr lang="en-US" altLang="ko-KR" sz="2000" dirty="0" err="1"/>
              <a:t>dblArr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Array_Generic</a:t>
            </a:r>
            <a:r>
              <a:rPr lang="en-US" altLang="ko-KR" sz="2000" dirty="0"/>
              <a:t>&lt;</a:t>
            </a:r>
            <a:r>
              <a:rPr lang="en-US" altLang="ko-KR" sz="2000" b="1" dirty="0"/>
              <a:t>double</a:t>
            </a:r>
            <a:r>
              <a:rPr lang="en-US" altLang="ko-KR" sz="2000" dirty="0"/>
              <a:t>&gt;();</a:t>
            </a:r>
            <a:endParaRPr lang="ko-KR" altLang="ko-KR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일반화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일반화 </a:t>
            </a:r>
            <a:r>
              <a:rPr lang="ko-KR" altLang="en-US" dirty="0" smtClean="0"/>
              <a:t>클래스 사용 예</a:t>
            </a:r>
            <a:endParaRPr lang="en-US" altLang="ko-KR" dirty="0" smtClean="0"/>
          </a:p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3276824"/>
            <a:ext cx="5184576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Array_Generic</a:t>
            </a:r>
            <a:r>
              <a:rPr lang="en-US" altLang="ko-KR" sz="1600" b="1" dirty="0">
                <a:solidFill>
                  <a:schemeClr val="accent3"/>
                </a:solidFill>
              </a:rPr>
              <a:t>&lt; T &gt;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private </a:t>
            </a:r>
            <a:r>
              <a:rPr lang="en-US" altLang="ko-KR" sz="1600" b="1" dirty="0">
                <a:solidFill>
                  <a:schemeClr val="accent3"/>
                </a:solidFill>
              </a:rPr>
              <a:t>T</a:t>
            </a:r>
            <a:r>
              <a:rPr lang="en-US" altLang="ko-KR" sz="1600" dirty="0"/>
              <a:t>[] array;</a:t>
            </a:r>
            <a:endParaRPr lang="ko-KR" altLang="ko-KR" sz="1600" dirty="0"/>
          </a:p>
          <a:p>
            <a:r>
              <a:rPr lang="en-US" altLang="ko-KR" sz="1600" dirty="0"/>
              <a:t>    // …</a:t>
            </a:r>
            <a:endParaRPr lang="ko-KR" altLang="ko-KR" sz="1600" dirty="0"/>
          </a:p>
          <a:p>
            <a:r>
              <a:rPr lang="en-US" altLang="ko-KR" sz="1600" dirty="0"/>
              <a:t>    public </a:t>
            </a:r>
            <a:r>
              <a:rPr lang="en-US" altLang="ko-KR" sz="1600" b="1" dirty="0">
                <a:solidFill>
                  <a:schemeClr val="accent3"/>
                </a:solidFill>
              </a:rPr>
              <a:t>T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/>
              <a:t>GetElement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index ) { return array[index];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358658" y="2651428"/>
            <a:ext cx="396044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Array_Generic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private 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[] array;</a:t>
            </a:r>
            <a:endParaRPr lang="ko-KR" altLang="ko-KR" sz="1600" dirty="0"/>
          </a:p>
          <a:p>
            <a:r>
              <a:rPr lang="en-US" altLang="ko-KR" sz="1600" dirty="0" smtClean="0"/>
              <a:t>    public </a:t>
            </a:r>
            <a:r>
              <a:rPr lang="en-US" altLang="ko-KR" sz="1600" b="1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GetElement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index )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{ </a:t>
            </a:r>
            <a:r>
              <a:rPr lang="en-US" altLang="ko-KR" sz="1600" dirty="0"/>
              <a:t>return array[index];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355976" y="4966172"/>
            <a:ext cx="4536504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Array_Generic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private </a:t>
            </a:r>
            <a:r>
              <a:rPr lang="en-US" altLang="ko-KR" sz="1600" b="1" dirty="0"/>
              <a:t>double</a:t>
            </a:r>
            <a:r>
              <a:rPr lang="en-US" altLang="ko-KR" sz="1600" dirty="0"/>
              <a:t>[] array;</a:t>
            </a:r>
            <a:endParaRPr lang="ko-KR" altLang="ko-KR" sz="1600" dirty="0"/>
          </a:p>
          <a:p>
            <a:r>
              <a:rPr lang="en-US" altLang="ko-KR" sz="1600" dirty="0" smtClean="0"/>
              <a:t>    public </a:t>
            </a:r>
            <a:r>
              <a:rPr lang="en-US" altLang="ko-KR" sz="1600" b="1" dirty="0"/>
              <a:t>double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GetElement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index )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{ </a:t>
            </a:r>
            <a:r>
              <a:rPr lang="en-US" altLang="ko-KR" sz="1600" dirty="0"/>
              <a:t>return array[index];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7" name="오른쪽 화살표 6"/>
          <p:cNvSpPr/>
          <p:nvPr/>
        </p:nvSpPr>
        <p:spPr>
          <a:xfrm rot="20171915">
            <a:off x="3324066" y="3034508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2218968">
            <a:off x="3015477" y="521171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041236" y="1556792"/>
            <a:ext cx="3915139" cy="662588"/>
          </a:xfrm>
          <a:prstGeom prst="wedgeRoundRectCallout">
            <a:avLst>
              <a:gd name="adj1" fmla="val -58011"/>
              <a:gd name="adj2" fmla="val 1764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Array_Generic</a:t>
            </a:r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&gt; </a:t>
            </a:r>
            <a:r>
              <a:rPr lang="en-US" altLang="ko-KR" dirty="0" err="1">
                <a:solidFill>
                  <a:schemeClr val="bg1"/>
                </a:solidFill>
              </a:rPr>
              <a:t>intArr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        new </a:t>
            </a:r>
            <a:r>
              <a:rPr lang="en-US" altLang="ko-KR" dirty="0" err="1">
                <a:solidFill>
                  <a:schemeClr val="bg1"/>
                </a:solidFill>
              </a:rPr>
              <a:t>Array_Generic</a:t>
            </a:r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&gt;();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78768" y="5873244"/>
            <a:ext cx="3915139" cy="662588"/>
          </a:xfrm>
          <a:prstGeom prst="wedgeRoundRectCallout">
            <a:avLst>
              <a:gd name="adj1" fmla="val 20211"/>
              <a:gd name="adj2" fmla="val -1127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Array_Generic</a:t>
            </a:r>
            <a:r>
              <a:rPr lang="en-US" altLang="ko-KR" dirty="0">
                <a:solidFill>
                  <a:schemeClr val="bg1"/>
                </a:solidFill>
              </a:rPr>
              <a:t>&lt;double&gt; </a:t>
            </a:r>
            <a:r>
              <a:rPr lang="en-US" altLang="ko-KR" dirty="0" err="1">
                <a:solidFill>
                  <a:schemeClr val="bg1"/>
                </a:solidFill>
              </a:rPr>
              <a:t>dblArr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      new </a:t>
            </a:r>
            <a:r>
              <a:rPr lang="en-US" altLang="ko-KR" dirty="0" err="1">
                <a:solidFill>
                  <a:schemeClr val="bg1"/>
                </a:solidFill>
              </a:rPr>
              <a:t>Array_Generic</a:t>
            </a:r>
            <a:r>
              <a:rPr lang="en-US" altLang="ko-KR" dirty="0">
                <a:solidFill>
                  <a:schemeClr val="bg1"/>
                </a:solidFill>
              </a:rPr>
              <a:t>&lt;double&gt;();</a:t>
            </a:r>
          </a:p>
        </p:txBody>
      </p:sp>
    </p:spTree>
    <p:extLst>
      <p:ext uri="{BB962C8B-B14F-4D97-AF65-F5344CB8AC3E}">
        <p14:creationId xmlns:p14="http://schemas.microsoft.com/office/powerpoint/2010/main" val="16101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형식 매개 변수 </a:t>
            </a:r>
            <a:r>
              <a:rPr lang="ko-KR" altLang="en-US" dirty="0" smtClean="0"/>
              <a:t>제약시키기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itchFamily="2" charset="2"/>
              </a:rPr>
              <a:t>모든 형식에 대응할 수 있는 형식 매개 변수가 필요한 </a:t>
            </a:r>
            <a:r>
              <a:rPr lang="ko-KR" altLang="en-US" dirty="0" smtClean="0">
                <a:sym typeface="Wingdings" pitchFamily="2" charset="2"/>
              </a:rPr>
              <a:t>때 도 </a:t>
            </a:r>
            <a:r>
              <a:rPr lang="ko-KR" altLang="en-US" dirty="0">
                <a:sym typeface="Wingdings" pitchFamily="2" charset="2"/>
              </a:rPr>
              <a:t>있지만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종종 특정 조건을 갖춘 형식에만 대응하는 형식 매개 변수가 필요할 때도 </a:t>
            </a:r>
            <a:r>
              <a:rPr lang="ko-KR" altLang="en-US" dirty="0" smtClean="0">
                <a:sym typeface="Wingdings" pitchFamily="2" charset="2"/>
              </a:rPr>
              <a:t>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ko-KR" altLang="en-US" dirty="0" smtClean="0">
                <a:sym typeface="Wingdings" pitchFamily="2" charset="2"/>
              </a:rPr>
              <a:t>이런 경우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우리는 </a:t>
            </a:r>
            <a:r>
              <a:rPr lang="ko-KR" altLang="en-US" dirty="0">
                <a:sym typeface="Wingdings" pitchFamily="2" charset="2"/>
              </a:rPr>
              <a:t>형식 매개 변수의 조건에 제약을 줄 수 </a:t>
            </a:r>
            <a:r>
              <a:rPr lang="ko-KR" altLang="en-US" dirty="0" smtClean="0">
                <a:sym typeface="Wingdings" pitchFamily="2" charset="2"/>
              </a:rPr>
              <a:t>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ko-KR" altLang="en-US" dirty="0" smtClean="0">
                <a:sym typeface="Wingdings" pitchFamily="2" charset="2"/>
              </a:rPr>
              <a:t>제약은 일반화 클래스와 일반화 </a:t>
            </a:r>
            <a:r>
              <a:rPr lang="ko-KR" altLang="en-US" dirty="0" err="1" smtClean="0">
                <a:sym typeface="Wingdings" pitchFamily="2" charset="2"/>
              </a:rPr>
              <a:t>메소드</a:t>
            </a:r>
            <a:r>
              <a:rPr lang="ko-KR" altLang="en-US" dirty="0" smtClean="0">
                <a:sym typeface="Wingdings" pitchFamily="2" charset="2"/>
              </a:rPr>
              <a:t> 모두에 적용 가능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제약을 거는 구문은 다음과 같음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600" y="4005064"/>
            <a:ext cx="619268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where </a:t>
            </a:r>
            <a:r>
              <a:rPr lang="ko-KR" altLang="en-US" sz="1600" dirty="0"/>
              <a:t>형식매개변수 </a:t>
            </a:r>
            <a:r>
              <a:rPr lang="en-US" altLang="ko-KR" sz="1600" dirty="0"/>
              <a:t>: </a:t>
            </a:r>
            <a:r>
              <a:rPr lang="ko-KR" altLang="en-US" sz="1600" dirty="0"/>
              <a:t>제약조건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574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형식 매개 변수 </a:t>
            </a:r>
            <a:r>
              <a:rPr lang="ko-KR" altLang="en-US" dirty="0" smtClean="0"/>
              <a:t>제약시키기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3305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형식매개 변수 </a:t>
            </a:r>
            <a:r>
              <a:rPr lang="en-US" altLang="ko-KR" dirty="0" smtClean="0">
                <a:sym typeface="Wingdings" pitchFamily="2" charset="2"/>
              </a:rPr>
              <a:t>T</a:t>
            </a:r>
            <a:r>
              <a:rPr lang="ko-KR" altLang="en-US" dirty="0" smtClean="0">
                <a:sym typeface="Wingdings" pitchFamily="2" charset="2"/>
              </a:rPr>
              <a:t>를 </a:t>
            </a:r>
            <a:r>
              <a:rPr lang="en-US" altLang="ko-KR" dirty="0" err="1" smtClean="0">
                <a:sym typeface="Wingdings" pitchFamily="2" charset="2"/>
              </a:rPr>
              <a:t>MyClass</a:t>
            </a:r>
            <a:r>
              <a:rPr lang="ko-KR" altLang="en-US" dirty="0" smtClean="0">
                <a:sym typeface="Wingdings" pitchFamily="2" charset="2"/>
              </a:rPr>
              <a:t>의 파생클래스만으로 한정시키는 예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형식 매개 변수 </a:t>
            </a:r>
            <a:r>
              <a:rPr lang="en-US" altLang="ko-KR" dirty="0" smtClean="0">
                <a:sym typeface="Wingdings" pitchFamily="2" charset="2"/>
              </a:rPr>
              <a:t>T</a:t>
            </a:r>
            <a:r>
              <a:rPr lang="ko-KR" altLang="en-US" dirty="0" smtClean="0">
                <a:sym typeface="Wingdings" pitchFamily="2" charset="2"/>
              </a:rPr>
              <a:t>를 값 형식으로 한정시키는 예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600" y="2045772"/>
            <a:ext cx="6192688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MyList</a:t>
            </a:r>
            <a:r>
              <a:rPr lang="en-US" altLang="ko-KR" sz="1600" dirty="0"/>
              <a:t>&lt;T&gt; </a:t>
            </a:r>
            <a:r>
              <a:rPr lang="en-US" altLang="ko-KR" sz="1600" b="1" dirty="0">
                <a:solidFill>
                  <a:schemeClr val="accent3"/>
                </a:solidFill>
              </a:rPr>
              <a:t>where T : </a:t>
            </a:r>
            <a:r>
              <a:rPr lang="en-US" altLang="ko-KR" sz="1600" b="1" dirty="0" err="1">
                <a:solidFill>
                  <a:schemeClr val="accent3"/>
                </a:solidFill>
              </a:rPr>
              <a:t>MyClass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// …</a:t>
            </a:r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971600" y="3645024"/>
            <a:ext cx="6192688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 err="1"/>
              <a:t>CopyArray</a:t>
            </a:r>
            <a:r>
              <a:rPr lang="en-US" altLang="ko-KR" sz="1600" dirty="0"/>
              <a:t>&lt;T&gt;( T[ ] source, T[] target ) </a:t>
            </a:r>
            <a:r>
              <a:rPr lang="en-US" altLang="ko-KR" sz="1600" b="1" dirty="0">
                <a:solidFill>
                  <a:schemeClr val="accent3"/>
                </a:solidFill>
              </a:rPr>
              <a:t>where T : </a:t>
            </a:r>
            <a:r>
              <a:rPr lang="en-US" altLang="ko-KR" sz="1600" b="1" dirty="0" err="1">
                <a:solidFill>
                  <a:schemeClr val="accent3"/>
                </a:solidFill>
              </a:rPr>
              <a:t>struct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for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 = 0; i &lt; </a:t>
            </a:r>
            <a:r>
              <a:rPr lang="en-US" altLang="ko-KR" sz="1600" dirty="0" err="1"/>
              <a:t>source.Length</a:t>
            </a:r>
            <a:r>
              <a:rPr lang="en-US" altLang="ko-KR" sz="1600" dirty="0"/>
              <a:t>; i++ )</a:t>
            </a:r>
          </a:p>
          <a:p>
            <a:r>
              <a:rPr lang="en-US" altLang="ko-KR" sz="1600" dirty="0" smtClean="0"/>
              <a:t>        target[i</a:t>
            </a:r>
            <a:r>
              <a:rPr lang="en-US" altLang="ko-KR" sz="1600" dirty="0"/>
              <a:t>] = source[i];</a:t>
            </a:r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067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7618</TotalTime>
  <Words>1059</Words>
  <Application>Microsoft Office PowerPoint</Application>
  <PresentationFormat>화면 슬라이드 쇼(4:3)</PresentationFormat>
  <Paragraphs>230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어번 팝</vt:lpstr>
      <vt:lpstr>뇌를 자극하는 C# 4.0 프로그래밍</vt:lpstr>
      <vt:lpstr>01. 일반화 프로그래밍이란?</vt:lpstr>
      <vt:lpstr>02. 일반화 메소드 (1/2)</vt:lpstr>
      <vt:lpstr>02. 일반화 메소드 (2/2)</vt:lpstr>
      <vt:lpstr>03. 일반화 클래스 (1/3)</vt:lpstr>
      <vt:lpstr>03. 일반화 클래스 (2/3)</vt:lpstr>
      <vt:lpstr>03. 일반화 클래스 (3/3)</vt:lpstr>
      <vt:lpstr>04. 형식 매개 변수 제약시키기 (1/3)</vt:lpstr>
      <vt:lpstr>04. 형식 매개 변수 제약시키기 (2/3)</vt:lpstr>
      <vt:lpstr>04. 형식 매개 변수 제약시키기 (3/3)</vt:lpstr>
      <vt:lpstr>05. 일반화 컬렉션 (1/5)</vt:lpstr>
      <vt:lpstr>05. 일반화 컬렉션 (2/5)</vt:lpstr>
      <vt:lpstr>05. 일반화 컬렉션 (3/5)</vt:lpstr>
      <vt:lpstr>05. 일반화 컬렉션 (4/5)</vt:lpstr>
      <vt:lpstr>05. 일반화 컬렉션 (5/5)</vt:lpstr>
      <vt:lpstr>06. foreach를 사용할 수 있는 일반화 클래스 (1/2)</vt:lpstr>
      <vt:lpstr>06. foreach를 사용할 수 있는 일반화 클래스 (2/2)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329</cp:revision>
  <dcterms:created xsi:type="dcterms:W3CDTF">2011-08-27T13:50:08Z</dcterms:created>
  <dcterms:modified xsi:type="dcterms:W3CDTF">2011-10-01T12:54:58Z</dcterms:modified>
</cp:coreProperties>
</file>