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22" r:id="rId4"/>
    <p:sldId id="318" r:id="rId5"/>
    <p:sldId id="319" r:id="rId6"/>
    <p:sldId id="317" r:id="rId7"/>
    <p:sldId id="323" r:id="rId8"/>
    <p:sldId id="320" r:id="rId9"/>
    <p:sldId id="32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2" autoAdjust="0"/>
    <p:restoredTop sz="94042" autoAdjust="0"/>
  </p:normalViewPr>
  <p:slideViewPr>
    <p:cSldViewPr>
      <p:cViewPr>
        <p:scale>
          <a:sx n="66" d="100"/>
          <a:sy n="66" d="100"/>
        </p:scale>
        <p:origin x="-276" y="-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ko-KR" altLang="en-US" dirty="0"/>
              <a:t>예외 처리하기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예외에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프로그램의 사용자는 내가 생각한 대로만 </a:t>
            </a:r>
            <a:r>
              <a:rPr lang="ko-KR" altLang="en-US" dirty="0" smtClean="0"/>
              <a:t>프로그램을 다루지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숫자만 입력해야 하는데 문자열을 입력하기도 하고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정해진 순서를 무시하고 명령을 내리기도 함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파일을 잘 전송하고 있었는데 누군가가 </a:t>
            </a:r>
            <a:r>
              <a:rPr lang="en-US" altLang="ko-KR" dirty="0" err="1" smtClean="0">
                <a:sym typeface="Wingdings" pitchFamily="2" charset="2"/>
              </a:rPr>
              <a:t>WiFi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허브의 전원을 내려서 네트워크가 다운되기도 하고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데이터를 저장하려 했더니 </a:t>
            </a:r>
            <a:r>
              <a:rPr lang="en-US" altLang="ko-KR" dirty="0" smtClean="0">
                <a:sym typeface="Wingdings" pitchFamily="2" charset="2"/>
              </a:rPr>
              <a:t>500GB </a:t>
            </a:r>
            <a:r>
              <a:rPr lang="ko-KR" altLang="en-US" dirty="0" smtClean="0">
                <a:sym typeface="Wingdings" pitchFamily="2" charset="2"/>
              </a:rPr>
              <a:t>용량의 하드 디스크에 </a:t>
            </a:r>
            <a:r>
              <a:rPr lang="en-US" altLang="ko-KR" dirty="0" smtClean="0">
                <a:sym typeface="Wingdings" pitchFamily="2" charset="2"/>
              </a:rPr>
              <a:t>1Byte</a:t>
            </a:r>
            <a:r>
              <a:rPr lang="ko-KR" altLang="en-US" dirty="0" smtClean="0">
                <a:sym typeface="Wingdings" pitchFamily="2" charset="2"/>
              </a:rPr>
              <a:t>도 여유공간이 없기도 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이처럼 프로그래머가 생각하는 시나리오에서 벗어나는 사건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이것을 예외라고 부름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예외가 프로그램의 오류나 다운으로 이어지지 않도록 적절하게 처리하는 것을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ko-KR" altLang="en-US" dirty="0">
                <a:sym typeface="Wingdings" pitchFamily="2" charset="2"/>
              </a:rPr>
              <a:t>예외 처리</a:t>
            </a:r>
            <a:r>
              <a:rPr lang="en-US" altLang="ko-KR" dirty="0">
                <a:sym typeface="Wingdings" pitchFamily="2" charset="2"/>
              </a:rPr>
              <a:t>(Exception Handling)</a:t>
            </a:r>
            <a:r>
              <a:rPr lang="ko-KR" altLang="en-US" dirty="0">
                <a:sym typeface="Wingdings" pitchFamily="2" charset="2"/>
              </a:rPr>
              <a:t>이라고 함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예외에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예외를 일으키는 코드의 예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2132856"/>
            <a:ext cx="4680520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    class </a:t>
            </a:r>
            <a:r>
              <a:rPr lang="en-US" altLang="ko-KR" sz="2000" dirty="0" err="1"/>
              <a:t>MainApp</a:t>
            </a:r>
            <a:endParaRPr lang="en-US" altLang="ko-KR" sz="2000" dirty="0"/>
          </a:p>
          <a:p>
            <a:r>
              <a:rPr lang="en-US" altLang="ko-KR" sz="2000" dirty="0"/>
              <a:t>    {</a:t>
            </a:r>
          </a:p>
          <a:p>
            <a:r>
              <a:rPr lang="en-US" altLang="ko-KR" sz="2000" dirty="0"/>
              <a:t>       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   {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{1, 2, 3};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    for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i = 0; i &lt; 5; i++)</a:t>
            </a:r>
          </a:p>
          <a:p>
            <a:r>
              <a:rPr lang="en-US" altLang="ko-KR" sz="2000" dirty="0"/>
              <a:t>           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[i]);</a:t>
            </a:r>
          </a:p>
          <a:p>
            <a:r>
              <a:rPr lang="en-US" altLang="ko-KR" sz="2000" dirty="0"/>
              <a:t>    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("</a:t>
            </a:r>
            <a:r>
              <a:rPr lang="ko-KR" altLang="en-US" sz="2000" dirty="0"/>
              <a:t>종료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4644008" y="2250738"/>
            <a:ext cx="410445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1</a:t>
            </a:r>
            <a:endParaRPr lang="ko-KR" altLang="ko-KR" sz="1200" dirty="0"/>
          </a:p>
          <a:p>
            <a:r>
              <a:rPr lang="en-US" altLang="ko-KR" sz="1200" dirty="0"/>
              <a:t>2</a:t>
            </a:r>
            <a:endParaRPr lang="ko-KR" altLang="ko-KR" sz="1200" dirty="0"/>
          </a:p>
          <a:p>
            <a:r>
              <a:rPr lang="en-US" altLang="ko-KR" sz="1200" dirty="0"/>
              <a:t>3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ko-KR" altLang="ko-KR" sz="1200" dirty="0"/>
              <a:t>처리되지 않은 예외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System.IndexOutOfRangeException</a:t>
            </a:r>
            <a:r>
              <a:rPr lang="en-US" altLang="ko-KR" sz="1200" dirty="0"/>
              <a:t>: </a:t>
            </a:r>
            <a:r>
              <a:rPr lang="ko-KR" altLang="ko-KR" sz="1200" dirty="0"/>
              <a:t>인덱스가 배열 범위를 </a:t>
            </a:r>
            <a:r>
              <a:rPr lang="ko-KR" altLang="ko-KR" sz="1200" dirty="0" err="1"/>
              <a:t>벗어났</a:t>
            </a:r>
            <a:endParaRPr lang="ko-KR" altLang="ko-KR" sz="1200" dirty="0"/>
          </a:p>
          <a:p>
            <a:r>
              <a:rPr lang="ko-KR" altLang="ko-KR" sz="1200" dirty="0"/>
              <a:t>습니다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r>
              <a:rPr lang="en-US" altLang="ko-KR" sz="1200" dirty="0"/>
              <a:t>   </a:t>
            </a:r>
            <a:r>
              <a:rPr lang="ko-KR" altLang="ko-KR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KillingProgram.MainApp.Main</a:t>
            </a:r>
            <a:r>
              <a:rPr lang="en-US" altLang="ko-KR" sz="1200" dirty="0"/>
              <a:t>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ko-KR" altLang="ko-KR" sz="1200" dirty="0"/>
              <a:t>파일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KillingProgram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MainApp.cs</a:t>
            </a:r>
            <a:r>
              <a:rPr lang="en-US" altLang="ko-KR" sz="1200" dirty="0"/>
              <a:t>:</a:t>
            </a:r>
            <a:r>
              <a:rPr lang="ko-KR" altLang="ko-KR" sz="1200" dirty="0"/>
              <a:t>줄</a:t>
            </a:r>
            <a:r>
              <a:rPr lang="en-US" altLang="ko-KR" sz="1200" dirty="0"/>
              <a:t> 9</a:t>
            </a:r>
            <a:endParaRPr lang="ko-KR" altLang="ko-K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33" y="4339871"/>
            <a:ext cx="3487737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>
            <a:off x="4241664" y="3645024"/>
            <a:ext cx="978408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err="1"/>
              <a:t>try~catch</a:t>
            </a:r>
            <a:r>
              <a:rPr lang="ko-KR" altLang="en-US" dirty="0"/>
              <a:t>로 예외 받기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예외를 받아 처리하는 </a:t>
            </a:r>
            <a:r>
              <a:rPr lang="en-US" altLang="ko-KR" dirty="0" smtClean="0">
                <a:sym typeface="Wingdings" pitchFamily="2" charset="2"/>
              </a:rPr>
              <a:t>try ~ catch </a:t>
            </a:r>
            <a:r>
              <a:rPr lang="ko-KR" altLang="en-US" dirty="0" smtClean="0">
                <a:sym typeface="Wingdings" pitchFamily="2" charset="2"/>
              </a:rPr>
              <a:t>문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1520" y="2696721"/>
            <a:ext cx="3672408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try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// </a:t>
            </a:r>
            <a:r>
              <a:rPr lang="ko-KR" altLang="ko-KR" sz="1600" dirty="0"/>
              <a:t>실행하고자 하는 코드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  <a:p>
            <a:r>
              <a:rPr lang="en-US" altLang="ko-KR" sz="1600" dirty="0"/>
              <a:t>catch( </a:t>
            </a:r>
            <a:r>
              <a:rPr lang="ko-KR" altLang="ko-KR" sz="1600" dirty="0"/>
              <a:t>예외</a:t>
            </a:r>
            <a:r>
              <a:rPr lang="en-US" altLang="ko-KR" sz="1600" dirty="0"/>
              <a:t>_</a:t>
            </a:r>
            <a:r>
              <a:rPr lang="ko-KR" altLang="ko-KR" sz="1600" dirty="0"/>
              <a:t>객체</a:t>
            </a:r>
            <a:r>
              <a:rPr lang="en-US" altLang="ko-KR" sz="1600" dirty="0"/>
              <a:t>_1 )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// </a:t>
            </a:r>
            <a:r>
              <a:rPr lang="ko-KR" altLang="ko-KR" sz="1600" dirty="0"/>
              <a:t>예외가 발생했을 때의 처리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  <a:p>
            <a:r>
              <a:rPr lang="en-US" altLang="ko-KR" sz="1600" dirty="0"/>
              <a:t>catch ( </a:t>
            </a:r>
            <a:r>
              <a:rPr lang="ko-KR" altLang="ko-KR" sz="1600" dirty="0"/>
              <a:t>예외</a:t>
            </a:r>
            <a:r>
              <a:rPr lang="en-US" altLang="ko-KR" sz="1600" dirty="0"/>
              <a:t>_</a:t>
            </a:r>
            <a:r>
              <a:rPr lang="ko-KR" altLang="ko-KR" sz="1600" dirty="0"/>
              <a:t>객체</a:t>
            </a:r>
            <a:r>
              <a:rPr lang="en-US" altLang="ko-KR" sz="1600" dirty="0"/>
              <a:t>_2 )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// </a:t>
            </a:r>
            <a:r>
              <a:rPr lang="ko-KR" altLang="ko-KR" sz="1600" dirty="0"/>
              <a:t>예외가 발생했을 때의 처리 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355976" y="2276872"/>
            <a:ext cx="4536504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= { 1, 2, 3 };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try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for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5; i++)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[i</a:t>
            </a:r>
            <a:r>
              <a:rPr lang="en-US" altLang="ko-KR" sz="1600" dirty="0"/>
              <a:t>]);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catch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IndexOutOfRangeException</a:t>
            </a:r>
            <a:r>
              <a:rPr lang="en-US" altLang="ko-KR" sz="1600" dirty="0"/>
              <a:t> e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"</a:t>
            </a:r>
            <a:r>
              <a:rPr lang="ko-KR" altLang="en-US" sz="1600" dirty="0"/>
              <a:t>예외가 발생했습니다 </a:t>
            </a:r>
            <a:r>
              <a:rPr lang="en-US" altLang="ko-KR" sz="1600" dirty="0"/>
              <a:t>: {0}", </a:t>
            </a:r>
            <a:r>
              <a:rPr lang="en-US" altLang="ko-KR" sz="1600" dirty="0" err="1"/>
              <a:t>e.Message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ko-KR" altLang="en-US" sz="1600" dirty="0"/>
              <a:t>종료</a:t>
            </a:r>
            <a:r>
              <a:rPr lang="en-US" altLang="ko-KR" sz="1600" dirty="0"/>
              <a:t>");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93421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형</a:t>
            </a:r>
            <a:r>
              <a:rPr lang="ko-KR" altLang="en-US" dirty="0">
                <a:solidFill>
                  <a:schemeClr val="accent3"/>
                </a:solidFill>
              </a:rPr>
              <a:t>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0997" y="190754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사용 예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491880" y="3573016"/>
            <a:ext cx="864096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5436096" y="2601241"/>
            <a:ext cx="3456385" cy="711647"/>
          </a:xfrm>
          <a:prstGeom prst="wedgeRoundRectCallout">
            <a:avLst>
              <a:gd name="adj1" fmla="val 11163"/>
              <a:gd name="adj2" fmla="val 14789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되면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IndexOutOfRangeException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객체가 던져지고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18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행의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catch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블록이 이를 받아냅니다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4856396">
            <a:off x="6961182" y="4012867"/>
            <a:ext cx="566738" cy="476250"/>
          </a:xfrm>
          <a:custGeom>
            <a:avLst/>
            <a:gdLst>
              <a:gd name="G0" fmla="+- -1551352 0 0"/>
              <a:gd name="G1" fmla="+- 11462912 0 0"/>
              <a:gd name="G2" fmla="+- -1551352 0 11462912"/>
              <a:gd name="G3" fmla="+- 10800 0 0"/>
              <a:gd name="G4" fmla="+- 0 0 -155135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363 0 0"/>
              <a:gd name="G9" fmla="+- 0 0 11462912"/>
              <a:gd name="G10" fmla="+- 8363 0 2700"/>
              <a:gd name="G11" fmla="cos G10 -1551352"/>
              <a:gd name="G12" fmla="sin G10 -1551352"/>
              <a:gd name="G13" fmla="cos 13500 -1551352"/>
              <a:gd name="G14" fmla="sin 13500 -1551352"/>
              <a:gd name="G15" fmla="+- G11 10800 0"/>
              <a:gd name="G16" fmla="+- G12 10800 0"/>
              <a:gd name="G17" fmla="+- G13 10800 0"/>
              <a:gd name="G18" fmla="+- G14 10800 0"/>
              <a:gd name="G19" fmla="*/ 8363 1 2"/>
              <a:gd name="G20" fmla="+- G19 5400 0"/>
              <a:gd name="G21" fmla="cos G20 -1551352"/>
              <a:gd name="G22" fmla="sin G20 -1551352"/>
              <a:gd name="G23" fmla="+- G21 10800 0"/>
              <a:gd name="G24" fmla="+- G12 G23 G22"/>
              <a:gd name="G25" fmla="+- G22 G23 G11"/>
              <a:gd name="G26" fmla="cos 10800 -1551352"/>
              <a:gd name="G27" fmla="sin 10800 -1551352"/>
              <a:gd name="G28" fmla="cos 8363 -1551352"/>
              <a:gd name="G29" fmla="sin 8363 -155135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462912"/>
              <a:gd name="G36" fmla="sin G34 11462912"/>
              <a:gd name="G37" fmla="+/ 11462912 -155135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363 G39"/>
              <a:gd name="G43" fmla="sin 836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117 w 21600"/>
              <a:gd name="T5" fmla="*/ 338 h 21600"/>
              <a:gd name="T6" fmla="*/ 1255 w 21600"/>
              <a:gd name="T7" fmla="*/ 11650 h 21600"/>
              <a:gd name="T8" fmla="*/ 8722 w 21600"/>
              <a:gd name="T9" fmla="*/ 2699 h 21600"/>
              <a:gd name="T10" fmla="*/ 23164 w 21600"/>
              <a:gd name="T11" fmla="*/ 5379 h 21600"/>
              <a:gd name="T12" fmla="*/ 21149 w 21600"/>
              <a:gd name="T13" fmla="*/ 10541 h 21600"/>
              <a:gd name="T14" fmla="*/ 15986 w 21600"/>
              <a:gd name="T15" fmla="*/ 852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59" y="7442"/>
                </a:moveTo>
                <a:cubicBezTo>
                  <a:pt x="17126" y="4401"/>
                  <a:pt x="14120" y="2437"/>
                  <a:pt x="10800" y="2437"/>
                </a:cubicBezTo>
                <a:cubicBezTo>
                  <a:pt x="6181" y="2437"/>
                  <a:pt x="2437" y="6181"/>
                  <a:pt x="2437" y="10800"/>
                </a:cubicBezTo>
                <a:cubicBezTo>
                  <a:pt x="2436" y="11047"/>
                  <a:pt x="2448" y="11295"/>
                  <a:pt x="2469" y="11541"/>
                </a:cubicBezTo>
                <a:lnTo>
                  <a:pt x="42" y="11758"/>
                </a:lnTo>
                <a:cubicBezTo>
                  <a:pt x="14" y="11439"/>
                  <a:pt x="0" y="11119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087" y="-1"/>
                  <a:pt x="18969" y="2536"/>
                  <a:pt x="20691" y="6463"/>
                </a:cubicBezTo>
                <a:lnTo>
                  <a:pt x="23164" y="5379"/>
                </a:lnTo>
                <a:lnTo>
                  <a:pt x="21149" y="10541"/>
                </a:lnTo>
                <a:lnTo>
                  <a:pt x="15986" y="8526"/>
                </a:lnTo>
                <a:lnTo>
                  <a:pt x="18459" y="7442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en-US" altLang="ko-KR" dirty="0" err="1"/>
              <a:t>System.Exception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System.Exception</a:t>
            </a:r>
            <a:r>
              <a:rPr lang="en-US" altLang="ko-KR" dirty="0"/>
              <a:t> </a:t>
            </a:r>
            <a:r>
              <a:rPr lang="ko-KR" altLang="en-US" dirty="0"/>
              <a:t>클래스는 모든 예외의 </a:t>
            </a:r>
            <a:r>
              <a:rPr lang="ko-KR" altLang="en-US" dirty="0" smtClean="0"/>
              <a:t>조상</a:t>
            </a:r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앞 슬라이드에서 사용한 바 있는 </a:t>
            </a:r>
            <a:r>
              <a:rPr lang="en-US" altLang="ko-KR" dirty="0" err="1" smtClean="0"/>
              <a:t>IndexOutOfRange</a:t>
            </a:r>
            <a:endParaRPr lang="en-US" altLang="ko-KR" dirty="0"/>
          </a:p>
          <a:p>
            <a:r>
              <a:rPr lang="en-US" altLang="ko-KR" dirty="0"/>
              <a:t>Exception </a:t>
            </a:r>
            <a:r>
              <a:rPr lang="ko-KR" altLang="en-US" dirty="0"/>
              <a:t>예외도 </a:t>
            </a:r>
            <a:r>
              <a:rPr lang="en-US" altLang="ko-KR" dirty="0" err="1"/>
              <a:t>System.Exception</a:t>
            </a:r>
            <a:r>
              <a:rPr lang="ko-KR" altLang="en-US" dirty="0"/>
              <a:t>으로부터 </a:t>
            </a:r>
            <a:r>
              <a:rPr lang="ko-KR" altLang="en-US" dirty="0" smtClean="0"/>
              <a:t>파생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560236"/>
            <a:ext cx="3672408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try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catch( </a:t>
            </a:r>
            <a:r>
              <a:rPr lang="en-US" altLang="ko-KR" sz="1600" dirty="0" err="1"/>
              <a:t>IndexOutOfRangeException</a:t>
            </a:r>
            <a:r>
              <a:rPr lang="en-US" altLang="ko-KR" sz="1600" dirty="0"/>
              <a:t> e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//...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catch( </a:t>
            </a:r>
            <a:r>
              <a:rPr lang="en-US" altLang="ko-KR" sz="1600" dirty="0" err="1"/>
              <a:t>DivideByZeroException</a:t>
            </a:r>
            <a:r>
              <a:rPr lang="en-US" altLang="ko-KR" sz="1600" dirty="0"/>
              <a:t> e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// </a:t>
            </a:r>
            <a:r>
              <a:rPr lang="en-US" altLang="ko-KR" sz="1600" dirty="0"/>
              <a:t>...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355976" y="4030032"/>
            <a:ext cx="4536504" cy="18466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try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catch( Exception e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//...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491880" y="4436531"/>
            <a:ext cx="864096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5220072" y="3157967"/>
            <a:ext cx="3456385" cy="1296144"/>
          </a:xfrm>
          <a:prstGeom prst="wedgeRoundRectCallout">
            <a:avLst>
              <a:gd name="adj1" fmla="val -37968"/>
              <a:gd name="adj2" fmla="val 7847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400" dirty="0"/>
              <a:t>상속 관계로 인해 모든 예외 </a:t>
            </a:r>
            <a:r>
              <a:rPr lang="ko-KR" altLang="en-US" sz="1400" dirty="0" smtClean="0"/>
              <a:t>클래스들은 </a:t>
            </a:r>
            <a:r>
              <a:rPr lang="en-US" altLang="ko-KR" sz="1400" dirty="0" err="1"/>
              <a:t>System.Exception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형식으로 간주할 수 있고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System.Exception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형식의 </a:t>
            </a:r>
            <a:r>
              <a:rPr lang="ko-KR" altLang="en-US" sz="1400" dirty="0" smtClean="0"/>
              <a:t>예외를 받는 </a:t>
            </a:r>
            <a:r>
              <a:rPr lang="en-US" altLang="ko-KR" sz="1400" dirty="0"/>
              <a:t>catch </a:t>
            </a:r>
            <a:r>
              <a:rPr lang="ko-KR" altLang="en-US" sz="1400" dirty="0"/>
              <a:t>절 하나면 모든 예외를 다 받아낼 수 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.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004048" y="5445224"/>
            <a:ext cx="3456385" cy="1296144"/>
          </a:xfrm>
          <a:prstGeom prst="wedgeRoundRectCallout">
            <a:avLst>
              <a:gd name="adj1" fmla="val -31669"/>
              <a:gd name="adj2" fmla="val -7494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400"/>
              <a:t>그러나 </a:t>
            </a:r>
            <a:r>
              <a:rPr lang="ko-KR" altLang="en-US" sz="1400" dirty="0" err="1"/>
              <a:t>무</a:t>
            </a:r>
            <a:r>
              <a:rPr lang="ko-KR" altLang="en-US" sz="1400" smtClean="0"/>
              <a:t>조건적인 </a:t>
            </a:r>
            <a:r>
              <a:rPr lang="en-US" altLang="ko-KR" sz="1400" dirty="0" smtClean="0"/>
              <a:t>Exception </a:t>
            </a:r>
            <a:r>
              <a:rPr lang="ko-KR" altLang="en-US" sz="1400" dirty="0" smtClean="0"/>
              <a:t>클래스 사용은 금물</a:t>
            </a:r>
            <a:r>
              <a:rPr lang="en-US" altLang="ko-KR" sz="1400" dirty="0" smtClean="0"/>
              <a:t>! </a:t>
            </a:r>
            <a:br>
              <a:rPr lang="en-US" altLang="ko-KR" sz="1400" dirty="0" smtClean="0"/>
            </a:br>
            <a:r>
              <a:rPr lang="ko-KR" altLang="en-US" sz="1400" dirty="0" smtClean="0"/>
              <a:t>상위 </a:t>
            </a:r>
            <a:r>
              <a:rPr lang="ko-KR" altLang="en-US" sz="1400" dirty="0"/>
              <a:t>코드 등에서 </a:t>
            </a:r>
            <a:r>
              <a:rPr lang="ko-KR" altLang="en-US" sz="1400" dirty="0" smtClean="0"/>
              <a:t>처리해야 하는 예외마저 처리하는 일이 없도록 면밀히 검토한 후에 사용해야 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877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예외 </a:t>
            </a:r>
            <a:r>
              <a:rPr lang="ko-KR" altLang="en-US" dirty="0" smtClean="0"/>
              <a:t>던지기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try~catch</a:t>
            </a:r>
            <a:r>
              <a:rPr lang="en-US" altLang="ko-KR" dirty="0"/>
              <a:t> </a:t>
            </a:r>
            <a:r>
              <a:rPr lang="ko-KR" altLang="en-US" dirty="0"/>
              <a:t>문으로 예외를 받는다는 것은 어디선가는 예외를 </a:t>
            </a:r>
            <a:r>
              <a:rPr lang="ko-KR" altLang="en-US" dirty="0" smtClean="0"/>
              <a:t>던진다는 것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throw </a:t>
            </a:r>
            <a:r>
              <a:rPr lang="ko-KR" altLang="en-US" dirty="0" smtClean="0">
                <a:sym typeface="Wingdings" pitchFamily="2" charset="2"/>
              </a:rPr>
              <a:t>문으로 예외를 던지는 예제 코드 </a:t>
            </a:r>
            <a:r>
              <a:rPr lang="en-US" altLang="ko-KR" dirty="0" smtClean="0">
                <a:sym typeface="Wingdings" pitchFamily="2" charset="2"/>
              </a:rPr>
              <a:t>1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600" y="2873537"/>
            <a:ext cx="525658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try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// ...</a:t>
            </a:r>
            <a:endParaRPr lang="ko-KR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    </a:t>
            </a:r>
            <a:r>
              <a:rPr lang="en-US" altLang="ko-KR" sz="1600" b="1" dirty="0">
                <a:solidFill>
                  <a:schemeClr val="accent3"/>
                </a:solidFill>
              </a:rPr>
              <a:t>throw</a:t>
            </a:r>
            <a:r>
              <a:rPr lang="en-US" altLang="ko-KR" sz="1600" dirty="0">
                <a:solidFill>
                  <a:schemeClr val="accent3"/>
                </a:solidFill>
              </a:rPr>
              <a:t> new Exception(“</a:t>
            </a:r>
            <a:r>
              <a:rPr lang="ko-KR" altLang="ko-KR" sz="1600" dirty="0">
                <a:solidFill>
                  <a:schemeClr val="accent3"/>
                </a:solidFill>
              </a:rPr>
              <a:t>예외를 던집니다</a:t>
            </a:r>
            <a:r>
              <a:rPr lang="en-US" altLang="ko-KR" sz="1600" dirty="0">
                <a:solidFill>
                  <a:schemeClr val="accent3"/>
                </a:solidFill>
              </a:rPr>
              <a:t>.”);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/>
              <a:t>}</a:t>
            </a:r>
            <a:r>
              <a:rPr lang="ko-KR" altLang="ko-KR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catch(Exception </a:t>
            </a:r>
            <a:r>
              <a:rPr lang="en-US" altLang="ko-KR" sz="1600" dirty="0"/>
              <a:t>e)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e.Message</a:t>
            </a:r>
            <a:r>
              <a:rPr lang="en-US" altLang="ko-KR" sz="1600" dirty="0"/>
              <a:t> 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5436095" y="4022832"/>
            <a:ext cx="3456385" cy="711647"/>
          </a:xfrm>
          <a:prstGeom prst="wedgeRoundRectCallout">
            <a:avLst>
              <a:gd name="adj1" fmla="val -98438"/>
              <a:gd name="adj2" fmla="val -2750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throw</a:t>
            </a: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통해 던져진 예외 객체는 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catch </a:t>
            </a: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문을 통해 받습니다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오른쪽으로 구부러진 화살표 2"/>
          <p:cNvSpPr/>
          <p:nvPr/>
        </p:nvSpPr>
        <p:spPr>
          <a:xfrm rot="4028731" flipH="1">
            <a:off x="2995105" y="3770580"/>
            <a:ext cx="395712" cy="1216152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예외 </a:t>
            </a:r>
            <a:r>
              <a:rPr lang="ko-KR" altLang="en-US" dirty="0" smtClean="0"/>
              <a:t>던지기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throw </a:t>
            </a:r>
            <a:r>
              <a:rPr lang="ko-KR" altLang="en-US" dirty="0" smtClean="0">
                <a:sym typeface="Wingdings" pitchFamily="2" charset="2"/>
              </a:rPr>
              <a:t>문으로 예외를 던지는 예제 코드 </a:t>
            </a:r>
            <a:r>
              <a:rPr lang="en-US" altLang="ko-KR" dirty="0">
                <a:sym typeface="Wingdings" pitchFamily="2" charset="2"/>
              </a:rPr>
              <a:t>2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7584" y="2132856"/>
            <a:ext cx="5256584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if (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 &lt; 10)</a:t>
            </a:r>
            <a:endParaRPr lang="ko-KR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 : {0}",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    else</a:t>
            </a:r>
            <a:endParaRPr lang="ko-KR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throw new Exception("</a:t>
            </a:r>
            <a:r>
              <a:rPr lang="en-US" altLang="ko-KR" sz="1600" dirty="0" err="1">
                <a:solidFill>
                  <a:schemeClr val="accent3"/>
                </a:solidFill>
              </a:rPr>
              <a:t>arg</a:t>
            </a:r>
            <a:r>
              <a:rPr lang="ko-KR" altLang="ko-KR" sz="1600" dirty="0">
                <a:solidFill>
                  <a:schemeClr val="accent3"/>
                </a:solidFill>
              </a:rPr>
              <a:t>가</a:t>
            </a:r>
            <a:r>
              <a:rPr lang="en-US" altLang="ko-KR" sz="1600" dirty="0">
                <a:solidFill>
                  <a:schemeClr val="accent3"/>
                </a:solidFill>
              </a:rPr>
              <a:t> 10</a:t>
            </a:r>
            <a:r>
              <a:rPr lang="ko-KR" altLang="ko-KR" sz="1600" dirty="0">
                <a:solidFill>
                  <a:schemeClr val="accent3"/>
                </a:solidFill>
              </a:rPr>
              <a:t>보다 큽니다</a:t>
            </a:r>
            <a:r>
              <a:rPr lang="en-US" altLang="ko-KR" sz="1600" dirty="0">
                <a:solidFill>
                  <a:schemeClr val="accent3"/>
                </a:solidFill>
              </a:rPr>
              <a:t>.");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/>
              <a:t>}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static void Main()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try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DoSomething</a:t>
            </a:r>
            <a:r>
              <a:rPr lang="en-US" altLang="ko-KR" sz="1600" dirty="0" smtClean="0">
                <a:solidFill>
                  <a:schemeClr val="accent3"/>
                </a:solidFill>
              </a:rPr>
              <a:t>(13</a:t>
            </a:r>
            <a:r>
              <a:rPr lang="en-US" altLang="ko-KR" sz="1600" dirty="0">
                <a:solidFill>
                  <a:schemeClr val="accent3"/>
                </a:solidFill>
              </a:rPr>
              <a:t>);</a:t>
            </a:r>
            <a:r>
              <a:rPr lang="ko-KR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    </a:t>
            </a:r>
            <a:endParaRPr lang="en-US" altLang="ko-KR" sz="1600" dirty="0" smtClean="0">
              <a:solidFill>
                <a:schemeClr val="accent3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ko-KR" altLang="ko-KR" sz="1600" dirty="0"/>
          </a:p>
          <a:p>
            <a:r>
              <a:rPr lang="en-US" altLang="ko-KR" sz="1600" dirty="0"/>
              <a:t>    catch (Exception e)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e.Message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5436094" y="1988840"/>
            <a:ext cx="3456385" cy="1479725"/>
          </a:xfrm>
          <a:prstGeom prst="wedgeRoundRectCallout">
            <a:avLst>
              <a:gd name="adj1" fmla="val -61065"/>
              <a:gd name="adj2" fmla="val 3999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예외를 던졌지만 </a:t>
            </a:r>
            <a:r>
              <a:rPr kumimoji="1" lang="en-US" altLang="ko-KR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DoSomething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() </a:t>
            </a:r>
            <a:r>
              <a:rPr kumimoji="1" lang="ko-KR" altLang="en-US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메소드</a:t>
            </a: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안에서는 이 예외를 처리할 수 있는 코드가 없습니다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예외는 </a:t>
            </a:r>
            <a:r>
              <a:rPr kumimoji="1" lang="en-US" altLang="ko-KR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DoSomething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() </a:t>
            </a:r>
            <a:r>
              <a:rPr kumimoji="1" lang="ko-KR" altLang="en-US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메소드의</a:t>
            </a: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호출자에게</a:t>
            </a: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던져집니다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오른쪽으로 구부러진 화살표 2"/>
          <p:cNvSpPr/>
          <p:nvPr/>
        </p:nvSpPr>
        <p:spPr>
          <a:xfrm rot="1203436" flipH="1">
            <a:off x="2926529" y="4973344"/>
            <a:ext cx="521892" cy="76564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4067944" y="4395012"/>
            <a:ext cx="3456385" cy="961153"/>
          </a:xfrm>
          <a:prstGeom prst="wedgeRoundRectCallout">
            <a:avLst>
              <a:gd name="adj1" fmla="val -61065"/>
              <a:gd name="adj2" fmla="val 3999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DoSomething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() </a:t>
            </a:r>
            <a:r>
              <a:rPr kumimoji="1" lang="ko-KR" altLang="en-US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메소드에서</a:t>
            </a: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던진 호출자의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try ~ catch </a:t>
            </a:r>
            <a:r>
              <a:rPr kumimoji="1"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블록에서 받습니다</a:t>
            </a:r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en-US" altLang="ko-KR" dirty="0" err="1"/>
              <a:t>try~catch</a:t>
            </a:r>
            <a:r>
              <a:rPr lang="ko-KR" altLang="en-US" dirty="0"/>
              <a:t>와 </a:t>
            </a:r>
            <a:r>
              <a:rPr lang="en-US" altLang="ko-KR" dirty="0"/>
              <a:t>finally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구문은 </a:t>
            </a:r>
            <a:r>
              <a:rPr lang="en-US" altLang="ko-KR" dirty="0" err="1" smtClean="0"/>
              <a:t>try~catch</a:t>
            </a:r>
            <a:r>
              <a:rPr lang="ko-KR" altLang="en-US" dirty="0" smtClean="0"/>
              <a:t>와 함께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처리를 하고 난 후의 뒷정리를 할 때 사용함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다음은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의 사용 예제 코드</a:t>
            </a:r>
            <a:endParaRPr lang="en-US" altLang="ko-KR" dirty="0" smtClean="0"/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2883708"/>
            <a:ext cx="5256584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try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dbconn.Open</a:t>
            </a:r>
            <a:r>
              <a:rPr lang="en-US" altLang="ko-KR" sz="1600" dirty="0"/>
              <a:t>(); // </a:t>
            </a:r>
            <a:r>
              <a:rPr lang="en-US" altLang="ko-KR" sz="1600" dirty="0" err="1"/>
              <a:t>dbconn</a:t>
            </a:r>
            <a:r>
              <a:rPr lang="ko-KR" altLang="ko-KR" sz="1600" dirty="0"/>
              <a:t>은 데이터베이스 커넥션</a:t>
            </a:r>
          </a:p>
          <a:p>
            <a:r>
              <a:rPr lang="en-US" altLang="ko-KR" sz="1600" dirty="0"/>
              <a:t>    // ... </a:t>
            </a:r>
            <a:r>
              <a:rPr lang="en-US" altLang="ko-KR" sz="1600" dirty="0" smtClean="0"/>
              <a:t>    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  <a:p>
            <a:r>
              <a:rPr lang="en-US" altLang="ko-KR" sz="1600" dirty="0"/>
              <a:t>catch( </a:t>
            </a:r>
            <a:r>
              <a:rPr lang="en-US" altLang="ko-KR" sz="1600" dirty="0" err="1"/>
              <a:t>XXXException</a:t>
            </a:r>
            <a:r>
              <a:rPr lang="en-US" altLang="ko-KR" sz="1600" dirty="0"/>
              <a:t> e 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  <a:p>
            <a:r>
              <a:rPr lang="en-US" altLang="ko-KR" sz="1600" dirty="0"/>
              <a:t>catch( </a:t>
            </a:r>
            <a:r>
              <a:rPr lang="en-US" altLang="ko-KR" sz="1600" dirty="0" err="1"/>
              <a:t>YYYException</a:t>
            </a:r>
            <a:r>
              <a:rPr lang="en-US" altLang="ko-KR" sz="1600" dirty="0"/>
              <a:t> e 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  <a:p>
            <a:r>
              <a:rPr lang="en-US" altLang="ko-KR" sz="1600" b="1" dirty="0">
                <a:solidFill>
                  <a:schemeClr val="accent3"/>
                </a:solidFill>
              </a:rPr>
              <a:t>finally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dbconn.Close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431783" y="4581129"/>
            <a:ext cx="4740617" cy="1080120"/>
          </a:xfrm>
          <a:prstGeom prst="wedgeRoundRectCallout">
            <a:avLst>
              <a:gd name="adj1" fmla="val -88965"/>
              <a:gd name="adj2" fmla="val 4863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finally 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는 어떤 일이 있어도 반드시 실행됨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따라서 자원해제와 같은 뒷정리 코드는 반드시 이 절에서 처리해야 함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3455876" y="6021288"/>
            <a:ext cx="4860540" cy="432048"/>
          </a:xfrm>
          <a:prstGeom prst="wedgeRoundRectCallout">
            <a:avLst>
              <a:gd name="adj1" fmla="val -66868"/>
              <a:gd name="adj2" fmla="val -847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6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dbconn.Close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()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어떤 일이 있어도 안전하게 실행</a:t>
            </a:r>
            <a:endParaRPr kumimoji="1" lang="ko-KR" altLang="ko-KR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6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사용자 정의 예외 클래스 만들기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상속하기만 하면 사용자 정의 예외 클래스를 만들 수 있음</a:t>
            </a:r>
            <a:r>
              <a:rPr lang="en-US" altLang="ko-KR" dirty="0" smtClean="0"/>
              <a:t>.</a:t>
            </a:r>
          </a:p>
          <a:p>
            <a:r>
              <a:rPr lang="ko-KR" altLang="ko-KR" dirty="0"/>
              <a:t>특별한 데이터를 담아서 예외 처리 루틴에 추가 정보를 제공하고 </a:t>
            </a:r>
            <a:r>
              <a:rPr lang="ko-KR" altLang="ko-KR" dirty="0" smtClean="0"/>
              <a:t>싶거나 </a:t>
            </a:r>
            <a:r>
              <a:rPr lang="ko-KR" altLang="ko-KR" dirty="0"/>
              <a:t>예외 상황을 더 잘 설명하고 싶을 </a:t>
            </a:r>
            <a:r>
              <a:rPr lang="ko-KR" altLang="ko-KR" dirty="0" smtClean="0"/>
              <a:t>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다음은 사용자 정의 예외 클래스의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3573016"/>
            <a:ext cx="518457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 dirty="0"/>
              <a:t>class </a:t>
            </a:r>
            <a:r>
              <a:rPr lang="en-US" altLang="ko-KR" sz="2400" dirty="0" err="1"/>
              <a:t>MyException</a:t>
            </a:r>
            <a:r>
              <a:rPr lang="en-US" altLang="ko-KR" sz="2400" dirty="0"/>
              <a:t> : </a:t>
            </a:r>
            <a:r>
              <a:rPr lang="en-US" altLang="ko-KR" sz="2400" dirty="0">
                <a:solidFill>
                  <a:schemeClr val="accent3"/>
                </a:solidFill>
              </a:rPr>
              <a:t>Exception</a:t>
            </a:r>
            <a:endParaRPr lang="ko-KR" altLang="ko-KR" sz="2400" dirty="0">
              <a:solidFill>
                <a:schemeClr val="accent3"/>
              </a:solidFill>
            </a:endParaRPr>
          </a:p>
          <a:p>
            <a:r>
              <a:rPr lang="en-US" altLang="ko-KR" sz="2400" dirty="0"/>
              <a:t>{</a:t>
            </a:r>
            <a:endParaRPr lang="ko-KR" altLang="ko-KR" sz="2400" dirty="0"/>
          </a:p>
          <a:p>
            <a:r>
              <a:rPr lang="en-US" altLang="ko-KR" sz="2400" dirty="0"/>
              <a:t>    // ...</a:t>
            </a:r>
            <a:endParaRPr lang="ko-KR" altLang="ko-KR" sz="2400" dirty="0"/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101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7692</TotalTime>
  <Words>635</Words>
  <Application>Microsoft Office PowerPoint</Application>
  <PresentationFormat>화면 슬라이드 쇼(4:3)</PresentationFormat>
  <Paragraphs>160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어번 팝</vt:lpstr>
      <vt:lpstr>뇌를 자극하는 C# 4.0 프로그래밍</vt:lpstr>
      <vt:lpstr>01. 예외에 대하여 (1/2)</vt:lpstr>
      <vt:lpstr>01. 예외에 대하여 (2/2)</vt:lpstr>
      <vt:lpstr>02. try~catch로 예외 받기</vt:lpstr>
      <vt:lpstr>03. System.Exception 클래스</vt:lpstr>
      <vt:lpstr>04. 예외 던지기 (1/2)</vt:lpstr>
      <vt:lpstr>04. 예외 던지기 (2/2)</vt:lpstr>
      <vt:lpstr>05. try~catch와 finally</vt:lpstr>
      <vt:lpstr>06. 사용자 정의 예외 클래스 만들기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338</cp:revision>
  <dcterms:created xsi:type="dcterms:W3CDTF">2011-08-27T13:50:08Z</dcterms:created>
  <dcterms:modified xsi:type="dcterms:W3CDTF">2011-10-01T14:16:00Z</dcterms:modified>
</cp:coreProperties>
</file>