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324" r:id="rId4"/>
    <p:sldId id="325" r:id="rId5"/>
    <p:sldId id="322" r:id="rId6"/>
    <p:sldId id="318" r:id="rId7"/>
    <p:sldId id="319" r:id="rId8"/>
    <p:sldId id="317" r:id="rId9"/>
    <p:sldId id="323" r:id="rId10"/>
    <p:sldId id="326" r:id="rId11"/>
    <p:sldId id="327" r:id="rId12"/>
    <p:sldId id="328" r:id="rId13"/>
    <p:sldId id="329" r:id="rId14"/>
    <p:sldId id="330" r:id="rId15"/>
    <p:sldId id="32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94042" autoAdjust="0"/>
  </p:normalViewPr>
  <p:slideViewPr>
    <p:cSldViewPr>
      <p:cViewPr>
        <p:scale>
          <a:sx n="66" d="100"/>
          <a:sy n="66" d="100"/>
        </p:scale>
        <p:origin x="-276" y="-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err="1"/>
              <a:t>델리게이트와</a:t>
            </a:r>
            <a:r>
              <a:rPr lang="ko-KR" altLang="en-US" dirty="0"/>
              <a:t> 이벤트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(2/6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(1/5)</a:t>
            </a:r>
            <a:br>
              <a:rPr lang="en-US" altLang="ko-KR" dirty="0" smtClean="0"/>
            </a:br>
            <a:r>
              <a:rPr lang="ko-KR" altLang="en-US" dirty="0" smtClean="0"/>
              <a:t>① </a:t>
            </a:r>
            <a:r>
              <a:rPr lang="ko-KR" altLang="en-US" dirty="0" err="1"/>
              <a:t>델리게이트</a:t>
            </a:r>
            <a:r>
              <a:rPr lang="ko-KR" altLang="en-US" dirty="0"/>
              <a:t>  </a:t>
            </a:r>
            <a:r>
              <a:rPr lang="ko-KR" altLang="en-US" dirty="0" smtClean="0"/>
              <a:t>선언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043608" y="2420888"/>
            <a:ext cx="748883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400" dirty="0"/>
              <a:t>delegate void </a:t>
            </a:r>
            <a:r>
              <a:rPr lang="en-US" altLang="ko-KR" sz="2400" dirty="0" err="1"/>
              <a:t>EventHandler</a:t>
            </a:r>
            <a:r>
              <a:rPr lang="en-US" altLang="ko-KR" sz="2400" dirty="0"/>
              <a:t>(string message);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(3/6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(2/5)</a:t>
            </a:r>
            <a:br>
              <a:rPr lang="en-US" altLang="ko-KR" dirty="0" smtClean="0"/>
            </a:br>
            <a:r>
              <a:rPr lang="ko-KR" altLang="en-US" dirty="0"/>
              <a:t>② 클래스 내에 ①번에서 선언한 </a:t>
            </a:r>
            <a:r>
              <a:rPr lang="ko-KR" altLang="en-US" dirty="0" err="1"/>
              <a:t>델리게이트의</a:t>
            </a:r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event </a:t>
            </a:r>
            <a:r>
              <a:rPr lang="ko-KR" altLang="en-US" dirty="0"/>
              <a:t>한정자로 수식해서 선언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043608" y="2708920"/>
            <a:ext cx="7488832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err="1"/>
              <a:t>MyNotifier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b="1" dirty="0" smtClean="0"/>
              <a:t>    public </a:t>
            </a:r>
            <a:r>
              <a:rPr lang="en-US" altLang="ko-KR" sz="2000" b="1" dirty="0"/>
              <a:t>event </a:t>
            </a:r>
            <a:r>
              <a:rPr lang="en-US" altLang="ko-KR" sz="2000" b="1" dirty="0" err="1"/>
              <a:t>EventHandler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SomethingHappened</a:t>
            </a:r>
            <a:r>
              <a:rPr lang="en-US" altLang="ko-KR" sz="2000" b="1" dirty="0"/>
              <a:t>;</a:t>
            </a:r>
          </a:p>
          <a:p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dirty="0" err="1"/>
              <a:t>DoSomething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number)</a:t>
            </a:r>
          </a:p>
          <a:p>
            <a:r>
              <a:rPr lang="en-US" altLang="ko-KR" sz="2000" dirty="0" smtClean="0"/>
              <a:t>    {</a:t>
            </a:r>
            <a:endParaRPr lang="en-US" altLang="ko-KR" sz="2000" dirty="0"/>
          </a:p>
          <a:p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temp = number % 10;</a:t>
            </a:r>
          </a:p>
          <a:p>
            <a:r>
              <a:rPr lang="en-US" altLang="ko-KR" sz="2000" dirty="0" smtClean="0"/>
              <a:t>        if </a:t>
            </a:r>
            <a:r>
              <a:rPr lang="en-US" altLang="ko-KR" sz="2000" dirty="0"/>
              <a:t>( temp != 0 &amp;&amp; temp % 3 == 0)</a:t>
            </a:r>
          </a:p>
          <a:p>
            <a:r>
              <a:rPr lang="en-US" altLang="ko-KR" sz="2000" dirty="0" smtClean="0"/>
              <a:t>        {</a:t>
            </a:r>
            <a:endParaRPr lang="en-US" altLang="ko-KR" sz="2000" dirty="0"/>
          </a:p>
          <a:p>
            <a:r>
              <a:rPr lang="en-US" altLang="ko-KR" sz="2000" dirty="0" smtClean="0"/>
              <a:t>            </a:t>
            </a:r>
            <a:r>
              <a:rPr lang="en-US" altLang="ko-KR" sz="2000" dirty="0" err="1" smtClean="0"/>
              <a:t>SomethingHappened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String.Format</a:t>
            </a:r>
            <a:r>
              <a:rPr lang="en-US" altLang="ko-KR" sz="2000" dirty="0"/>
              <a:t>("{0} : </a:t>
            </a:r>
            <a:r>
              <a:rPr lang="ko-KR" altLang="en-US" sz="2000" dirty="0"/>
              <a:t>짝</a:t>
            </a:r>
            <a:r>
              <a:rPr lang="en-US" altLang="ko-KR" sz="2000" dirty="0"/>
              <a:t>", number));</a:t>
            </a:r>
          </a:p>
          <a:p>
            <a:r>
              <a:rPr lang="en-US" altLang="ko-KR" sz="2000" dirty="0" smtClean="0"/>
              <a:t>        }</a:t>
            </a:r>
            <a:endParaRPr lang="en-US" altLang="ko-KR" sz="2000" dirty="0"/>
          </a:p>
          <a:p>
            <a:r>
              <a:rPr lang="en-US" altLang="ko-KR" sz="2000" dirty="0" smtClean="0"/>
              <a:t>    }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(4/6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(3/5)</a:t>
            </a:r>
            <a:br>
              <a:rPr lang="en-US" altLang="ko-KR" dirty="0" smtClean="0"/>
            </a:br>
            <a:r>
              <a:rPr lang="ko-KR" altLang="en-US" dirty="0"/>
              <a:t>③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작성</a:t>
            </a:r>
            <a:r>
              <a:rPr lang="en-US" altLang="ko-KR" dirty="0"/>
              <a:t>. </a:t>
            </a:r>
            <a:r>
              <a:rPr lang="ko-KR" altLang="en-US" dirty="0"/>
              <a:t>이벤트 </a:t>
            </a:r>
            <a:r>
              <a:rPr lang="ko-KR" altLang="en-US" dirty="0" err="1"/>
              <a:t>핸들러는</a:t>
            </a:r>
            <a:r>
              <a:rPr lang="ko-KR" altLang="en-US" dirty="0"/>
              <a:t> ①번에서 선언한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 err="1"/>
              <a:t>델리게이트와</a:t>
            </a:r>
            <a:r>
              <a:rPr lang="ko-KR" altLang="en-US" dirty="0"/>
              <a:t> 일치하는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2708920"/>
            <a:ext cx="7488832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err="1"/>
              <a:t>MainApp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b="1" dirty="0" smtClean="0"/>
              <a:t>    static </a:t>
            </a:r>
            <a:r>
              <a:rPr lang="en-US" altLang="ko-KR" sz="2000" b="1" dirty="0"/>
              <a:t>public void </a:t>
            </a:r>
            <a:r>
              <a:rPr lang="en-US" altLang="ko-KR" sz="2000" b="1" dirty="0" err="1"/>
              <a:t>MyHandler</a:t>
            </a:r>
            <a:r>
              <a:rPr lang="en-US" altLang="ko-KR" sz="2000" b="1" dirty="0"/>
              <a:t>(string message)</a:t>
            </a:r>
          </a:p>
          <a:p>
            <a:r>
              <a:rPr lang="en-US" altLang="ko-KR" sz="2000" b="1" dirty="0" smtClean="0"/>
              <a:t>    {</a:t>
            </a:r>
            <a:endParaRPr lang="en-US" altLang="ko-KR" sz="2000" b="1" dirty="0"/>
          </a:p>
          <a:p>
            <a:r>
              <a:rPr lang="en-US" altLang="ko-KR" sz="2000" b="1" dirty="0" smtClean="0"/>
              <a:t>        </a:t>
            </a:r>
            <a:r>
              <a:rPr lang="en-US" altLang="ko-KR" sz="2000" b="1" dirty="0" err="1" smtClean="0"/>
              <a:t>Console.WriteLine</a:t>
            </a:r>
            <a:r>
              <a:rPr lang="en-US" altLang="ko-KR" sz="2000" b="1" dirty="0" smtClean="0"/>
              <a:t>(message</a:t>
            </a:r>
            <a:r>
              <a:rPr lang="en-US" altLang="ko-KR" sz="2000" b="1" dirty="0"/>
              <a:t>);</a:t>
            </a:r>
          </a:p>
          <a:p>
            <a:r>
              <a:rPr lang="en-US" altLang="ko-KR" sz="2000" b="1" dirty="0" smtClean="0"/>
              <a:t>    }</a:t>
            </a:r>
            <a:endParaRPr lang="en-US" altLang="ko-KR" sz="2000" b="1" dirty="0"/>
          </a:p>
          <a:p>
            <a:r>
              <a:rPr lang="en-US" altLang="ko-KR" sz="2000" dirty="0" smtClean="0"/>
              <a:t>    // </a:t>
            </a:r>
            <a:r>
              <a:rPr lang="en-US" altLang="ko-KR" sz="2000" dirty="0"/>
              <a:t>...</a:t>
            </a:r>
          </a:p>
          <a:p>
            <a:r>
              <a:rPr lang="en-US" altLang="ko-KR" sz="2000" dirty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(5/6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(4/5)</a:t>
            </a:r>
            <a:br>
              <a:rPr lang="en-US" altLang="ko-KR" dirty="0" smtClean="0"/>
            </a:br>
            <a:r>
              <a:rPr lang="ko-KR" altLang="en-US" dirty="0"/>
              <a:t>④ 클래스의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생성하고 이 객체의 이벤트에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③번에서 작성한 이벤트 </a:t>
            </a:r>
            <a:r>
              <a:rPr lang="ko-KR" altLang="en-US" dirty="0" err="1"/>
              <a:t>핸들러</a:t>
            </a:r>
            <a:r>
              <a:rPr lang="ko-KR" altLang="en-US" dirty="0"/>
              <a:t> 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2708920"/>
            <a:ext cx="7488832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MainApp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static </a:t>
            </a:r>
            <a:r>
              <a:rPr lang="en-US" altLang="ko-KR" sz="1600" dirty="0"/>
              <a:t>public void </a:t>
            </a:r>
            <a:r>
              <a:rPr lang="en-US" altLang="ko-KR" sz="1600" dirty="0" err="1"/>
              <a:t>MyHandler</a:t>
            </a:r>
            <a:r>
              <a:rPr lang="en-US" altLang="ko-KR" sz="1600" dirty="0"/>
              <a:t>(string message)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(message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 smtClean="0"/>
              <a:t>    static </a:t>
            </a:r>
            <a:r>
              <a:rPr lang="en-US" altLang="ko-KR" sz="1600" dirty="0"/>
              <a:t>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b="1" dirty="0" smtClean="0"/>
              <a:t>        </a:t>
            </a:r>
            <a:r>
              <a:rPr lang="en-US" altLang="ko-KR" sz="1600" b="1" dirty="0" err="1" smtClean="0"/>
              <a:t>MyNotifier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/>
              <a:t>notifier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MyNotifier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 smtClean="0"/>
              <a:t>        </a:t>
            </a:r>
            <a:r>
              <a:rPr lang="en-US" altLang="ko-KR" sz="1600" b="1" dirty="0" err="1" smtClean="0"/>
              <a:t>notifier.SomethingHappened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+= new </a:t>
            </a:r>
            <a:r>
              <a:rPr lang="en-US" altLang="ko-KR" sz="1600" b="1" dirty="0" err="1"/>
              <a:t>EventHandler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MyHandler</a:t>
            </a:r>
            <a:r>
              <a:rPr lang="en-US" altLang="ko-KR" sz="1600" b="1" dirty="0"/>
              <a:t> );</a:t>
            </a:r>
          </a:p>
          <a:p>
            <a:r>
              <a:rPr lang="nn-NO" altLang="ko-KR" sz="1600" b="1" dirty="0" smtClean="0"/>
              <a:t>        for </a:t>
            </a:r>
            <a:r>
              <a:rPr lang="nn-NO" altLang="ko-KR" sz="1600" b="1" dirty="0"/>
              <a:t>(int i = 1; i &lt; 30; i++)</a:t>
            </a:r>
          </a:p>
          <a:p>
            <a:r>
              <a:rPr lang="en-US" altLang="ko-KR" sz="1600" b="1" dirty="0" smtClean="0"/>
              <a:t>        {</a:t>
            </a:r>
            <a:endParaRPr lang="en-US" altLang="ko-KR" sz="1600" b="1" dirty="0"/>
          </a:p>
          <a:p>
            <a:r>
              <a:rPr lang="en-US" altLang="ko-KR" sz="1600" b="1" dirty="0" smtClean="0"/>
              <a:t>            </a:t>
            </a:r>
            <a:r>
              <a:rPr lang="en-US" altLang="ko-KR" sz="1600" b="1" dirty="0" err="1" smtClean="0"/>
              <a:t>notifier.DoSomething</a:t>
            </a:r>
            <a:r>
              <a:rPr lang="en-US" altLang="ko-KR" sz="1600" b="1" dirty="0" smtClean="0"/>
              <a:t>(i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smtClean="0"/>
              <a:t>        }</a:t>
            </a:r>
            <a:endParaRPr lang="en-US" altLang="ko-KR" sz="1600" b="1" dirty="0"/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(6/6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(5/5)</a:t>
            </a:r>
            <a:br>
              <a:rPr lang="en-US" altLang="ko-KR" dirty="0" smtClean="0"/>
            </a:br>
            <a:r>
              <a:rPr lang="ko-KR" altLang="en-US" dirty="0"/>
              <a:t>⑤ 이벤트가 발생하면 이벤트 </a:t>
            </a:r>
            <a:r>
              <a:rPr lang="ko-KR" altLang="en-US" dirty="0" err="1"/>
              <a:t>핸들러가</a:t>
            </a:r>
            <a:r>
              <a:rPr lang="ko-KR" altLang="en-US" dirty="0"/>
              <a:t> 호출됨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2348880"/>
            <a:ext cx="7488832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 smtClean="0"/>
              <a:t>MainApp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 smtClean="0"/>
              <a:t>    static </a:t>
            </a:r>
            <a:r>
              <a:rPr lang="en-US" altLang="ko-KR" dirty="0"/>
              <a:t>public void </a:t>
            </a:r>
            <a:r>
              <a:rPr lang="en-US" altLang="ko-KR" dirty="0" err="1"/>
              <a:t>MyHandler</a:t>
            </a:r>
            <a:r>
              <a:rPr lang="en-US" altLang="ko-KR" dirty="0"/>
              <a:t>(string message)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(message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 smtClean="0"/>
              <a:t>    static </a:t>
            </a:r>
            <a:r>
              <a:rPr lang="en-US" altLang="ko-KR" dirty="0"/>
              <a:t>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MyNotifier</a:t>
            </a:r>
            <a:r>
              <a:rPr lang="en-US" altLang="ko-KR" dirty="0" smtClean="0"/>
              <a:t> </a:t>
            </a:r>
            <a:r>
              <a:rPr lang="en-US" altLang="ko-KR" dirty="0" err="1"/>
              <a:t>notifier</a:t>
            </a:r>
            <a:r>
              <a:rPr lang="en-US" altLang="ko-KR" dirty="0"/>
              <a:t> = new </a:t>
            </a:r>
            <a:r>
              <a:rPr lang="en-US" altLang="ko-KR" dirty="0" err="1"/>
              <a:t>MyNotifier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notifier.SomethingHappened</a:t>
            </a:r>
            <a:r>
              <a:rPr lang="en-US" altLang="ko-KR" dirty="0" smtClean="0"/>
              <a:t> </a:t>
            </a:r>
            <a:r>
              <a:rPr lang="en-US" altLang="ko-KR" dirty="0"/>
              <a:t>+= </a:t>
            </a:r>
            <a:r>
              <a:rPr lang="en-US" altLang="ko-KR" dirty="0" err="1"/>
              <a:t>MyHandler</a:t>
            </a:r>
            <a:r>
              <a:rPr lang="en-US" altLang="ko-KR" dirty="0"/>
              <a:t>;</a:t>
            </a:r>
          </a:p>
          <a:p>
            <a:r>
              <a:rPr lang="nn-NO" altLang="ko-KR" b="1" dirty="0" smtClean="0"/>
              <a:t>        for </a:t>
            </a:r>
            <a:r>
              <a:rPr lang="nn-NO" altLang="ko-KR" b="1" dirty="0"/>
              <a:t>(int i = 1; i &lt; 30; i++)</a:t>
            </a:r>
          </a:p>
          <a:p>
            <a:r>
              <a:rPr lang="en-US" altLang="ko-KR" b="1" dirty="0" smtClean="0"/>
              <a:t>        {</a:t>
            </a:r>
            <a:endParaRPr lang="en-US" altLang="ko-KR" b="1" dirty="0"/>
          </a:p>
          <a:p>
            <a:r>
              <a:rPr lang="en-US" altLang="ko-KR" b="1" dirty="0" smtClean="0"/>
              <a:t>            </a:t>
            </a:r>
            <a:r>
              <a:rPr lang="en-US" altLang="ko-KR" b="1" dirty="0" err="1" smtClean="0"/>
              <a:t>notifier.DoSomething</a:t>
            </a:r>
            <a:r>
              <a:rPr lang="en-US" altLang="ko-KR" b="1" dirty="0" smtClean="0"/>
              <a:t>(i);}</a:t>
            </a:r>
            <a:endParaRPr lang="en-US" altLang="ko-KR" b="1" dirty="0"/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ko-KR" altLang="en-US" dirty="0" err="1"/>
              <a:t>델리게이트와</a:t>
            </a:r>
            <a:r>
              <a:rPr lang="ko-KR" altLang="en-US" dirty="0"/>
              <a:t> 이벤트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ym typeface="Wingdings" pitchFamily="2" charset="2"/>
              </a:rPr>
              <a:t>질문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/>
              <a:t>이벤트는 </a:t>
            </a:r>
            <a:r>
              <a:rPr lang="ko-KR" altLang="en-US" dirty="0" err="1"/>
              <a:t>델리게이트에</a:t>
            </a:r>
            <a:r>
              <a:rPr lang="ko-KR" altLang="en-US" dirty="0"/>
              <a:t> </a:t>
            </a:r>
            <a:r>
              <a:rPr lang="en-US" altLang="ko-KR" dirty="0"/>
              <a:t>event </a:t>
            </a:r>
            <a:r>
              <a:rPr lang="ko-KR" altLang="en-US" dirty="0"/>
              <a:t>키워드로 수식해서 선언한 것에 </a:t>
            </a:r>
            <a:r>
              <a:rPr lang="ko-KR" altLang="en-US" dirty="0" smtClean="0"/>
              <a:t>불과 합니다</a:t>
            </a:r>
            <a:r>
              <a:rPr lang="en-US" altLang="ko-KR" dirty="0"/>
              <a:t>. </a:t>
            </a:r>
            <a:r>
              <a:rPr lang="ko-KR" altLang="en-US" dirty="0"/>
              <a:t>언뜻 봤을 때는 둘의 차이가 별로 없는 것 같은데</a:t>
            </a:r>
            <a:r>
              <a:rPr lang="en-US" altLang="ko-KR" dirty="0"/>
              <a:t>, </a:t>
            </a:r>
            <a:r>
              <a:rPr lang="ko-KR" altLang="en-US" dirty="0"/>
              <a:t>마이크로소프트의 </a:t>
            </a:r>
            <a:r>
              <a:rPr lang="en-US" altLang="ko-KR" dirty="0"/>
              <a:t>C# </a:t>
            </a:r>
            <a:r>
              <a:rPr lang="ko-KR" altLang="en-US" dirty="0" smtClean="0"/>
              <a:t>팀은 왜 </a:t>
            </a:r>
            <a:r>
              <a:rPr lang="ko-KR" altLang="en-US" dirty="0"/>
              <a:t>이벤트를 언어에 </a:t>
            </a:r>
            <a:r>
              <a:rPr lang="ko-KR" altLang="en-US" dirty="0" smtClean="0"/>
              <a:t>추가했을까</a:t>
            </a:r>
            <a:r>
              <a:rPr lang="en-US" altLang="ko-KR" dirty="0" smtClean="0"/>
              <a:t>?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답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/>
              <a:t>이벤트는 외부에서 직접 사용할 </a:t>
            </a:r>
            <a:r>
              <a:rPr lang="ko-KR" altLang="en-US" dirty="0" smtClean="0"/>
              <a:t>수 없기 때문에 클래스 외부에서 이벤트를 임의로 일으킬 수 없지만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델리게이트는</a:t>
            </a:r>
            <a:r>
              <a:rPr lang="ko-KR" altLang="en-US" dirty="0" smtClean="0"/>
              <a:t> 그렇지 않음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예를 들어 </a:t>
            </a:r>
            <a:r>
              <a:rPr lang="ko-KR" altLang="en-US" dirty="0" err="1"/>
              <a:t>이메일</a:t>
            </a:r>
            <a:r>
              <a:rPr lang="ko-KR" altLang="en-US" dirty="0"/>
              <a:t> 서버에 접근하여 </a:t>
            </a:r>
            <a:r>
              <a:rPr lang="ko-KR" altLang="en-US" dirty="0" err="1"/>
              <a:t>이메일이</a:t>
            </a:r>
            <a:r>
              <a:rPr lang="ko-KR" altLang="en-US" dirty="0"/>
              <a:t> 도착하면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도착 사건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표현한다고 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</a:t>
            </a:r>
            <a:r>
              <a:rPr lang="ko-KR" altLang="en-US" dirty="0" err="1" smtClean="0"/>
              <a:t>델리게이트로</a:t>
            </a:r>
            <a:r>
              <a:rPr lang="ko-KR" altLang="en-US" dirty="0" smtClean="0"/>
              <a:t> 표현하면 프로그래머가 임의로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도착 사건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일으킬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이벤트로 표현하면 임의로 조작하는 것이 불가능해짐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이벤트를 사용하는 것이 더 안전한 코드를 만드는 길이며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델리게이트는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목적으로만 사용하는 것이 맞음</a:t>
            </a:r>
            <a:r>
              <a:rPr lang="en-US" altLang="ko-KR" dirty="0" smtClean="0"/>
              <a:t>.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델리게이트란</a:t>
            </a:r>
            <a:r>
              <a:rPr lang="en-US" altLang="ko-KR" dirty="0" smtClean="0"/>
              <a:t>? 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콜백</a:t>
            </a:r>
            <a:r>
              <a:rPr lang="en-US" altLang="ko-KR" dirty="0" smtClean="0"/>
              <a:t>(Callback)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비서처럼 </a:t>
            </a:r>
            <a:r>
              <a:rPr lang="ko-KR" altLang="en-US" dirty="0"/>
              <a:t>대신 어떤 일을 해 </a:t>
            </a:r>
            <a:r>
              <a:rPr lang="ko-KR" altLang="en-US" dirty="0" smtClean="0"/>
              <a:t>주는 코드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코드가 실행할 세부 코드는 컴파일 </a:t>
            </a:r>
            <a:r>
              <a:rPr lang="ko-KR" altLang="en-US" dirty="0" smtClean="0"/>
              <a:t>시점이 아닌 </a:t>
            </a:r>
            <a:r>
              <a:rPr lang="ko-KR" altLang="en-US" dirty="0"/>
              <a:t>실행 시점에 </a:t>
            </a:r>
            <a:r>
              <a:rPr lang="ko-KR" altLang="en-US" dirty="0" smtClean="0"/>
              <a:t>부여함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델리게이트란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err="1" smtClean="0"/>
              <a:t>델리게이트</a:t>
            </a:r>
            <a:r>
              <a:rPr lang="en-US" altLang="ko-KR" dirty="0" smtClean="0"/>
              <a:t>(Delegate)</a:t>
            </a:r>
            <a:r>
              <a:rPr lang="ko-KR" altLang="en-US" dirty="0" smtClean="0"/>
              <a:t>는 대리인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사절이라는 뜻으로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델리게이트는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/>
              <a:t>대한 </a:t>
            </a:r>
            <a:r>
              <a:rPr lang="ko-KR" altLang="en-US" dirty="0" smtClean="0"/>
              <a:t>참조를 말함</a:t>
            </a:r>
            <a:endParaRPr lang="en-US" altLang="ko-KR" dirty="0" smtClean="0"/>
          </a:p>
          <a:p>
            <a:pPr lvl="1"/>
            <a:r>
              <a:rPr lang="ko-KR" altLang="en-US" dirty="0" err="1"/>
              <a:t>델리게이트에</a:t>
            </a:r>
            <a:r>
              <a:rPr lang="ko-KR" altLang="en-US" dirty="0"/>
              <a:t>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smtClean="0"/>
              <a:t>주소를 </a:t>
            </a:r>
            <a:r>
              <a:rPr lang="ko-KR" altLang="en-US" dirty="0"/>
              <a:t>할당한 후 </a:t>
            </a:r>
            <a:r>
              <a:rPr lang="ko-KR" altLang="en-US" dirty="0" err="1"/>
              <a:t>델리게이트를</a:t>
            </a:r>
            <a:r>
              <a:rPr lang="ko-KR" altLang="en-US" dirty="0"/>
              <a:t> 호출하면 이 </a:t>
            </a:r>
            <a:r>
              <a:rPr lang="ko-KR" altLang="en-US" dirty="0" err="1"/>
              <a:t>델리게이트가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56869"/>
              </p:ext>
            </p:extLst>
          </p:nvPr>
        </p:nvGraphicFramePr>
        <p:xfrm>
          <a:off x="1475656" y="2564904"/>
          <a:ext cx="4752528" cy="158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4354543" imgH="1444500" progId="Visio.Drawing.11">
                  <p:embed/>
                </p:oleObj>
              </mc:Choice>
              <mc:Fallback>
                <p:oleObj name="Visio" r:id="rId3" imgW="4354543" imgH="14445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564904"/>
                        <a:ext cx="4752528" cy="158071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델리게이트란</a:t>
            </a:r>
            <a:r>
              <a:rPr lang="en-US" altLang="ko-KR" dirty="0" smtClean="0"/>
              <a:t>? 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델리게이트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선언 형식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>
                <a:sym typeface="Wingdings" pitchFamily="2" charset="2"/>
              </a:rPr>
              <a:t>델리게이트</a:t>
            </a:r>
            <a:r>
              <a:rPr lang="ko-KR" altLang="en-US" dirty="0">
                <a:sym typeface="Wingdings" pitchFamily="2" charset="2"/>
              </a:rPr>
              <a:t> 선언 예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 smtClean="0"/>
          </a:p>
          <a:p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구현하는 과정</a:t>
            </a:r>
            <a:endParaRPr lang="en-US" altLang="ko-KR" dirty="0" smtClean="0"/>
          </a:p>
          <a:p>
            <a:pPr lvl="1"/>
            <a:r>
              <a:rPr lang="ko-KR" altLang="en-US" dirty="0"/>
              <a:t>① </a:t>
            </a:r>
            <a:r>
              <a:rPr lang="ko-KR" altLang="en-US" dirty="0" err="1"/>
              <a:t>델리게이트를</a:t>
            </a:r>
            <a:r>
              <a:rPr lang="ko-KR" altLang="en-US" dirty="0"/>
              <a:t> 선언한다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② </a:t>
            </a:r>
            <a:r>
              <a:rPr lang="ko-KR" altLang="en-US" dirty="0" err="1"/>
              <a:t>델리게이트의</a:t>
            </a:r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때는 </a:t>
            </a:r>
            <a:r>
              <a:rPr lang="ko-KR" altLang="en-US" dirty="0" err="1"/>
              <a:t>델리게이트가</a:t>
            </a:r>
            <a:r>
              <a:rPr lang="ko-KR" altLang="en-US" dirty="0"/>
              <a:t> </a:t>
            </a:r>
            <a:r>
              <a:rPr lang="ko-KR" altLang="en-US" dirty="0" smtClean="0"/>
              <a:t>참조할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매개 변수로 넘긴다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③ </a:t>
            </a:r>
            <a:r>
              <a:rPr lang="ko-KR" altLang="en-US" dirty="0" err="1"/>
              <a:t>델리게이트를</a:t>
            </a:r>
            <a:r>
              <a:rPr lang="ko-KR" altLang="en-US" dirty="0"/>
              <a:t> 호출한다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17540"/>
              </p:ext>
            </p:extLst>
          </p:nvPr>
        </p:nvGraphicFramePr>
        <p:xfrm>
          <a:off x="1331641" y="4869160"/>
          <a:ext cx="4032448" cy="178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4354543" imgH="1927260" progId="Visio.Drawing.11">
                  <p:embed/>
                </p:oleObj>
              </mc:Choice>
              <mc:Fallback>
                <p:oleObj name="Visio" r:id="rId3" imgW="4354543" imgH="1927260" progId="Visio.Drawing.11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1" y="4869160"/>
                        <a:ext cx="4032448" cy="178154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/>
        </p:nvSpPr>
        <p:spPr>
          <a:xfrm>
            <a:off x="971600" y="2020778"/>
            <a:ext cx="741682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000" dirty="0"/>
              <a:t>한정자 </a:t>
            </a:r>
            <a:r>
              <a:rPr lang="en-US" altLang="ko-KR" sz="2000" b="1" dirty="0"/>
              <a:t>delegate </a:t>
            </a:r>
            <a:r>
              <a:rPr lang="ko-KR" altLang="en-US" sz="2000" dirty="0"/>
              <a:t>반환형식 </a:t>
            </a:r>
            <a:r>
              <a:rPr lang="ko-KR" altLang="en-US" sz="2000" dirty="0" err="1"/>
              <a:t>델리게이트이름</a:t>
            </a:r>
            <a:r>
              <a:rPr lang="ko-KR" altLang="en-US" sz="2000" dirty="0"/>
              <a:t> </a:t>
            </a:r>
            <a:r>
              <a:rPr lang="en-US" altLang="ko-KR" sz="2000" dirty="0"/>
              <a:t>( 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_</a:t>
            </a:r>
            <a:r>
              <a:rPr lang="ko-KR" altLang="en-US" sz="2000" dirty="0"/>
              <a:t>목록 </a:t>
            </a:r>
            <a:r>
              <a:rPr lang="en-US" altLang="ko-KR" sz="2000" dirty="0"/>
              <a:t>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71600" y="2780928"/>
            <a:ext cx="741682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/>
              <a:t>delegate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MyDelegate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 );</a:t>
            </a:r>
          </a:p>
        </p:txBody>
      </p:sp>
    </p:spTree>
    <p:extLst>
      <p:ext uri="{BB962C8B-B14F-4D97-AF65-F5344CB8AC3E}">
        <p14:creationId xmlns:p14="http://schemas.microsoft.com/office/powerpoint/2010/main" val="5522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델리게이트란</a:t>
            </a:r>
            <a:r>
              <a:rPr lang="en-US" altLang="ko-KR" dirty="0" smtClean="0"/>
              <a:t>? 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델리게이트</a:t>
            </a:r>
            <a:r>
              <a:rPr lang="ko-KR" altLang="en-US" dirty="0" smtClean="0"/>
              <a:t> 선언과 사용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2026583"/>
            <a:ext cx="727280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chemeClr val="accent3"/>
                </a:solidFill>
              </a:rPr>
              <a:t>int Plus( int a, int b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/>
              <a:t>a + b;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Minus( 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a, 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b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/>
              <a:t>a ? b;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4581128"/>
            <a:ext cx="727280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 err="1"/>
              <a:t>MyDelegate</a:t>
            </a:r>
            <a:r>
              <a:rPr lang="en-US" altLang="ko-KR" b="1" dirty="0"/>
              <a:t> </a:t>
            </a:r>
            <a:r>
              <a:rPr lang="en-US" altLang="ko-KR" dirty="0"/>
              <a:t>Callback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Callback = new </a:t>
            </a:r>
            <a:r>
              <a:rPr lang="en-US" altLang="ko-KR" b="1" dirty="0" err="1"/>
              <a:t>MyDelegate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3"/>
                </a:solidFill>
              </a:rPr>
              <a:t>Plus</a:t>
            </a:r>
            <a:r>
              <a:rPr lang="en-US" altLang="ko-KR" dirty="0"/>
              <a:t> );</a:t>
            </a:r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3"/>
                </a:solidFill>
              </a:rPr>
              <a:t>Callback( 3, 4 )</a:t>
            </a:r>
            <a:r>
              <a:rPr lang="en-US" altLang="ko-KR" dirty="0"/>
              <a:t> ); // 7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Callback = new </a:t>
            </a:r>
            <a:r>
              <a:rPr lang="en-US" altLang="ko-KR" b="1" dirty="0" err="1"/>
              <a:t>MyDelegate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1"/>
                </a:solidFill>
              </a:rPr>
              <a:t>Minus</a:t>
            </a:r>
            <a:r>
              <a:rPr lang="en-US" altLang="ko-KR" dirty="0"/>
              <a:t> );</a:t>
            </a:r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1"/>
                </a:solidFill>
              </a:rPr>
              <a:t>Callback( 7, 5 ) </a:t>
            </a:r>
            <a:r>
              <a:rPr lang="en-US" altLang="ko-KR" dirty="0"/>
              <a:t>); // 2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771800" y="2420888"/>
            <a:ext cx="792088" cy="317590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195736" y="3501008"/>
            <a:ext cx="972108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델리게이트는</a:t>
            </a:r>
            <a:r>
              <a:rPr lang="ko-KR" altLang="en-US" dirty="0"/>
              <a:t> 왜</a:t>
            </a:r>
            <a:r>
              <a:rPr lang="en-US" altLang="ko-KR" dirty="0"/>
              <a:t>, </a:t>
            </a:r>
            <a:r>
              <a:rPr lang="ko-KR" altLang="en-US" dirty="0"/>
              <a:t>그리고 언제 사용하나요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ym typeface="Wingdings" pitchFamily="2" charset="2"/>
              </a:rPr>
              <a:t>배열을 정렬하는 </a:t>
            </a:r>
            <a:r>
              <a:rPr lang="en-US" altLang="ko-KR" dirty="0" smtClean="0">
                <a:sym typeface="Wingdings" pitchFamily="2" charset="2"/>
              </a:rPr>
              <a:t>Sort() </a:t>
            </a:r>
            <a:r>
              <a:rPr lang="ko-KR" altLang="en-US" dirty="0" err="1" smtClean="0">
                <a:sym typeface="Wingdings" pitchFamily="2" charset="2"/>
              </a:rPr>
              <a:t>메소드를</a:t>
            </a:r>
            <a:r>
              <a:rPr lang="ko-KR" altLang="en-US" dirty="0" smtClean="0">
                <a:sym typeface="Wingdings" pitchFamily="2" charset="2"/>
              </a:rPr>
              <a:t> 구현한다고 할 때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오름차순으로 구현할 것인가</a:t>
            </a:r>
            <a:r>
              <a:rPr lang="en-US" altLang="ko-KR" dirty="0" smtClean="0">
                <a:sym typeface="Wingdings" pitchFamily="2" charset="2"/>
              </a:rPr>
              <a:t>? </a:t>
            </a:r>
            <a:r>
              <a:rPr lang="ko-KR" altLang="en-US" dirty="0" smtClean="0">
                <a:sym typeface="Wingdings" pitchFamily="2" charset="2"/>
              </a:rPr>
              <a:t>내림차순으로 구현할 것인가</a:t>
            </a:r>
            <a:r>
              <a:rPr lang="en-US" altLang="ko-KR" dirty="0" smtClean="0">
                <a:sym typeface="Wingdings" pitchFamily="2" charset="2"/>
              </a:rPr>
              <a:t>? </a:t>
            </a:r>
            <a:r>
              <a:rPr lang="ko-KR" altLang="en-US" dirty="0" smtClean="0">
                <a:sym typeface="Wingdings" pitchFamily="2" charset="2"/>
              </a:rPr>
              <a:t>또는 특정한 계산의 </a:t>
            </a:r>
            <a:r>
              <a:rPr lang="ko-KR" altLang="en-US" dirty="0" err="1" smtClean="0">
                <a:sym typeface="Wingdings" pitchFamily="2" charset="2"/>
              </a:rPr>
              <a:t>결과순으로</a:t>
            </a:r>
            <a:r>
              <a:rPr lang="ko-KR" altLang="en-US" dirty="0" smtClean="0">
                <a:sym typeface="Wingdings" pitchFamily="2" charset="2"/>
              </a:rPr>
              <a:t> 정렬하도록 구현할 것인가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배열의 원소를 비교하는 코드를 </a:t>
            </a:r>
            <a:r>
              <a:rPr lang="en-US" altLang="ko-KR" dirty="0" smtClean="0">
                <a:sym typeface="Wingdings" pitchFamily="2" charset="2"/>
              </a:rPr>
              <a:t>Sort() </a:t>
            </a:r>
            <a:r>
              <a:rPr lang="ko-KR" altLang="en-US" dirty="0" err="1" smtClean="0">
                <a:sym typeface="Wingdings" pitchFamily="2" charset="2"/>
              </a:rPr>
              <a:t>메소드에</a:t>
            </a:r>
            <a:r>
              <a:rPr lang="ko-KR" altLang="en-US" dirty="0" smtClean="0">
                <a:sym typeface="Wingdings" pitchFamily="2" charset="2"/>
              </a:rPr>
              <a:t> 매개변수로 넘겨 사용할 수 있다면 </a:t>
            </a:r>
            <a:r>
              <a:rPr lang="en-US" altLang="ko-KR" dirty="0" smtClean="0">
                <a:sym typeface="Wingdings" pitchFamily="2" charset="2"/>
              </a:rPr>
              <a:t>Sort() </a:t>
            </a:r>
            <a:r>
              <a:rPr lang="ko-KR" altLang="en-US" dirty="0" err="1" smtClean="0">
                <a:sym typeface="Wingdings" pitchFamily="2" charset="2"/>
              </a:rPr>
              <a:t>메소드는</a:t>
            </a:r>
            <a:r>
              <a:rPr lang="ko-KR" altLang="en-US" dirty="0" smtClean="0">
                <a:sym typeface="Wingdings" pitchFamily="2" charset="2"/>
              </a:rPr>
              <a:t> 유연한 구현을 가질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 smtClean="0">
                <a:sym typeface="Wingdings" pitchFamily="2" charset="2"/>
              </a:rPr>
              <a:t>델리게이트는</a:t>
            </a:r>
            <a:r>
              <a:rPr lang="ko-KR" altLang="en-US" dirty="0" smtClean="0">
                <a:sym typeface="Wingdings" pitchFamily="2" charset="2"/>
              </a:rPr>
              <a:t> 이와 같이 코드의 일부를 사용자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프로그래머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가 직접 정의해서 사용할 수 있도록 하고 싶을 때 사용할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이 외에도 </a:t>
            </a:r>
            <a:r>
              <a:rPr lang="ko-KR" altLang="en-US" dirty="0" err="1" smtClean="0">
                <a:sym typeface="Wingdings" pitchFamily="2" charset="2"/>
              </a:rPr>
              <a:t>델리게이트는</a:t>
            </a:r>
            <a:r>
              <a:rPr lang="ko-KR" altLang="en-US" dirty="0" smtClean="0">
                <a:sym typeface="Wingdings" pitchFamily="2" charset="2"/>
              </a:rPr>
              <a:t> 프로그래머의 표현력에 따라 다양하게 사용될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일반화 </a:t>
            </a:r>
            <a:r>
              <a:rPr lang="ko-KR" altLang="en-US" dirty="0" err="1"/>
              <a:t>델리게이트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델리게이트는</a:t>
            </a:r>
            <a:r>
              <a:rPr lang="ko-KR" altLang="en-US" dirty="0"/>
              <a:t> 보통</a:t>
            </a:r>
            <a:r>
              <a:rPr lang="en-US" altLang="ko-KR" dirty="0"/>
              <a:t>(?)</a:t>
            </a:r>
            <a:r>
              <a:rPr lang="ko-KR" altLang="en-US" dirty="0"/>
              <a:t>의 </a:t>
            </a:r>
            <a:r>
              <a:rPr lang="ko-KR" altLang="en-US" dirty="0" err="1"/>
              <a:t>메소드</a:t>
            </a:r>
            <a:r>
              <a:rPr lang="ko-KR" altLang="en-US" dirty="0"/>
              <a:t> 뿐 아니라 일반화 </a:t>
            </a:r>
            <a:r>
              <a:rPr lang="ko-KR" altLang="en-US" dirty="0" err="1"/>
              <a:t>메소드도</a:t>
            </a:r>
            <a:r>
              <a:rPr lang="ko-KR" altLang="en-US" dirty="0"/>
              <a:t> </a:t>
            </a:r>
            <a:r>
              <a:rPr lang="ko-KR" altLang="en-US" dirty="0" smtClean="0"/>
              <a:t>참조 가능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0442" y="2276872"/>
            <a:ext cx="345638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1400" dirty="0"/>
              <a:t>delegate int Compare&lt;</a:t>
            </a:r>
            <a:r>
              <a:rPr lang="fr-FR" altLang="ko-KR" sz="1400" b="1" dirty="0"/>
              <a:t>T</a:t>
            </a:r>
            <a:r>
              <a:rPr lang="fr-FR" altLang="ko-KR" sz="1400" dirty="0"/>
              <a:t>&gt;(T a, T b);</a:t>
            </a:r>
            <a:endParaRPr lang="ko-KR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16228" y="2708920"/>
            <a:ext cx="648072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1400" dirty="0"/>
              <a:t>static void BubbleSort&lt;</a:t>
            </a:r>
            <a:r>
              <a:rPr lang="fr-FR" altLang="ko-KR" sz="1400" b="1" dirty="0"/>
              <a:t>T</a:t>
            </a:r>
            <a:r>
              <a:rPr lang="fr-FR" altLang="ko-KR" sz="1400" dirty="0"/>
              <a:t>&gt;( </a:t>
            </a:r>
            <a:r>
              <a:rPr lang="fr-FR" altLang="ko-KR" sz="1400" b="1" dirty="0"/>
              <a:t>T</a:t>
            </a:r>
            <a:r>
              <a:rPr lang="fr-FR" altLang="ko-KR" sz="1400" dirty="0"/>
              <a:t>[] DataSet, </a:t>
            </a:r>
            <a:r>
              <a:rPr lang="fr-FR" altLang="ko-KR" sz="1400" b="1" dirty="0"/>
              <a:t>Compare&lt;T&gt; Comparer </a:t>
            </a:r>
            <a:r>
              <a:rPr lang="fr-FR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 = 0</a:t>
            </a:r>
            <a:r>
              <a:rPr lang="en-US" altLang="ko-KR" sz="1400" dirty="0" smtClean="0"/>
              <a:t>;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j = 0</a:t>
            </a:r>
            <a:r>
              <a:rPr lang="en-US" altLang="ko-KR" sz="1400" dirty="0" smtClean="0"/>
              <a:t>;     T </a:t>
            </a:r>
            <a:r>
              <a:rPr lang="en-US" altLang="ko-KR" sz="1400" dirty="0"/>
              <a:t>temp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 smtClean="0"/>
              <a:t>    for </a:t>
            </a:r>
            <a:r>
              <a:rPr lang="en-US" altLang="ko-KR" sz="1400" dirty="0"/>
              <a:t>(i = 0; i &lt; </a:t>
            </a:r>
            <a:r>
              <a:rPr lang="en-US" altLang="ko-KR" sz="1400" dirty="0" err="1"/>
              <a:t>DataSet.Length</a:t>
            </a:r>
            <a:r>
              <a:rPr lang="en-US" altLang="ko-KR" sz="1400" dirty="0"/>
              <a:t> - 1; i++)</a:t>
            </a:r>
          </a:p>
          <a:p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r>
              <a:rPr lang="en-US" altLang="ko-KR" sz="1400" dirty="0" smtClean="0"/>
              <a:t>        for </a:t>
            </a:r>
            <a:r>
              <a:rPr lang="en-US" altLang="ko-KR" sz="1400" dirty="0"/>
              <a:t>(j = 0; j &lt; </a:t>
            </a:r>
            <a:r>
              <a:rPr lang="en-US" altLang="ko-KR" sz="1400" dirty="0" err="1"/>
              <a:t>DataSet.Length</a:t>
            </a:r>
            <a:r>
              <a:rPr lang="en-US" altLang="ko-KR" sz="1400" dirty="0"/>
              <a:t> - (i + 1); j++)</a:t>
            </a:r>
          </a:p>
          <a:p>
            <a:r>
              <a:rPr lang="en-US" altLang="ko-KR" sz="1400" dirty="0" smtClean="0"/>
              <a:t>        {</a:t>
            </a:r>
            <a:endParaRPr lang="en-US" altLang="ko-KR" sz="1400" dirty="0"/>
          </a:p>
          <a:p>
            <a:r>
              <a:rPr lang="nb-NO" altLang="ko-KR" sz="1400" dirty="0" smtClean="0"/>
              <a:t>            if </a:t>
            </a:r>
            <a:r>
              <a:rPr lang="nb-NO" altLang="ko-KR" sz="1400" dirty="0"/>
              <a:t>(Comparer(DataSet[j], DataSet[j + 1]) &gt; 0)</a:t>
            </a:r>
          </a:p>
          <a:p>
            <a:r>
              <a:rPr lang="en-US" altLang="ko-KR" sz="1400" dirty="0" smtClean="0"/>
              <a:t>            {</a:t>
            </a:r>
            <a:endParaRPr lang="en-US" altLang="ko-KR" sz="1400" dirty="0"/>
          </a:p>
          <a:p>
            <a:r>
              <a:rPr lang="en-US" altLang="ko-KR" sz="1400" dirty="0" smtClean="0"/>
              <a:t>                temp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DataSet</a:t>
            </a:r>
            <a:r>
              <a:rPr lang="en-US" altLang="ko-KR" sz="1400" dirty="0"/>
              <a:t>[j + 1];</a:t>
            </a:r>
          </a:p>
          <a:p>
            <a:r>
              <a:rPr lang="en-US" altLang="ko-KR" sz="1400" dirty="0" smtClean="0"/>
              <a:t>                </a:t>
            </a:r>
            <a:r>
              <a:rPr lang="en-US" altLang="ko-KR" sz="1400" dirty="0" err="1" smtClean="0"/>
              <a:t>DataSet</a:t>
            </a:r>
            <a:r>
              <a:rPr lang="en-US" altLang="ko-KR" sz="1400" dirty="0" smtClean="0"/>
              <a:t>[j </a:t>
            </a:r>
            <a:r>
              <a:rPr lang="en-US" altLang="ko-KR" sz="1400" dirty="0"/>
              <a:t>+ 1] = </a:t>
            </a:r>
            <a:r>
              <a:rPr lang="en-US" altLang="ko-KR" sz="1400" dirty="0" err="1"/>
              <a:t>DataSet</a:t>
            </a:r>
            <a:r>
              <a:rPr lang="en-US" altLang="ko-KR" sz="1400" dirty="0"/>
              <a:t>[j];</a:t>
            </a:r>
          </a:p>
          <a:p>
            <a:r>
              <a:rPr lang="en-US" altLang="ko-KR" sz="1400" dirty="0" smtClean="0"/>
              <a:t>                </a:t>
            </a:r>
            <a:r>
              <a:rPr lang="en-US" altLang="ko-KR" sz="1400" dirty="0" err="1" smtClean="0"/>
              <a:t>DataSet</a:t>
            </a:r>
            <a:r>
              <a:rPr lang="en-US" altLang="ko-KR" sz="1400" dirty="0" smtClean="0"/>
              <a:t>[j</a:t>
            </a:r>
            <a:r>
              <a:rPr lang="en-US" altLang="ko-KR" sz="1400" dirty="0"/>
              <a:t>] = temp;</a:t>
            </a:r>
          </a:p>
          <a:p>
            <a:r>
              <a:rPr lang="en-US" altLang="ko-KR" sz="1400" dirty="0" smtClean="0"/>
              <a:t>            }</a:t>
            </a:r>
            <a:endParaRPr lang="en-US" altLang="ko-KR" sz="1400" dirty="0"/>
          </a:p>
          <a:p>
            <a:r>
              <a:rPr lang="en-US" altLang="ko-KR" sz="1400" dirty="0" smtClean="0"/>
              <a:t>        }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4941168"/>
            <a:ext cx="518457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ko-KR" sz="1400" dirty="0"/>
              <a:t>static int AscendCompare&lt;T&gt;(T a, T b) where T : IComparable&lt;T&gt;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return </a:t>
            </a:r>
            <a:r>
              <a:rPr lang="en-US" altLang="ko-KR" sz="1400" dirty="0" err="1"/>
              <a:t>a.CompareTo</a:t>
            </a:r>
            <a:r>
              <a:rPr lang="en-US" altLang="ko-KR" sz="1400" dirty="0"/>
              <a:t>(b);</a:t>
            </a:r>
          </a:p>
          <a:p>
            <a:r>
              <a:rPr lang="en-US" altLang="ko-KR" sz="1400" dirty="0"/>
              <a:t>}</a:t>
            </a:r>
            <a:endParaRPr lang="en-US" altLang="ko-KR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364088" y="3140968"/>
            <a:ext cx="504056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 설명선 15"/>
          <p:cNvSpPr/>
          <p:nvPr/>
        </p:nvSpPr>
        <p:spPr>
          <a:xfrm>
            <a:off x="6138146" y="2708920"/>
            <a:ext cx="2826342" cy="1314436"/>
          </a:xfrm>
          <a:prstGeom prst="wedgeRectCallout">
            <a:avLst>
              <a:gd name="adj1" fmla="val -63877"/>
              <a:gd name="adj2" fmla="val 81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AscendCompare</a:t>
            </a:r>
            <a:r>
              <a:rPr lang="en-US" altLang="ko-KR" dirty="0" smtClean="0"/>
              <a:t>&lt;T&gt;()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매개 변수로 넘기면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&lt;T&gt;()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 오름차순으로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 err="1"/>
              <a:t>델리게이트</a:t>
            </a:r>
            <a:r>
              <a:rPr lang="ko-KR" altLang="en-US" dirty="0"/>
              <a:t> 체인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델리게이트는</a:t>
            </a:r>
            <a:r>
              <a:rPr lang="ko-KR" altLang="en-US" dirty="0" smtClean="0">
                <a:sym typeface="Wingdings" pitchFamily="2" charset="2"/>
              </a:rPr>
              <a:t> 여러 개의 </a:t>
            </a:r>
            <a:r>
              <a:rPr lang="ko-KR" altLang="en-US" dirty="0" err="1" smtClean="0">
                <a:sym typeface="Wingdings" pitchFamily="2" charset="2"/>
              </a:rPr>
              <a:t>메소드를</a:t>
            </a:r>
            <a:r>
              <a:rPr lang="ko-KR" altLang="en-US" dirty="0" smtClean="0">
                <a:sym typeface="Wingdings" pitchFamily="2" charset="2"/>
              </a:rPr>
              <a:t> 동시에 참조할 수 있음</a:t>
            </a:r>
            <a:r>
              <a:rPr lang="en-US" altLang="ko-KR" dirty="0" smtClean="0">
                <a:sym typeface="Wingdings" pitchFamily="2" charset="2"/>
              </a:rPr>
              <a:t>.  </a:t>
            </a:r>
          </a:p>
          <a:p>
            <a:r>
              <a:rPr lang="ko-KR" altLang="en-US" dirty="0" smtClean="0">
                <a:sym typeface="Wingdings" pitchFamily="2" charset="2"/>
              </a:rPr>
              <a:t>이것을 </a:t>
            </a:r>
            <a:r>
              <a:rPr lang="ko-KR" altLang="en-US" dirty="0" err="1" smtClean="0">
                <a:sym typeface="Wingdings" pitchFamily="2" charset="2"/>
              </a:rPr>
              <a:t>델리게이트</a:t>
            </a:r>
            <a:r>
              <a:rPr lang="ko-KR" altLang="en-US" dirty="0" smtClean="0">
                <a:sym typeface="Wingdings" pitchFamily="2" charset="2"/>
              </a:rPr>
              <a:t> 체인이라 하며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델리게이트를</a:t>
            </a:r>
            <a:r>
              <a:rPr lang="ko-KR" altLang="en-US" dirty="0" smtClean="0">
                <a:sym typeface="Wingdings" pitchFamily="2" charset="2"/>
              </a:rPr>
              <a:t> 호출할 때 </a:t>
            </a:r>
            <a:r>
              <a:rPr lang="ko-KR" altLang="en-US" dirty="0" err="1" smtClean="0">
                <a:sym typeface="Wingdings" pitchFamily="2" charset="2"/>
              </a:rPr>
              <a:t>델리게이트의</a:t>
            </a:r>
            <a:r>
              <a:rPr lang="ko-KR" altLang="en-US" dirty="0" smtClean="0">
                <a:sym typeface="Wingdings" pitchFamily="2" charset="2"/>
              </a:rPr>
              <a:t> 체인을 따라 </a:t>
            </a:r>
            <a:r>
              <a:rPr lang="ko-KR" altLang="en-US" dirty="0" err="1" smtClean="0">
                <a:sym typeface="Wingdings" pitchFamily="2" charset="2"/>
              </a:rPr>
              <a:t>메소드가</a:t>
            </a:r>
            <a:r>
              <a:rPr lang="ko-KR" altLang="en-US" dirty="0" smtClean="0">
                <a:sym typeface="Wingdings" pitchFamily="2" charset="2"/>
              </a:rPr>
              <a:t> 하나씩 호출됨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6228" y="2978368"/>
            <a:ext cx="648072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delegate void </a:t>
            </a:r>
            <a:r>
              <a:rPr lang="en-US" altLang="ko-KR" sz="1400" dirty="0" err="1"/>
              <a:t>ThereIsAFire</a:t>
            </a:r>
            <a:r>
              <a:rPr lang="en-US" altLang="ko-KR" sz="1400" dirty="0"/>
              <a:t>( string location 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Call119( string location )</a:t>
            </a:r>
          </a:p>
          <a:p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소방서죠</a:t>
            </a:r>
            <a:r>
              <a:rPr lang="en-US" altLang="ko-KR" sz="1400" dirty="0"/>
              <a:t>? </a:t>
            </a:r>
            <a:r>
              <a:rPr lang="ko-KR" altLang="en-US" sz="1400" dirty="0" err="1"/>
              <a:t>불났어요</a:t>
            </a:r>
            <a:r>
              <a:rPr lang="en-US" altLang="ko-KR" sz="1400" dirty="0"/>
              <a:t>! </a:t>
            </a:r>
            <a:r>
              <a:rPr lang="ko-KR" altLang="en-US" sz="1400" dirty="0"/>
              <a:t>주소는 </a:t>
            </a:r>
            <a:r>
              <a:rPr lang="en-US" altLang="ko-KR" sz="1400" dirty="0"/>
              <a:t>{0}", location</a:t>
            </a:r>
            <a:r>
              <a:rPr lang="en-US" altLang="ko-KR" sz="1400" dirty="0" smtClean="0"/>
              <a:t>);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ShotOut</a:t>
            </a:r>
            <a:r>
              <a:rPr lang="en-US" altLang="ko-KR" sz="1400" dirty="0"/>
              <a:t>( string location )</a:t>
            </a:r>
          </a:p>
          <a:p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피하세요</a:t>
            </a:r>
            <a:r>
              <a:rPr lang="en-US" altLang="ko-KR" sz="1400" dirty="0"/>
              <a:t>! {0}</a:t>
            </a:r>
            <a:r>
              <a:rPr lang="ko-KR" altLang="en-US" sz="1400" dirty="0"/>
              <a:t>에 불이 났어요</a:t>
            </a:r>
            <a:r>
              <a:rPr lang="en-US" altLang="ko-KR" sz="1400" dirty="0" smtClean="0"/>
              <a:t>!"); }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/>
              <a:t>Escape( string location )</a:t>
            </a:r>
          </a:p>
          <a:p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Console.WriteLien</a:t>
            </a:r>
            <a:r>
              <a:rPr lang="en-US" altLang="ko-KR" sz="1400" dirty="0"/>
              <a:t>("{0}</a:t>
            </a:r>
            <a:r>
              <a:rPr lang="ko-KR" altLang="en-US" sz="1400" dirty="0"/>
              <a:t>에서 나갑시다</a:t>
            </a:r>
            <a:r>
              <a:rPr lang="en-US" altLang="ko-KR" sz="1400" dirty="0" smtClean="0"/>
              <a:t>!"); }</a:t>
            </a:r>
            <a:endParaRPr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374620" y="5570656"/>
            <a:ext cx="5184576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ThereIsAFire</a:t>
            </a:r>
            <a:r>
              <a:rPr lang="en-US" altLang="ko-KR" sz="1400" dirty="0"/>
              <a:t> Fire = new </a:t>
            </a:r>
            <a:r>
              <a:rPr lang="en-US" altLang="ko-KR" sz="1400" dirty="0" err="1"/>
              <a:t>ThereIsAFire</a:t>
            </a:r>
            <a:r>
              <a:rPr lang="en-US" altLang="ko-KR" sz="1400" dirty="0"/>
              <a:t> ( Call119 );</a:t>
            </a:r>
          </a:p>
          <a:p>
            <a:r>
              <a:rPr lang="en-US" altLang="ko-KR" sz="1400" dirty="0"/>
              <a:t>Fire += new </a:t>
            </a:r>
            <a:r>
              <a:rPr lang="en-US" altLang="ko-KR" sz="1400" dirty="0" err="1"/>
              <a:t>ThereIsAFire</a:t>
            </a:r>
            <a:r>
              <a:rPr lang="en-US" altLang="ko-KR" sz="1400" dirty="0"/>
              <a:t> ( </a:t>
            </a:r>
            <a:r>
              <a:rPr lang="en-US" altLang="ko-KR" sz="1400" dirty="0" err="1"/>
              <a:t>ShotOut</a:t>
            </a:r>
            <a:r>
              <a:rPr lang="en-US" altLang="ko-KR" sz="1400" dirty="0"/>
              <a:t> );</a:t>
            </a:r>
          </a:p>
          <a:p>
            <a:r>
              <a:rPr lang="en-US" altLang="ko-KR" sz="1400" dirty="0"/>
              <a:t>Fire += new </a:t>
            </a:r>
            <a:r>
              <a:rPr lang="en-US" altLang="ko-KR" sz="1400" dirty="0" err="1"/>
              <a:t>ThereIsAFire</a:t>
            </a:r>
            <a:r>
              <a:rPr lang="en-US" altLang="ko-KR" sz="1400" dirty="0"/>
              <a:t> ( Escape );</a:t>
            </a:r>
            <a:endParaRPr lang="en-US" altLang="ko-KR" sz="1400" dirty="0"/>
          </a:p>
        </p:txBody>
      </p:sp>
      <p:cxnSp>
        <p:nvCxnSpPr>
          <p:cNvPr id="18" name="직선 화살표 연결선 17"/>
          <p:cNvCxnSpPr>
            <a:stCxn id="14" idx="2"/>
            <a:endCxn id="16" idx="0"/>
          </p:cNvCxnSpPr>
          <p:nvPr/>
        </p:nvCxnSpPr>
        <p:spPr>
          <a:xfrm>
            <a:off x="3956588" y="5225137"/>
            <a:ext cx="10320" cy="34551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 설명선 20"/>
          <p:cNvSpPr/>
          <p:nvPr/>
        </p:nvSpPr>
        <p:spPr>
          <a:xfrm>
            <a:off x="5436096" y="4224868"/>
            <a:ext cx="3312368" cy="1314436"/>
          </a:xfrm>
          <a:prstGeom prst="wedgeRectCallout">
            <a:avLst>
              <a:gd name="adj1" fmla="val -92164"/>
              <a:gd name="adj2" fmla="val 306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+= </a:t>
            </a:r>
            <a:r>
              <a:rPr lang="ko-KR" altLang="en-US" dirty="0" smtClean="0"/>
              <a:t>연산자로 </a:t>
            </a:r>
            <a:r>
              <a:rPr lang="en-US" altLang="ko-KR" dirty="0" err="1" smtClean="0"/>
              <a:t>ThereIsAFire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델리게이트가</a:t>
            </a:r>
            <a:r>
              <a:rPr lang="ko-KR" altLang="en-US" dirty="0" smtClean="0"/>
              <a:t> 여러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참조하도록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체인 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7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익명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익명 </a:t>
            </a:r>
            <a:r>
              <a:rPr lang="ko-KR" altLang="en-US" dirty="0" err="1"/>
              <a:t>메소드</a:t>
            </a:r>
            <a:r>
              <a:rPr lang="en-US" altLang="ko-KR" dirty="0"/>
              <a:t>(Anonymous Method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이름이 없는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smtClean="0"/>
              <a:t>두 번 다시 호출할 일이 없는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말해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회용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선언할 때 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63688" y="4186823"/>
            <a:ext cx="525658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public static 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Calculate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;</a:t>
            </a:r>
          </a:p>
          <a:p>
            <a:r>
              <a:rPr lang="it-IT" altLang="ko-KR" sz="1600" dirty="0" smtClean="0"/>
              <a:t>    Calc </a:t>
            </a:r>
            <a:r>
              <a:rPr lang="it-IT" altLang="ko-KR" sz="1600" dirty="0"/>
              <a:t>= </a:t>
            </a:r>
            <a:r>
              <a:rPr lang="it-IT" altLang="ko-KR" sz="1600" b="1" dirty="0">
                <a:solidFill>
                  <a:schemeClr val="accent3"/>
                </a:solidFill>
              </a:rPr>
              <a:t>delegate </a:t>
            </a:r>
            <a:r>
              <a:rPr lang="it-IT" altLang="ko-KR" sz="1600" dirty="0">
                <a:solidFill>
                  <a:schemeClr val="accent3"/>
                </a:solidFill>
              </a:rPr>
              <a:t>( int a, int b)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{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    return </a:t>
            </a:r>
            <a:r>
              <a:rPr lang="en-US" altLang="ko-KR" sz="1600" dirty="0">
                <a:solidFill>
                  <a:schemeClr val="accent3"/>
                </a:solidFill>
              </a:rPr>
              <a:t>a + b;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}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endParaRPr lang="it-IT" altLang="ko-KR" sz="1600" dirty="0" smtClean="0"/>
          </a:p>
          <a:p>
            <a:r>
              <a:rPr lang="it-IT" altLang="ko-KR" sz="1600" dirty="0"/>
              <a:t> </a:t>
            </a:r>
            <a:r>
              <a:rPr lang="it-IT" altLang="ko-KR" sz="1600" dirty="0" smtClean="0"/>
              <a:t>   Console.WriteLine</a:t>
            </a:r>
            <a:r>
              <a:rPr lang="it-IT" altLang="ko-KR" sz="1600" dirty="0"/>
              <a:t>( "3 + 4 : {0}", </a:t>
            </a:r>
            <a:r>
              <a:rPr lang="it-IT" altLang="ko-KR" sz="1600" dirty="0">
                <a:solidFill>
                  <a:schemeClr val="accent3"/>
                </a:solidFill>
              </a:rPr>
              <a:t>Calc</a:t>
            </a:r>
            <a:r>
              <a:rPr lang="it-IT" altLang="ko-KR" sz="1600" dirty="0"/>
              <a:t>( 3, 4 ) );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5364088" y="4239954"/>
            <a:ext cx="3456385" cy="841155"/>
          </a:xfrm>
          <a:prstGeom prst="wedgeRoundRectCallout">
            <a:avLst>
              <a:gd name="adj1" fmla="val -71143"/>
              <a:gd name="adj2" fmla="val 4065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ko-KR" altLang="en-US" dirty="0"/>
              <a:t>이름을 제외한 </a:t>
            </a:r>
            <a:r>
              <a:rPr lang="ko-KR" altLang="en-US" dirty="0" err="1"/>
              <a:t>메소드의</a:t>
            </a:r>
            <a:r>
              <a:rPr lang="ko-KR" altLang="en-US" dirty="0"/>
              <a:t> 구현</a:t>
            </a:r>
            <a:r>
              <a:rPr lang="en-US" altLang="ko-KR" dirty="0"/>
              <a:t>. </a:t>
            </a:r>
            <a:r>
              <a:rPr lang="ko-KR" altLang="en-US" dirty="0"/>
              <a:t>이것이 익명 </a:t>
            </a:r>
            <a:r>
              <a:rPr lang="ko-KR" altLang="en-US" dirty="0" err="1"/>
              <a:t>메소드</a:t>
            </a:r>
            <a:r>
              <a:rPr lang="en-US" altLang="ko-KR" dirty="0"/>
              <a:t>!</a:t>
            </a:r>
            <a:endParaRPr lang="ko-KR" altLang="ko-KR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779912" y="5286693"/>
            <a:ext cx="1224136" cy="920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 설명선 11"/>
          <p:cNvSpPr/>
          <p:nvPr/>
        </p:nvSpPr>
        <p:spPr>
          <a:xfrm>
            <a:off x="5364088" y="5276234"/>
            <a:ext cx="3312368" cy="745054"/>
          </a:xfrm>
          <a:prstGeom prst="wedgeRectCallout">
            <a:avLst>
              <a:gd name="adj1" fmla="val -75513"/>
              <a:gd name="adj2" fmla="val 63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Calc</a:t>
            </a:r>
            <a:r>
              <a:rPr lang="ko-KR" altLang="en-US" dirty="0" smtClean="0"/>
              <a:t>를 호출하면 이 코드를 실</a:t>
            </a:r>
            <a:r>
              <a:rPr lang="ko-KR" altLang="en-US" dirty="0"/>
              <a:t>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63688" y="2711822"/>
            <a:ext cx="525658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델리게이트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b="1" dirty="0">
                <a:solidFill>
                  <a:schemeClr val="accent3"/>
                </a:solidFill>
              </a:rPr>
              <a:t>delegate </a:t>
            </a:r>
            <a:r>
              <a:rPr lang="en-US" altLang="ko-KR" sz="1600" dirty="0">
                <a:solidFill>
                  <a:schemeClr val="accent3"/>
                </a:solidFill>
              </a:rPr>
              <a:t>( </a:t>
            </a:r>
            <a:r>
              <a:rPr lang="ko-KR" altLang="en-US" sz="1600" dirty="0">
                <a:solidFill>
                  <a:schemeClr val="accent3"/>
                </a:solidFill>
              </a:rPr>
              <a:t>매개변수</a:t>
            </a:r>
            <a:r>
              <a:rPr lang="en-US" altLang="ko-KR" sz="1600" dirty="0">
                <a:solidFill>
                  <a:schemeClr val="accent3"/>
                </a:solidFill>
              </a:rPr>
              <a:t>_</a:t>
            </a:r>
            <a:r>
              <a:rPr lang="ko-KR" altLang="en-US" sz="1600" dirty="0">
                <a:solidFill>
                  <a:schemeClr val="accent3"/>
                </a:solidFill>
              </a:rPr>
              <a:t>목록 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b="1" dirty="0" smtClean="0">
                <a:solidFill>
                  <a:schemeClr val="accent3"/>
                </a:solidFill>
              </a:rPr>
              <a:t>                                     {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                       // </a:t>
            </a:r>
            <a:r>
              <a:rPr lang="ko-KR" altLang="en-US" sz="1600" dirty="0">
                <a:solidFill>
                  <a:schemeClr val="accent3"/>
                </a:solidFill>
              </a:rPr>
              <a:t>실행하고자 하는 코드 </a:t>
            </a:r>
            <a:r>
              <a:rPr lang="en-US" altLang="ko-KR" sz="1600" dirty="0">
                <a:solidFill>
                  <a:schemeClr val="accent3"/>
                </a:solidFill>
              </a:rPr>
              <a:t>...</a:t>
            </a:r>
          </a:p>
          <a:p>
            <a:r>
              <a:rPr lang="en-US" altLang="ko-KR" sz="1600" b="1" dirty="0" smtClean="0">
                <a:solidFill>
                  <a:schemeClr val="accent3"/>
                </a:solidFill>
              </a:rPr>
              <a:t>                                     }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3"/>
                </a:solidFill>
              </a:rPr>
              <a:t>선언형식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4715852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선언 및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ko-KR" altLang="en-US" dirty="0" smtClean="0">
                <a:solidFill>
                  <a:schemeClr val="accent3"/>
                </a:solidFill>
              </a:rPr>
              <a:t>호출 예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 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(Event) : </a:t>
            </a:r>
            <a:r>
              <a:rPr lang="ko-KR" altLang="en-US" dirty="0" smtClean="0"/>
              <a:t>사건을 나타내는 객체</a:t>
            </a:r>
            <a:endParaRPr lang="en-US" altLang="ko-KR" dirty="0" smtClean="0"/>
          </a:p>
          <a:p>
            <a:r>
              <a:rPr lang="ko-KR" altLang="en-US" dirty="0" smtClean="0"/>
              <a:t>동작 원리는 </a:t>
            </a:r>
            <a:r>
              <a:rPr lang="ko-KR" altLang="en-US" dirty="0" err="1" smtClean="0"/>
              <a:t>델리게이트와</a:t>
            </a:r>
            <a:r>
              <a:rPr lang="ko-KR" altLang="en-US" dirty="0" smtClean="0"/>
              <a:t> 거의 유사</a:t>
            </a:r>
            <a:endParaRPr lang="en-US" altLang="ko-KR" dirty="0" smtClean="0"/>
          </a:p>
          <a:p>
            <a:r>
              <a:rPr lang="ko-KR" altLang="en-US" dirty="0" smtClean="0"/>
              <a:t>이벤트는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한정자로 수식하여 선언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다음은 이벤트를 선언하고 사용하는 절차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7584" y="3622372"/>
            <a:ext cx="7488832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/>
              <a:t>① </a:t>
            </a:r>
            <a:r>
              <a:rPr lang="ko-KR" altLang="en-US" sz="1600" dirty="0" err="1" smtClean="0"/>
              <a:t>델리게이트</a:t>
            </a:r>
            <a:r>
              <a:rPr lang="ko-KR" altLang="en-US" sz="1600" dirty="0" smtClean="0"/>
              <a:t>  선언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② </a:t>
            </a:r>
            <a:r>
              <a:rPr lang="ko-KR" altLang="en-US" sz="1600" dirty="0"/>
              <a:t>클래스 내에 ①번에서 선언한 </a:t>
            </a:r>
            <a:r>
              <a:rPr lang="ko-KR" altLang="en-US" sz="1600" dirty="0" err="1"/>
              <a:t>델리게이트의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event </a:t>
            </a:r>
            <a:r>
              <a:rPr lang="ko-KR" altLang="en-US" sz="1600" dirty="0"/>
              <a:t>한정자로 수식해서 </a:t>
            </a:r>
            <a:r>
              <a:rPr lang="ko-KR" altLang="en-US" sz="1600" dirty="0" smtClean="0"/>
              <a:t>선언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③ 이벤트 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핸들러는</a:t>
            </a:r>
            <a:r>
              <a:rPr lang="ko-KR" altLang="en-US" sz="1600" dirty="0"/>
              <a:t> ①번에서 선언한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델리게이트와</a:t>
            </a:r>
            <a:r>
              <a:rPr lang="ko-KR" altLang="en-US" sz="1600" dirty="0" smtClean="0"/>
              <a:t> 일치하는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④ 클래스의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생성하고 이 객체의 이벤트에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③</a:t>
            </a:r>
            <a:r>
              <a:rPr lang="ko-KR" altLang="en-US" sz="1600" dirty="0"/>
              <a:t>번에서 작성한 이벤트 </a:t>
            </a:r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 등록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⑤ 이벤트가 발생하면 이벤트 </a:t>
            </a:r>
            <a:r>
              <a:rPr lang="ko-KR" altLang="en-US" sz="1600" dirty="0" err="1"/>
              <a:t>핸들러가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호출됨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70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8289</TotalTime>
  <Words>1104</Words>
  <Application>Microsoft Office PowerPoint</Application>
  <PresentationFormat>화면 슬라이드 쇼(4:3)</PresentationFormat>
  <Paragraphs>194</Paragraphs>
  <Slides>15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어번 팝</vt:lpstr>
      <vt:lpstr>Visio</vt:lpstr>
      <vt:lpstr>뇌를 자극하는 C# 4.0 프로그래밍</vt:lpstr>
      <vt:lpstr>01. 델리게이트란? (1/3)</vt:lpstr>
      <vt:lpstr>01. 델리게이트란? (2/3)</vt:lpstr>
      <vt:lpstr>01. 델리게이트란? (3/3)</vt:lpstr>
      <vt:lpstr>02. 델리게이트는 왜, 그리고 언제 사용하나요?</vt:lpstr>
      <vt:lpstr>03. 일반화 델리게이트</vt:lpstr>
      <vt:lpstr>04. 델리게이트 체인</vt:lpstr>
      <vt:lpstr>05. 익명 메소드</vt:lpstr>
      <vt:lpstr>06. 이벤트: 객체에 일어난 사건 알리기 (1/6)</vt:lpstr>
      <vt:lpstr>06. 이벤트: 객체에 일어난 사건 알리기 (2/6)</vt:lpstr>
      <vt:lpstr>06. 이벤트: 객체에 일어난 사건 알리기 (3/6)</vt:lpstr>
      <vt:lpstr>06. 이벤트: 객체에 일어난 사건 알리기 (4/6)</vt:lpstr>
      <vt:lpstr>06. 이벤트: 객체에 일어난 사건 알리기 (5/6)</vt:lpstr>
      <vt:lpstr>06. 이벤트: 객체에 일어난 사건 알리기 (6/6)</vt:lpstr>
      <vt:lpstr>07. 델리게이트와 이벤트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354</cp:revision>
  <dcterms:created xsi:type="dcterms:W3CDTF">2011-08-27T13:50:08Z</dcterms:created>
  <dcterms:modified xsi:type="dcterms:W3CDTF">2011-10-03T15:15:34Z</dcterms:modified>
</cp:coreProperties>
</file>