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5"/>
  </p:notesMasterIdLst>
  <p:sldIdLst>
    <p:sldId id="256" r:id="rId2"/>
    <p:sldId id="258" r:id="rId3"/>
    <p:sldId id="324" r:id="rId4"/>
    <p:sldId id="326" r:id="rId5"/>
    <p:sldId id="325" r:id="rId6"/>
    <p:sldId id="322" r:id="rId7"/>
    <p:sldId id="327" r:id="rId8"/>
    <p:sldId id="328" r:id="rId9"/>
    <p:sldId id="318" r:id="rId10"/>
    <p:sldId id="330" r:id="rId11"/>
    <p:sldId id="331" r:id="rId12"/>
    <p:sldId id="332" r:id="rId13"/>
    <p:sldId id="33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2" autoAdjust="0"/>
    <p:restoredTop sz="87033" autoAdjust="0"/>
  </p:normalViewPr>
  <p:slideViewPr>
    <p:cSldViewPr>
      <p:cViewPr>
        <p:scale>
          <a:sx n="66" d="100"/>
          <a:sy n="66" d="100"/>
        </p:scale>
        <p:origin x="-1214" y="-2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316C9-01B0-4919-A95C-4FE968DBDDC4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5EFB-ADE3-469D-A763-3151A160F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12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994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 cstate="print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pPr/>
              <a:t>2014-10-21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14.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식 </a:t>
            </a:r>
            <a:r>
              <a:rPr lang="ko-KR" altLang="en-US" dirty="0" smtClean="0"/>
              <a:t>트리 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식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한 부모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단 두 개만의 자식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가질 수 있는 이진 트리</a:t>
            </a:r>
            <a:r>
              <a:rPr lang="en-US" altLang="ko-KR" dirty="0" smtClean="0"/>
              <a:t>(Binary Tree)</a:t>
            </a:r>
          </a:p>
          <a:p>
            <a:pPr lvl="1"/>
            <a:r>
              <a:rPr lang="ko-KR" altLang="en-US" dirty="0" smtClean="0"/>
              <a:t>연산자는 부모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피연산자는</a:t>
            </a:r>
            <a:r>
              <a:rPr lang="ko-KR" altLang="en-US" dirty="0" smtClean="0"/>
              <a:t> 자식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식 </a:t>
            </a:r>
            <a:r>
              <a:rPr lang="ko-KR" altLang="en-US" dirty="0" err="1" smtClean="0"/>
              <a:t>트리로</a:t>
            </a:r>
            <a:r>
              <a:rPr lang="ko-KR" altLang="en-US" dirty="0" smtClean="0"/>
              <a:t> 표현된 식은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잎 </a:t>
            </a:r>
            <a:r>
              <a:rPr lang="ko-KR" altLang="en-US" dirty="0" err="1" smtClean="0"/>
              <a:t>노드부터</a:t>
            </a:r>
            <a:r>
              <a:rPr lang="ko-KR" altLang="en-US" dirty="0" smtClean="0"/>
              <a:t> 계산해서 루트 </a:t>
            </a:r>
            <a:r>
              <a:rPr lang="ko-KR" altLang="en-US" dirty="0" err="1" smtClean="0"/>
              <a:t>노드까지</a:t>
            </a:r>
            <a:r>
              <a:rPr lang="ko-KR" altLang="en-US" dirty="0" smtClean="0"/>
              <a:t> 올라가면 전체 식의 결과를 얻을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i="1" dirty="0" smtClean="0"/>
              <a:t>식 </a:t>
            </a:r>
            <a:r>
              <a:rPr lang="ko-KR" altLang="en-US" i="1" dirty="0" err="1" smtClean="0"/>
              <a:t>트리는</a:t>
            </a:r>
            <a:r>
              <a:rPr lang="ko-KR" altLang="en-US" i="1" dirty="0" smtClean="0"/>
              <a:t> 프로그램 실행 중에 동적으로 무명 함수를 만들어 사용할 수 있게 해줌</a:t>
            </a:r>
            <a:r>
              <a:rPr lang="en-US" altLang="ko-KR" i="1" dirty="0" smtClean="0"/>
              <a:t>.</a:t>
            </a:r>
          </a:p>
          <a:p>
            <a:r>
              <a:rPr lang="en-US" altLang="ko-KR" i="1" dirty="0" smtClean="0"/>
              <a:t>1*2</a:t>
            </a:r>
            <a:r>
              <a:rPr lang="en-US" altLang="ko-KR" i="1" dirty="0"/>
              <a:t>+(7-8)</a:t>
            </a:r>
            <a:r>
              <a:rPr lang="ko-KR" altLang="en-US" dirty="0"/>
              <a:t>이라는 식을 식 </a:t>
            </a:r>
            <a:r>
              <a:rPr lang="ko-KR" altLang="en-US" dirty="0" err="1"/>
              <a:t>트리로</a:t>
            </a:r>
            <a:r>
              <a:rPr lang="ko-KR" altLang="en-US" dirty="0"/>
              <a:t> 표현하면 다음과 같음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2103589"/>
              </p:ext>
            </p:extLst>
          </p:nvPr>
        </p:nvGraphicFramePr>
        <p:xfrm>
          <a:off x="2627784" y="4384928"/>
          <a:ext cx="3960440" cy="2068408"/>
        </p:xfrm>
        <a:graphic>
          <a:graphicData uri="http://schemas.openxmlformats.org/presentationml/2006/ole">
            <p:oleObj spid="_x0000_s3075" name="Visio" r:id="rId3" imgW="3871513" imgH="201457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689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식 </a:t>
            </a:r>
            <a:r>
              <a:rPr lang="ko-KR" altLang="en-US" dirty="0" smtClean="0"/>
              <a:t>트리 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System.Linq.Expressions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네임스페이스의 식 트리 관련 클래스 </a:t>
            </a:r>
            <a:r>
              <a:rPr lang="en-US" altLang="ko-KR" dirty="0" smtClean="0"/>
              <a:t>(1/2)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81441430"/>
              </p:ext>
            </p:extLst>
          </p:nvPr>
        </p:nvGraphicFramePr>
        <p:xfrm>
          <a:off x="539552" y="2132856"/>
          <a:ext cx="8256614" cy="439249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928811"/>
                <a:gridCol w="5327803"/>
              </a:tblGrid>
              <a:tr h="2745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Expression</a:t>
                      </a:r>
                      <a:r>
                        <a:rPr lang="ko-KR" sz="1600" kern="100" dirty="0">
                          <a:effectLst/>
                        </a:rPr>
                        <a:t>의 파생 클래스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설명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90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BinaryExpression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이항 연산자</a:t>
                      </a:r>
                      <a:r>
                        <a:rPr lang="en-US" sz="1600" kern="100" dirty="0">
                          <a:effectLst/>
                        </a:rPr>
                        <a:t>(+,-,*,/,%, &amp;, |, ^, &lt;&lt;, &gt;&gt;, &amp;&amp;, ||, ==, !=, &gt;, &gt;=, &lt;. &lt;=)</a:t>
                      </a:r>
                      <a:r>
                        <a:rPr lang="ko-KR" sz="1600" kern="100" dirty="0">
                          <a:effectLst/>
                        </a:rPr>
                        <a:t>를 갖는 식을 표현합니다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45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BlockExpression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변수를 정의할 수 있는 식을 갖는 블록을 표현합니다</a:t>
                      </a:r>
                      <a:r>
                        <a:rPr lang="en-US" sz="16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45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ConditionalExpression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조건 연산자가 있는 식을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45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ConstantExpression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상수가 있는 </a:t>
                      </a:r>
                      <a:r>
                        <a:rPr lang="ko-KR" sz="1600" kern="100" dirty="0" err="1">
                          <a:effectLst/>
                        </a:rPr>
                        <a:t>식를</a:t>
                      </a:r>
                      <a:r>
                        <a:rPr lang="ko-KR" sz="1600" kern="100" dirty="0">
                          <a:effectLst/>
                        </a:rPr>
                        <a:t>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45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DefaultExpression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형식</a:t>
                      </a:r>
                      <a:r>
                        <a:rPr lang="en-US" sz="1600" kern="100" dirty="0">
                          <a:effectLst/>
                        </a:rPr>
                        <a:t>(type)</a:t>
                      </a:r>
                      <a:r>
                        <a:rPr lang="ko-KR" sz="1600" kern="100" dirty="0">
                          <a:effectLst/>
                        </a:rPr>
                        <a:t>이나 비어있는 식의 기본값을 표현합니다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45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DynamicExpression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동적 작업을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45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GotoExpression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return, break, continue, </a:t>
                      </a:r>
                      <a:r>
                        <a:rPr lang="en-US" sz="1600" kern="100" dirty="0" err="1">
                          <a:effectLst/>
                        </a:rPr>
                        <a:t>goto</a:t>
                      </a:r>
                      <a:r>
                        <a:rPr lang="ko-KR" sz="1600" kern="100" dirty="0">
                          <a:effectLst/>
                        </a:rPr>
                        <a:t>와 같은 </a:t>
                      </a:r>
                      <a:r>
                        <a:rPr lang="ko-KR" sz="1600" kern="100" dirty="0" err="1">
                          <a:effectLst/>
                        </a:rPr>
                        <a:t>점프문을</a:t>
                      </a:r>
                      <a:r>
                        <a:rPr lang="ko-KR" sz="1600" kern="100" dirty="0">
                          <a:effectLst/>
                        </a:rPr>
                        <a:t>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45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IndexExpression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배열의 인덱스 참조를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45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InvocationExpression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델리게이트나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r>
                        <a:rPr lang="ko-KR" sz="1600" kern="100" dirty="0" err="1">
                          <a:effectLst/>
                        </a:rPr>
                        <a:t>람다식</a:t>
                      </a:r>
                      <a:r>
                        <a:rPr lang="ko-KR" sz="1600" kern="100" dirty="0">
                          <a:effectLst/>
                        </a:rPr>
                        <a:t> 호출을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45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LabelExpression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레이블을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45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LambdaExpression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람다 식을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45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ListInitExpression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컬렉션 </a:t>
                      </a:r>
                      <a:r>
                        <a:rPr lang="ko-KR" sz="1600" kern="100" dirty="0" err="1">
                          <a:effectLst/>
                        </a:rPr>
                        <a:t>이니셜라이저가</a:t>
                      </a:r>
                      <a:r>
                        <a:rPr lang="ko-KR" sz="1600" kern="100" dirty="0">
                          <a:effectLst/>
                        </a:rPr>
                        <a:t> 있는 </a:t>
                      </a:r>
                      <a:r>
                        <a:rPr lang="ko-KR" sz="1600" kern="100" dirty="0" err="1">
                          <a:effectLst/>
                        </a:rPr>
                        <a:t>생성자</a:t>
                      </a:r>
                      <a:r>
                        <a:rPr lang="ko-KR" sz="1600" kern="100" dirty="0">
                          <a:effectLst/>
                        </a:rPr>
                        <a:t> 호출을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90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LoopExpression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무한 루프를 나타냅니다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r>
                        <a:rPr lang="ko-KR" sz="1600" kern="100" dirty="0">
                          <a:effectLst/>
                        </a:rPr>
                        <a:t>무한 루프는</a:t>
                      </a:r>
                      <a:r>
                        <a:rPr lang="en-US" sz="1600" kern="100" dirty="0">
                          <a:effectLst/>
                        </a:rPr>
                        <a:t> break </a:t>
                      </a:r>
                      <a:r>
                        <a:rPr lang="ko-KR" sz="1600" kern="100" dirty="0">
                          <a:effectLst/>
                        </a:rPr>
                        <a:t>문을 이용해서 종료할 수 있습니다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998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식 </a:t>
            </a:r>
            <a:r>
              <a:rPr lang="ko-KR" altLang="en-US" dirty="0" smtClean="0"/>
              <a:t>트리 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System.Linq.Expressions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네임스페이스의 식 트리 관련 클래스 </a:t>
            </a:r>
            <a:r>
              <a:rPr lang="en-US" altLang="ko-KR" dirty="0" smtClean="0"/>
              <a:t>(2/2)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142119"/>
              </p:ext>
            </p:extLst>
          </p:nvPr>
        </p:nvGraphicFramePr>
        <p:xfrm>
          <a:off x="539552" y="2132856"/>
          <a:ext cx="8256614" cy="439248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928811"/>
                <a:gridCol w="5327803"/>
              </a:tblGrid>
              <a:tr h="3137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Expression</a:t>
                      </a:r>
                      <a:r>
                        <a:rPr lang="ko-KR" sz="1600" kern="100" dirty="0">
                          <a:effectLst/>
                        </a:rPr>
                        <a:t>의 파생 클래스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설명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7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MemberExpression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객체의 필드나 속성을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74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MemberInitExpression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생성자를</a:t>
                      </a:r>
                      <a:r>
                        <a:rPr lang="ko-KR" sz="1600" kern="100" dirty="0">
                          <a:effectLst/>
                        </a:rPr>
                        <a:t> 호출하고 새 객체의 멤버를 초기화하는 동작을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7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MethodCallExpression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메서드</a:t>
                      </a:r>
                      <a:r>
                        <a:rPr lang="ko-KR" sz="1600" kern="100" dirty="0">
                          <a:effectLst/>
                        </a:rPr>
                        <a:t> 호출을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7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NewArrayExpression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새 배열의 생성과 초기화를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7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NewExpression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생성자</a:t>
                      </a:r>
                      <a:r>
                        <a:rPr lang="ko-KR" sz="1600" kern="100" dirty="0">
                          <a:effectLst/>
                        </a:rPr>
                        <a:t> 호출을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7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ParameterExpression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명명된 매개 변수를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7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RuntimeVariablesExpression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변수에 대한 런타임 읽기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ko-KR" sz="1600" kern="100" dirty="0">
                          <a:effectLst/>
                        </a:rPr>
                        <a:t>쓰기 권한을 제공합니다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7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SwitchExpression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다중 선택 제어 식을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7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TryExpression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try~catch~finally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ko-KR" sz="1600" kern="100" dirty="0">
                          <a:effectLst/>
                        </a:rPr>
                        <a:t>블록을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74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TypeBinaryExpression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형식 테스트를 비롯한 형식</a:t>
                      </a:r>
                      <a:r>
                        <a:rPr lang="en-US" sz="1600" kern="100" dirty="0">
                          <a:effectLst/>
                        </a:rPr>
                        <a:t>(Type)</a:t>
                      </a:r>
                      <a:r>
                        <a:rPr lang="ko-KR" sz="1600" kern="100" dirty="0">
                          <a:effectLst/>
                        </a:rPr>
                        <a:t>과 식</a:t>
                      </a:r>
                      <a:r>
                        <a:rPr lang="en-US" sz="1600" kern="100" dirty="0">
                          <a:effectLst/>
                        </a:rPr>
                        <a:t>(Expression)</a:t>
                      </a:r>
                      <a:r>
                        <a:rPr lang="ko-KR" sz="1600" kern="100" dirty="0">
                          <a:effectLst/>
                        </a:rPr>
                        <a:t>의 연산을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37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UnaryExpression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단항</a:t>
                      </a:r>
                      <a:r>
                        <a:rPr lang="ko-KR" sz="1600" kern="100" dirty="0">
                          <a:effectLst/>
                        </a:rPr>
                        <a:t> 연산자를 갖는 식을 나타냅니다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978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식 트리 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ym typeface="Wingdings" pitchFamily="2" charset="2"/>
              </a:rPr>
              <a:t>식 </a:t>
            </a:r>
            <a:r>
              <a:rPr lang="ko-KR" altLang="en-US" sz="2000" dirty="0" err="1" smtClean="0">
                <a:sym typeface="Wingdings" pitchFamily="2" charset="2"/>
              </a:rPr>
              <a:t>트리를</a:t>
            </a:r>
            <a:r>
              <a:rPr lang="ko-KR" altLang="en-US" sz="2000" dirty="0" smtClean="0">
                <a:sym typeface="Wingdings" pitchFamily="2" charset="2"/>
              </a:rPr>
              <a:t> 이용하여 동적으로 식 </a:t>
            </a:r>
            <a:r>
              <a:rPr lang="en-US" altLang="ko-KR" sz="2000" dirty="0" smtClean="0">
                <a:sym typeface="Wingdings" pitchFamily="2" charset="2"/>
              </a:rPr>
              <a:t>(1+x )</a:t>
            </a:r>
            <a:r>
              <a:rPr lang="ko-KR" altLang="en-US" sz="2000" dirty="0" smtClean="0">
                <a:sym typeface="Wingdings" pitchFamily="2" charset="2"/>
              </a:rPr>
              <a:t>을 생성하는 예</a:t>
            </a:r>
            <a:endParaRPr lang="en-US" altLang="ko-KR" sz="2000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1600" y="2060847"/>
            <a:ext cx="7704856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/>
              <a:t>Expression </a:t>
            </a:r>
            <a:r>
              <a:rPr lang="en-US" altLang="ko-KR" dirty="0"/>
              <a:t>const1 = </a:t>
            </a:r>
            <a:r>
              <a:rPr lang="en-US" altLang="ko-KR" dirty="0" err="1"/>
              <a:t>Expression.Constant</a:t>
            </a:r>
            <a:r>
              <a:rPr lang="en-US" altLang="ko-KR" dirty="0"/>
              <a:t>(1); // </a:t>
            </a:r>
            <a:r>
              <a:rPr lang="ko-KR" altLang="en-US" dirty="0"/>
              <a:t>상수 </a:t>
            </a:r>
            <a:r>
              <a:rPr lang="en-US" altLang="ko-KR" dirty="0"/>
              <a:t>1</a:t>
            </a:r>
          </a:p>
          <a:p>
            <a:r>
              <a:rPr lang="en-US" altLang="ko-KR" b="1" dirty="0"/>
              <a:t>Expression </a:t>
            </a:r>
            <a:r>
              <a:rPr lang="en-US" altLang="ko-KR" dirty="0"/>
              <a:t>param1 = </a:t>
            </a:r>
            <a:r>
              <a:rPr lang="en-US" altLang="ko-KR" dirty="0" err="1"/>
              <a:t>Expression.Parameter</a:t>
            </a:r>
            <a:r>
              <a:rPr lang="en-US" altLang="ko-KR" dirty="0"/>
              <a:t>(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), "x</a:t>
            </a:r>
            <a:r>
              <a:rPr lang="en-US" altLang="ko-KR" dirty="0" smtClean="0"/>
              <a:t>"); //</a:t>
            </a:r>
            <a:r>
              <a:rPr lang="ko-KR" altLang="en-US" dirty="0"/>
              <a:t>매개 변수 </a:t>
            </a:r>
            <a:r>
              <a:rPr lang="en-US" altLang="ko-KR" dirty="0" smtClean="0"/>
              <a:t>x</a:t>
            </a:r>
          </a:p>
          <a:p>
            <a:endParaRPr lang="en-US" altLang="ko-KR" dirty="0"/>
          </a:p>
          <a:p>
            <a:r>
              <a:rPr lang="en-US" altLang="ko-KR" b="1" dirty="0"/>
              <a:t>Expression </a:t>
            </a:r>
            <a:r>
              <a:rPr lang="en-US" altLang="ko-KR" dirty="0" err="1"/>
              <a:t>exp</a:t>
            </a:r>
            <a:r>
              <a:rPr lang="en-US" altLang="ko-KR" dirty="0"/>
              <a:t> = </a:t>
            </a:r>
            <a:r>
              <a:rPr lang="en-US" altLang="ko-KR" dirty="0" err="1"/>
              <a:t>Expression.Add</a:t>
            </a:r>
            <a:r>
              <a:rPr lang="en-US" altLang="ko-KR" dirty="0"/>
              <a:t>( const1, param1 ); // 1 + x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Expression&lt;</a:t>
            </a:r>
            <a:r>
              <a:rPr lang="en-US" altLang="ko-KR" b="1" dirty="0" err="1" smtClean="0"/>
              <a:t>Func</a:t>
            </a:r>
            <a:r>
              <a:rPr lang="en-US" altLang="ko-KR" b="1" dirty="0" smtClean="0"/>
              <a:t>&lt;</a:t>
            </a:r>
            <a:r>
              <a:rPr lang="en-US" altLang="ko-KR" b="1" dirty="0" err="1" smtClean="0"/>
              <a:t>int</a:t>
            </a:r>
            <a:r>
              <a:rPr lang="en-US" altLang="ko-KR" b="1" dirty="0"/>
              <a:t>, </a:t>
            </a:r>
            <a:r>
              <a:rPr lang="en-US" altLang="ko-KR" b="1" dirty="0" err="1"/>
              <a:t>int</a:t>
            </a:r>
            <a:r>
              <a:rPr lang="en-US" altLang="ko-KR" b="1" dirty="0"/>
              <a:t>&gt;&gt; </a:t>
            </a:r>
            <a:r>
              <a:rPr lang="en-US" altLang="ko-KR" dirty="0"/>
              <a:t>lambda1 </a:t>
            </a:r>
            <a:r>
              <a:rPr lang="en-US" altLang="ko-KR" dirty="0" smtClean="0"/>
              <a:t>=</a:t>
            </a:r>
          </a:p>
          <a:p>
            <a:pPr lvl="3"/>
            <a:r>
              <a:rPr lang="en-US" altLang="ko-KR" dirty="0" smtClean="0"/>
              <a:t>Expression&lt;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&gt;&gt;.Lambda&lt;</a:t>
            </a:r>
            <a:r>
              <a:rPr lang="en-US" altLang="ko-KR" dirty="0" err="1"/>
              <a:t>Func</a:t>
            </a:r>
            <a:r>
              <a:rPr lang="en-US" altLang="ko-KR" dirty="0"/>
              <a:t>&lt;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&gt;&gt;(</a:t>
            </a:r>
          </a:p>
          <a:p>
            <a:pPr lvl="4"/>
            <a:r>
              <a:rPr lang="en-US" altLang="ko-KR" dirty="0" err="1"/>
              <a:t>exp</a:t>
            </a:r>
            <a:r>
              <a:rPr lang="en-US" altLang="ko-KR" dirty="0"/>
              <a:t>,</a:t>
            </a:r>
          </a:p>
          <a:p>
            <a:pPr lvl="4"/>
            <a:r>
              <a:rPr lang="en-US" altLang="ko-KR" dirty="0"/>
              <a:t>new </a:t>
            </a:r>
            <a:r>
              <a:rPr lang="en-US" altLang="ko-KR" dirty="0" err="1"/>
              <a:t>ParameterExpression</a:t>
            </a:r>
            <a:r>
              <a:rPr lang="en-US" altLang="ko-KR" dirty="0"/>
              <a:t>[]{ (</a:t>
            </a:r>
            <a:r>
              <a:rPr lang="en-US" altLang="ko-KR" dirty="0" err="1"/>
              <a:t>ParameterExpression</a:t>
            </a:r>
            <a:r>
              <a:rPr lang="en-US" altLang="ko-KR" dirty="0"/>
              <a:t>)param1 }</a:t>
            </a:r>
          </a:p>
          <a:p>
            <a:pPr lvl="3"/>
            <a:r>
              <a:rPr lang="en-US" altLang="ko-KR" dirty="0" smtClean="0"/>
              <a:t>);</a:t>
            </a:r>
          </a:p>
          <a:p>
            <a:pPr lvl="3"/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&lt;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&gt; </a:t>
            </a:r>
            <a:r>
              <a:rPr lang="en-US" altLang="ko-KR" dirty="0" err="1"/>
              <a:t>compiledExp</a:t>
            </a:r>
            <a:r>
              <a:rPr lang="en-US" altLang="ko-KR" dirty="0"/>
              <a:t> = lambda1.</a:t>
            </a:r>
            <a:r>
              <a:rPr lang="en-US" altLang="ko-KR" b="1" dirty="0"/>
              <a:t>Compile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 </a:t>
            </a:r>
            <a:r>
              <a:rPr lang="en-US" altLang="ko-KR" b="1" dirty="0" err="1"/>
              <a:t>compiledExp</a:t>
            </a:r>
            <a:r>
              <a:rPr lang="en-US" altLang="ko-KR" b="1" dirty="0"/>
              <a:t>(3) </a:t>
            </a:r>
            <a:r>
              <a:rPr lang="en-US" altLang="ko-KR" dirty="0"/>
              <a:t>); // x = 3</a:t>
            </a:r>
            <a:r>
              <a:rPr lang="ko-KR" altLang="en-US" dirty="0"/>
              <a:t>이면 </a:t>
            </a:r>
            <a:r>
              <a:rPr lang="en-US" altLang="ko-KR" dirty="0"/>
              <a:t>1+x=4</a:t>
            </a:r>
            <a:r>
              <a:rPr lang="ko-KR" altLang="en-US" dirty="0"/>
              <a:t>이므로 </a:t>
            </a:r>
            <a:r>
              <a:rPr lang="en-US" altLang="ko-KR" dirty="0"/>
              <a:t>4</a:t>
            </a:r>
            <a:r>
              <a:rPr lang="ko-KR" altLang="en-US" dirty="0"/>
              <a:t>를 출력</a:t>
            </a:r>
            <a:endParaRPr lang="en-US" altLang="ko-KR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281035" y="4922876"/>
            <a:ext cx="2210544" cy="612648"/>
          </a:xfrm>
          <a:prstGeom prst="wedgeRoundRectCallout">
            <a:avLst>
              <a:gd name="adj1" fmla="val -66138"/>
              <a:gd name="adj2" fmla="val 327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실행 가능 코드로 컴파일</a:t>
            </a:r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159188" y="6078917"/>
            <a:ext cx="2210544" cy="612648"/>
          </a:xfrm>
          <a:prstGeom prst="wedgeRoundRectCallout">
            <a:avLst>
              <a:gd name="adj1" fmla="val -62855"/>
              <a:gd name="adj2" fmla="val -512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컴파일한</a:t>
            </a:r>
            <a:r>
              <a:rPr lang="ko-KR" altLang="en-US" dirty="0" smtClean="0"/>
              <a:t> 무명 함수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873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람다식</a:t>
            </a:r>
            <a:r>
              <a:rPr lang="en-US" altLang="ko-KR" dirty="0"/>
              <a:t>, </a:t>
            </a:r>
            <a:r>
              <a:rPr lang="ko-KR" altLang="en-US" dirty="0"/>
              <a:t>너는 어디에서 왔니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람다식</a:t>
            </a:r>
            <a:r>
              <a:rPr lang="en-US" altLang="ko-KR" dirty="0" smtClean="0"/>
              <a:t>(Lambda Expression, </a:t>
            </a:r>
            <a:r>
              <a:rPr lang="el-GR" altLang="ko-KR" dirty="0"/>
              <a:t>λ-</a:t>
            </a:r>
            <a:r>
              <a:rPr lang="en-US" altLang="ko-KR" dirty="0"/>
              <a:t>Expression</a:t>
            </a:r>
            <a:r>
              <a:rPr lang="en-US" altLang="ko-KR" dirty="0" smtClean="0"/>
              <a:t>)?</a:t>
            </a:r>
          </a:p>
          <a:p>
            <a:pPr lvl="1"/>
            <a:r>
              <a:rPr lang="ko-KR" altLang="en-US" dirty="0"/>
              <a:t>익명 </a:t>
            </a:r>
            <a:r>
              <a:rPr lang="ko-KR" altLang="en-US" dirty="0" err="1"/>
              <a:t>메소드를</a:t>
            </a:r>
            <a:r>
              <a:rPr lang="ko-KR" altLang="en-US" dirty="0"/>
              <a:t> 만드는 또 하나의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원래는 수학에서 사용하는 것으로</a:t>
            </a:r>
            <a:r>
              <a:rPr lang="en-US" altLang="ko-KR" dirty="0" smtClean="0"/>
              <a:t>, </a:t>
            </a:r>
            <a:r>
              <a:rPr lang="ko-KR" altLang="en-US" dirty="0" err="1"/>
              <a:t>알론조</a:t>
            </a:r>
            <a:r>
              <a:rPr lang="ko-KR" altLang="en-US" dirty="0"/>
              <a:t> 처치</a:t>
            </a:r>
            <a:r>
              <a:rPr lang="en-US" altLang="ko-KR" dirty="0"/>
              <a:t>(</a:t>
            </a:r>
            <a:r>
              <a:rPr lang="en-US" altLang="ko-KR" dirty="0" smtClean="0"/>
              <a:t>Alonzo Church</a:t>
            </a:r>
            <a:r>
              <a:rPr lang="en-US" altLang="ko-KR" dirty="0"/>
              <a:t>)</a:t>
            </a:r>
            <a:r>
              <a:rPr lang="ko-KR" altLang="en-US" dirty="0"/>
              <a:t>라는 수학자가 </a:t>
            </a:r>
            <a:r>
              <a:rPr lang="en-US" altLang="ko-KR" dirty="0"/>
              <a:t>1936</a:t>
            </a:r>
            <a:r>
              <a:rPr lang="ko-KR" altLang="en-US" dirty="0"/>
              <a:t>년에 발표한 람다 계산법</a:t>
            </a:r>
            <a:r>
              <a:rPr lang="en-US" altLang="ko-KR" dirty="0"/>
              <a:t>(Lambda Calculus)</a:t>
            </a:r>
            <a:r>
              <a:rPr lang="ko-KR" altLang="en-US" dirty="0"/>
              <a:t>에서 </a:t>
            </a:r>
            <a:r>
              <a:rPr lang="ko-KR" altLang="en-US" dirty="0" smtClean="0"/>
              <a:t>사용하는 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분명하고 간결한 방법으로 함수 묘사가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람다 계산법은 크게 함수의 정의와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함수의 적용으로 이루어지며 모든 요소가 함수임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알론조</a:t>
            </a:r>
            <a:r>
              <a:rPr lang="ko-KR" altLang="en-US" dirty="0" smtClean="0"/>
              <a:t> 처치의 제자였던 존 </a:t>
            </a:r>
            <a:r>
              <a:rPr lang="ko-KR" altLang="en-US" dirty="0" err="1" smtClean="0"/>
              <a:t>매카시가</a:t>
            </a:r>
            <a:r>
              <a:rPr lang="ko-KR" altLang="en-US" dirty="0" smtClean="0"/>
              <a:t> 람다 계산법의 개념을 프로그래밍 언어에 도입하여 </a:t>
            </a:r>
            <a:r>
              <a:rPr lang="en-US" altLang="ko-KR" dirty="0" smtClean="0"/>
              <a:t>LISP </a:t>
            </a:r>
            <a:r>
              <a:rPr lang="ko-KR" altLang="en-US" dirty="0" smtClean="0"/>
              <a:t>언어를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 많은 다른 프로그래밍 언어에서도 같은 개념을 도입하였음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도 지원 예정</a:t>
            </a:r>
            <a:endParaRPr lang="en-US" altLang="ko-KR" dirty="0" smtClean="0"/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람다식을</a:t>
            </a:r>
            <a:r>
              <a:rPr lang="ko-KR" altLang="en-US" dirty="0" smtClean="0"/>
              <a:t> 제공함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처음으로 만들어 보는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ym typeface="Wingdings" pitchFamily="2" charset="2"/>
              </a:rPr>
              <a:t>람다식</a:t>
            </a:r>
            <a:r>
              <a:rPr lang="ko-KR" altLang="en-US" dirty="0" smtClean="0">
                <a:sym typeface="Wingdings" pitchFamily="2" charset="2"/>
              </a:rPr>
              <a:t> 선언 형식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err="1" smtClean="0">
                <a:sym typeface="Wingdings" pitchFamily="2" charset="2"/>
              </a:rPr>
              <a:t>람다식</a:t>
            </a:r>
            <a:r>
              <a:rPr lang="ko-KR" altLang="en-US" dirty="0" smtClean="0">
                <a:sym typeface="Wingdings" pitchFamily="2" charset="2"/>
              </a:rPr>
              <a:t> 선언 예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71600" y="2132856"/>
            <a:ext cx="741682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000" dirty="0"/>
              <a:t>매개</a:t>
            </a:r>
            <a:r>
              <a:rPr lang="en-US" altLang="ko-KR" sz="2000" dirty="0"/>
              <a:t>_</a:t>
            </a:r>
            <a:r>
              <a:rPr lang="ko-KR" altLang="en-US" sz="2000" dirty="0"/>
              <a:t>변수</a:t>
            </a:r>
            <a:r>
              <a:rPr lang="en-US" altLang="ko-KR" sz="2000" dirty="0"/>
              <a:t>_</a:t>
            </a:r>
            <a:r>
              <a:rPr lang="ko-KR" altLang="en-US" sz="2000" dirty="0"/>
              <a:t>목록 </a:t>
            </a:r>
            <a:r>
              <a:rPr lang="en-US" altLang="ko-KR" sz="2000" dirty="0"/>
              <a:t>=&gt; </a:t>
            </a:r>
            <a:r>
              <a:rPr lang="ko-KR" altLang="en-US" sz="2000" dirty="0"/>
              <a:t>식</a:t>
            </a:r>
            <a:endParaRPr lang="en-US" altLang="ko-KR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971600" y="3388930"/>
            <a:ext cx="741682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delegate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Calculate(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b);</a:t>
            </a:r>
          </a:p>
          <a:p>
            <a:r>
              <a:rPr lang="en-US" altLang="ko-KR" sz="2000" dirty="0"/>
              <a:t>//.</a:t>
            </a:r>
          </a:p>
          <a:p>
            <a:r>
              <a:rPr lang="en-US" altLang="ko-KR" sz="2000" dirty="0"/>
              <a:t>..</a:t>
            </a:r>
          </a:p>
          <a:p>
            <a:r>
              <a:rPr lang="en-US" altLang="ko-KR" sz="2000" dirty="0"/>
              <a:t>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 smtClean="0"/>
              <a:t>    Calculate </a:t>
            </a:r>
            <a:r>
              <a:rPr lang="en-US" altLang="ko-KR" sz="2000" dirty="0" err="1"/>
              <a:t>calc</a:t>
            </a:r>
            <a:r>
              <a:rPr lang="en-US" altLang="ko-KR" sz="2000" dirty="0"/>
              <a:t> = </a:t>
            </a:r>
            <a:r>
              <a:rPr lang="en-US" altLang="ko-KR" sz="2000" b="1" dirty="0">
                <a:solidFill>
                  <a:schemeClr val="accent3"/>
                </a:solidFill>
              </a:rPr>
              <a:t>(</a:t>
            </a:r>
            <a:r>
              <a:rPr lang="en-US" altLang="ko-KR" sz="2000" b="1" dirty="0" err="1">
                <a:solidFill>
                  <a:schemeClr val="accent3"/>
                </a:solidFill>
              </a:rPr>
              <a:t>int</a:t>
            </a:r>
            <a:r>
              <a:rPr lang="en-US" altLang="ko-KR" sz="2000" b="1" dirty="0">
                <a:solidFill>
                  <a:schemeClr val="accent3"/>
                </a:solidFill>
              </a:rPr>
              <a:t> a, </a:t>
            </a:r>
            <a:r>
              <a:rPr lang="en-US" altLang="ko-KR" sz="2000" b="1" dirty="0" err="1">
                <a:solidFill>
                  <a:schemeClr val="accent3"/>
                </a:solidFill>
              </a:rPr>
              <a:t>int</a:t>
            </a:r>
            <a:r>
              <a:rPr lang="en-US" altLang="ko-KR" sz="2000" b="1" dirty="0">
                <a:solidFill>
                  <a:schemeClr val="accent3"/>
                </a:solidFill>
              </a:rPr>
              <a:t> b) =&gt; a + b</a:t>
            </a:r>
            <a:r>
              <a:rPr lang="en-US" altLang="ko-KR" sz="2000" dirty="0">
                <a:solidFill>
                  <a:schemeClr val="accent3"/>
                </a:solidFill>
              </a:rPr>
              <a:t>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522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처음으로 만들어 보는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형식 유추</a:t>
            </a:r>
            <a:r>
              <a:rPr lang="en-US" altLang="ko-KR" dirty="0" smtClean="0">
                <a:sym typeface="Wingdings" pitchFamily="2" charset="2"/>
              </a:rPr>
              <a:t>(Type Inference)</a:t>
            </a:r>
          </a:p>
          <a:p>
            <a:pPr lvl="1"/>
            <a:r>
              <a:rPr lang="ko-KR" altLang="en-US" dirty="0" err="1" smtClean="0">
                <a:sym typeface="Wingdings" pitchFamily="2" charset="2"/>
              </a:rPr>
              <a:t>람다식의</a:t>
            </a:r>
            <a:r>
              <a:rPr lang="ko-KR" altLang="en-US" dirty="0" smtClean="0">
                <a:sym typeface="Wingdings" pitchFamily="2" charset="2"/>
              </a:rPr>
              <a:t> 매개 변수를 컴파일러가 유추해주는 기능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1600" y="2564904"/>
            <a:ext cx="741682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delegate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Calculate(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b);</a:t>
            </a:r>
          </a:p>
          <a:p>
            <a:r>
              <a:rPr lang="en-US" altLang="ko-KR" sz="2000" dirty="0"/>
              <a:t>//.</a:t>
            </a:r>
          </a:p>
          <a:p>
            <a:r>
              <a:rPr lang="en-US" altLang="ko-KR" sz="2000" dirty="0"/>
              <a:t>..</a:t>
            </a:r>
          </a:p>
          <a:p>
            <a:r>
              <a:rPr lang="en-US" altLang="ko-KR" sz="2000" dirty="0"/>
              <a:t>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 smtClean="0"/>
              <a:t>    Calculate </a:t>
            </a:r>
            <a:r>
              <a:rPr lang="en-US" altLang="ko-KR" sz="2000" dirty="0" err="1"/>
              <a:t>calc</a:t>
            </a:r>
            <a:r>
              <a:rPr lang="en-US" altLang="ko-KR" sz="2000" dirty="0"/>
              <a:t> = </a:t>
            </a:r>
            <a:r>
              <a:rPr lang="en-US" altLang="ko-KR" sz="2000" b="1" dirty="0"/>
              <a:t>(a, b) =&gt; a + b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8968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문 형식의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 형식의 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(Statement Lambda)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선언 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 형식의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선언 예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36096" y="1628800"/>
            <a:ext cx="3528392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매개</a:t>
            </a:r>
            <a:r>
              <a:rPr lang="en-US" altLang="ko-KR" dirty="0"/>
              <a:t>_</a:t>
            </a:r>
            <a:r>
              <a:rPr lang="ko-KR" altLang="en-US" dirty="0"/>
              <a:t>변수</a:t>
            </a:r>
            <a:r>
              <a:rPr lang="en-US" altLang="ko-KR" dirty="0"/>
              <a:t>_</a:t>
            </a:r>
            <a:r>
              <a:rPr lang="ko-KR" altLang="en-US" dirty="0"/>
              <a:t>목록</a:t>
            </a:r>
            <a:r>
              <a:rPr lang="en-US" altLang="ko-KR" dirty="0"/>
              <a:t>) =&gt; {</a:t>
            </a:r>
          </a:p>
          <a:p>
            <a:r>
              <a:rPr lang="ko-KR" altLang="en-US" dirty="0"/>
              <a:t>　　　　　　　　　　　 문장</a:t>
            </a:r>
            <a:r>
              <a:rPr lang="en-US" altLang="ko-KR" dirty="0"/>
              <a:t>1;</a:t>
            </a:r>
          </a:p>
          <a:p>
            <a:r>
              <a:rPr lang="ko-KR" altLang="en-US" dirty="0"/>
              <a:t>　　　　　　　　　　　 문장</a:t>
            </a:r>
            <a:r>
              <a:rPr lang="en-US" altLang="ko-KR" dirty="0"/>
              <a:t>2;</a:t>
            </a:r>
          </a:p>
          <a:p>
            <a:r>
              <a:rPr lang="ko-KR" altLang="en-US" dirty="0"/>
              <a:t>　　　　　　　　　　　 문장</a:t>
            </a:r>
            <a:r>
              <a:rPr lang="en-US" altLang="ko-KR" dirty="0"/>
              <a:t>3;</a:t>
            </a:r>
          </a:p>
          <a:p>
            <a:r>
              <a:rPr lang="ko-KR" altLang="en-US" dirty="0"/>
              <a:t>　　　　　　　　　　　 </a:t>
            </a:r>
            <a:r>
              <a:rPr lang="en-US" altLang="ko-KR" dirty="0"/>
              <a:t>...</a:t>
            </a:r>
          </a:p>
          <a:p>
            <a:r>
              <a:rPr lang="ko-KR" altLang="en-US" dirty="0"/>
              <a:t>　　　　　　　　　　 </a:t>
            </a:r>
            <a:r>
              <a:rPr lang="en-US" altLang="ko-KR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55976" y="3573016"/>
            <a:ext cx="4608512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delegate void 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( );</a:t>
            </a:r>
          </a:p>
          <a:p>
            <a:r>
              <a:rPr lang="en-US" altLang="ko-KR" sz="1600" dirty="0"/>
              <a:t>// ...</a:t>
            </a:r>
          </a:p>
          <a:p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 err="1">
                <a:solidFill>
                  <a:schemeClr val="accent3"/>
                </a:solidFill>
              </a:rPr>
              <a:t>DoSomething</a:t>
            </a:r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 err="1">
                <a:solidFill>
                  <a:schemeClr val="accent3"/>
                </a:solidFill>
              </a:rPr>
              <a:t>DoIt</a:t>
            </a:r>
            <a:r>
              <a:rPr lang="en-US" altLang="ko-KR" sz="1600" dirty="0">
                <a:solidFill>
                  <a:schemeClr val="accent3"/>
                </a:solidFill>
              </a:rPr>
              <a:t> = </a:t>
            </a:r>
            <a:r>
              <a:rPr lang="en-US" altLang="ko-KR" sz="1600" b="1" dirty="0">
                <a:solidFill>
                  <a:schemeClr val="accent3"/>
                </a:solidFill>
              </a:rPr>
              <a:t>( ) =&gt;</a:t>
            </a:r>
          </a:p>
          <a:p>
            <a:pPr lvl="1"/>
            <a:r>
              <a:rPr lang="en-US" altLang="ko-KR" sz="1600" b="1" dirty="0">
                <a:solidFill>
                  <a:schemeClr val="accent3"/>
                </a:solidFill>
              </a:rPr>
              <a:t>{</a:t>
            </a:r>
          </a:p>
          <a:p>
            <a:pPr lvl="2"/>
            <a:r>
              <a:rPr lang="en-US" altLang="ko-KR" sz="1600" b="1" dirty="0" err="1">
                <a:solidFill>
                  <a:schemeClr val="accent3"/>
                </a:solidFill>
              </a:rPr>
              <a:t>Console.WriteLine</a:t>
            </a:r>
            <a:r>
              <a:rPr lang="en-US" altLang="ko-KR" sz="1600" b="1" dirty="0">
                <a:solidFill>
                  <a:schemeClr val="accent3"/>
                </a:solidFill>
              </a:rPr>
              <a:t>("</a:t>
            </a:r>
            <a:r>
              <a:rPr lang="ko-KR" altLang="en-US" sz="1600" dirty="0">
                <a:solidFill>
                  <a:schemeClr val="accent3"/>
                </a:solidFill>
              </a:rPr>
              <a:t>뭔가를</a:t>
            </a:r>
            <a:r>
              <a:rPr lang="en-US" altLang="ko-KR" sz="1600" b="1" dirty="0">
                <a:solidFill>
                  <a:schemeClr val="accent3"/>
                </a:solidFill>
              </a:rPr>
              <a:t>");</a:t>
            </a:r>
          </a:p>
          <a:p>
            <a:pPr lvl="2"/>
            <a:r>
              <a:rPr lang="en-US" altLang="ko-KR" sz="1600" b="1" dirty="0" err="1">
                <a:solidFill>
                  <a:schemeClr val="accent3"/>
                </a:solidFill>
              </a:rPr>
              <a:t>Console.WriteLine</a:t>
            </a:r>
            <a:r>
              <a:rPr lang="en-US" altLang="ko-KR" sz="1600" b="1" dirty="0">
                <a:solidFill>
                  <a:schemeClr val="accent3"/>
                </a:solidFill>
              </a:rPr>
              <a:t>("</a:t>
            </a:r>
            <a:r>
              <a:rPr lang="ko-KR" altLang="en-US" sz="1600" dirty="0">
                <a:solidFill>
                  <a:schemeClr val="accent3"/>
                </a:solidFill>
              </a:rPr>
              <a:t>출력해보자</a:t>
            </a:r>
            <a:r>
              <a:rPr lang="en-US" altLang="ko-KR" sz="1600" b="1" dirty="0">
                <a:solidFill>
                  <a:schemeClr val="accent3"/>
                </a:solidFill>
              </a:rPr>
              <a:t>.");</a:t>
            </a:r>
          </a:p>
          <a:p>
            <a:pPr lvl="2"/>
            <a:r>
              <a:rPr lang="en-US" altLang="ko-KR" sz="1600" b="1" dirty="0" err="1">
                <a:solidFill>
                  <a:schemeClr val="accent3"/>
                </a:solidFill>
              </a:rPr>
              <a:t>Console.WriteLine</a:t>
            </a:r>
            <a:r>
              <a:rPr lang="en-US" altLang="ko-KR" sz="1600" b="1" dirty="0">
                <a:solidFill>
                  <a:schemeClr val="accent3"/>
                </a:solidFill>
              </a:rPr>
              <a:t>("</a:t>
            </a:r>
            <a:r>
              <a:rPr lang="ko-KR" altLang="en-US" sz="1600" dirty="0">
                <a:solidFill>
                  <a:schemeClr val="accent3"/>
                </a:solidFill>
              </a:rPr>
              <a:t>이렇게</a:t>
            </a:r>
            <a:r>
              <a:rPr lang="en-US" altLang="ko-KR" sz="1600" b="1" dirty="0">
                <a:solidFill>
                  <a:schemeClr val="accent3"/>
                </a:solidFill>
              </a:rPr>
              <a:t>!");</a:t>
            </a:r>
          </a:p>
          <a:p>
            <a:pPr lvl="1"/>
            <a:r>
              <a:rPr lang="en-US" altLang="ko-KR" sz="1600" b="1" dirty="0">
                <a:solidFill>
                  <a:schemeClr val="accent3"/>
                </a:solidFill>
              </a:rPr>
              <a:t>}</a:t>
            </a:r>
            <a:r>
              <a:rPr lang="en-US" altLang="ko-KR" sz="1600" dirty="0">
                <a:solidFill>
                  <a:schemeClr val="accent3"/>
                </a:solidFill>
              </a:rPr>
              <a:t>;</a:t>
            </a:r>
          </a:p>
          <a:p>
            <a:pPr lvl="1"/>
            <a:r>
              <a:rPr lang="en-US" altLang="ko-KR" sz="1600" dirty="0" err="1"/>
              <a:t>DoIt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59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en-US" altLang="ko-KR" dirty="0" err="1"/>
              <a:t>Func</a:t>
            </a:r>
            <a:r>
              <a:rPr lang="ko-KR" altLang="en-US" dirty="0"/>
              <a:t>와 </a:t>
            </a:r>
            <a:r>
              <a:rPr lang="en-US" altLang="ko-KR" dirty="0"/>
              <a:t>Action</a:t>
            </a:r>
            <a:r>
              <a:rPr lang="ko-KR" altLang="en-US" dirty="0"/>
              <a:t>으로 더 간편하게 무명 함수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단 하나의 익명 </a:t>
            </a:r>
            <a:r>
              <a:rPr lang="ko-KR" altLang="en-US" dirty="0" err="1" smtClean="0">
                <a:sym typeface="Wingdings" pitchFamily="2" charset="2"/>
              </a:rPr>
              <a:t>메소드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무명 함수를 만들기  위해 매번 </a:t>
            </a:r>
            <a:r>
              <a:rPr lang="ko-KR" altLang="en-US" dirty="0" err="1" smtClean="0">
                <a:sym typeface="Wingdings" pitchFamily="2" charset="2"/>
              </a:rPr>
              <a:t>델리게이트를</a:t>
            </a:r>
            <a:r>
              <a:rPr lang="ko-KR" altLang="en-US" dirty="0" smtClean="0">
                <a:sym typeface="Wingdings" pitchFamily="2" charset="2"/>
              </a:rPr>
              <a:t> 따로 선언해줘야 하는 불편이 남아 있음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.NET </a:t>
            </a:r>
            <a:r>
              <a:rPr lang="ko-KR" altLang="en-US" dirty="0" smtClean="0">
                <a:sym typeface="Wingdings" pitchFamily="2" charset="2"/>
              </a:rPr>
              <a:t>프레임워크는 프로그래머들의 불편을 덜어주기 위해 이들 </a:t>
            </a:r>
            <a:r>
              <a:rPr lang="en-US" altLang="ko-KR" dirty="0" smtClean="0">
                <a:sym typeface="Wingdings" pitchFamily="2" charset="2"/>
              </a:rPr>
              <a:t>2 </a:t>
            </a:r>
            <a:r>
              <a:rPr lang="ko-KR" altLang="en-US" dirty="0" smtClean="0">
                <a:sym typeface="Wingdings" pitchFamily="2" charset="2"/>
              </a:rPr>
              <a:t>종류의 </a:t>
            </a:r>
            <a:r>
              <a:rPr lang="ko-KR" altLang="en-US" dirty="0" err="1" smtClean="0">
                <a:sym typeface="Wingdings" pitchFamily="2" charset="2"/>
              </a:rPr>
              <a:t>델리게이트들을</a:t>
            </a:r>
            <a:r>
              <a:rPr lang="ko-KR" altLang="en-US" dirty="0" smtClean="0">
                <a:sym typeface="Wingdings" pitchFamily="2" charset="2"/>
              </a:rPr>
              <a:t> 미리 선언해 둠</a:t>
            </a:r>
            <a:r>
              <a:rPr lang="en-US" altLang="ko-KR" dirty="0" smtClean="0">
                <a:sym typeface="Wingdings" pitchFamily="2" charset="2"/>
              </a:rPr>
              <a:t>. </a:t>
            </a:r>
          </a:p>
          <a:p>
            <a:pPr lvl="1"/>
            <a:r>
              <a:rPr lang="en-US" altLang="ko-KR" sz="2000" dirty="0" err="1" smtClean="0">
                <a:sym typeface="Wingdings" pitchFamily="2" charset="2"/>
              </a:rPr>
              <a:t>Func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ko-KR" altLang="en-US" sz="2000" dirty="0" err="1" smtClean="0">
                <a:sym typeface="Wingdings" pitchFamily="2" charset="2"/>
              </a:rPr>
              <a:t>델리게이트</a:t>
            </a:r>
            <a:r>
              <a:rPr lang="ko-KR" altLang="en-US" sz="2000" dirty="0" smtClean="0">
                <a:sym typeface="Wingdings" pitchFamily="2" charset="2"/>
              </a:rPr>
              <a:t> </a:t>
            </a:r>
            <a:endParaRPr lang="en-US" altLang="ko-KR" sz="2000" dirty="0">
              <a:sym typeface="Wingdings" pitchFamily="2" charset="2"/>
            </a:endParaRPr>
          </a:p>
          <a:p>
            <a:pPr lvl="2"/>
            <a:r>
              <a:rPr lang="ko-KR" altLang="en-US" sz="1800" dirty="0" smtClean="0">
                <a:sym typeface="Wingdings" pitchFamily="2" charset="2"/>
              </a:rPr>
              <a:t>반환 값이 있는 익명 </a:t>
            </a:r>
            <a:r>
              <a:rPr lang="ko-KR" altLang="en-US" sz="1800" dirty="0" err="1" smtClean="0">
                <a:sym typeface="Wingdings" pitchFamily="2" charset="2"/>
              </a:rPr>
              <a:t>메소드</a:t>
            </a:r>
            <a:r>
              <a:rPr lang="en-US" altLang="ko-KR" sz="1800" dirty="0" smtClean="0">
                <a:sym typeface="Wingdings" pitchFamily="2" charset="2"/>
              </a:rPr>
              <a:t>/</a:t>
            </a:r>
            <a:r>
              <a:rPr lang="ko-KR" altLang="en-US" sz="1800" dirty="0" smtClean="0">
                <a:sym typeface="Wingdings" pitchFamily="2" charset="2"/>
              </a:rPr>
              <a:t>무명 함수를 위한 </a:t>
            </a:r>
            <a:r>
              <a:rPr lang="ko-KR" altLang="en-US" sz="1800" dirty="0" err="1" smtClean="0">
                <a:sym typeface="Wingdings" pitchFamily="2" charset="2"/>
              </a:rPr>
              <a:t>델리게이트</a:t>
            </a:r>
            <a:endParaRPr lang="en-US" altLang="ko-KR" sz="1800" dirty="0" smtClean="0">
              <a:sym typeface="Wingdings" pitchFamily="2" charset="2"/>
            </a:endParaRPr>
          </a:p>
          <a:p>
            <a:pPr lvl="1"/>
            <a:endParaRPr lang="en-US" altLang="ko-KR" sz="2000" dirty="0" smtClean="0">
              <a:sym typeface="Wingdings" pitchFamily="2" charset="2"/>
            </a:endParaRPr>
          </a:p>
          <a:p>
            <a:pPr lvl="1"/>
            <a:r>
              <a:rPr lang="en-US" altLang="ko-KR" sz="2000" dirty="0" smtClean="0">
                <a:sym typeface="Wingdings" pitchFamily="2" charset="2"/>
              </a:rPr>
              <a:t>Action </a:t>
            </a:r>
            <a:r>
              <a:rPr lang="ko-KR" altLang="en-US" sz="2000" dirty="0" err="1" smtClean="0">
                <a:sym typeface="Wingdings" pitchFamily="2" charset="2"/>
              </a:rPr>
              <a:t>델리게이트</a:t>
            </a:r>
            <a:r>
              <a:rPr lang="ko-KR" altLang="en-US" sz="2000" dirty="0" smtClean="0">
                <a:sym typeface="Wingdings" pitchFamily="2" charset="2"/>
              </a:rPr>
              <a:t> </a:t>
            </a:r>
            <a:endParaRPr lang="en-US" altLang="ko-KR" sz="2000" dirty="0" smtClean="0">
              <a:sym typeface="Wingdings" pitchFamily="2" charset="2"/>
            </a:endParaRPr>
          </a:p>
          <a:p>
            <a:pPr lvl="2"/>
            <a:r>
              <a:rPr lang="ko-KR" altLang="en-US" sz="1800" dirty="0" smtClean="0">
                <a:sym typeface="Wingdings" pitchFamily="2" charset="2"/>
              </a:rPr>
              <a:t>반환 값이 없는 익명 </a:t>
            </a:r>
            <a:r>
              <a:rPr lang="ko-KR" altLang="en-US" sz="1800" dirty="0" err="1" smtClean="0">
                <a:sym typeface="Wingdings" pitchFamily="2" charset="2"/>
              </a:rPr>
              <a:t>메소드</a:t>
            </a:r>
            <a:r>
              <a:rPr lang="en-US" altLang="ko-KR" sz="1800" dirty="0" smtClean="0">
                <a:sym typeface="Wingdings" pitchFamily="2" charset="2"/>
              </a:rPr>
              <a:t>/</a:t>
            </a:r>
            <a:r>
              <a:rPr lang="ko-KR" altLang="en-US" sz="1800" dirty="0" smtClean="0">
                <a:sym typeface="Wingdings" pitchFamily="2" charset="2"/>
              </a:rPr>
              <a:t>무명 함수를 위한 </a:t>
            </a:r>
            <a:r>
              <a:rPr lang="ko-KR" altLang="en-US" sz="1800" dirty="0" err="1" smtClean="0">
                <a:sym typeface="Wingdings" pitchFamily="2" charset="2"/>
              </a:rPr>
              <a:t>델리게이트</a:t>
            </a:r>
            <a:endParaRPr lang="en-US" altLang="ko-KR" sz="1800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460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en-US" altLang="ko-KR" dirty="0" err="1"/>
              <a:t>Func</a:t>
            </a:r>
            <a:r>
              <a:rPr lang="ko-KR" altLang="en-US" dirty="0"/>
              <a:t>와 </a:t>
            </a:r>
            <a:r>
              <a:rPr lang="en-US" altLang="ko-KR" dirty="0"/>
              <a:t>Action</a:t>
            </a:r>
            <a:r>
              <a:rPr lang="ko-KR" altLang="en-US" dirty="0"/>
              <a:t>으로 더 간편하게 무명 함수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.NET </a:t>
            </a:r>
            <a:r>
              <a:rPr lang="ko-KR" altLang="en-US" dirty="0" smtClean="0">
                <a:sym typeface="Wingdings" pitchFamily="2" charset="2"/>
              </a:rPr>
              <a:t>프레임워크에 선언되어 있는 </a:t>
            </a:r>
            <a:r>
              <a:rPr lang="en-US" altLang="ko-KR" dirty="0" smtClean="0">
                <a:sym typeface="Wingdings" pitchFamily="2" charset="2"/>
              </a:rPr>
              <a:t>17</a:t>
            </a:r>
            <a:r>
              <a:rPr lang="ko-KR" altLang="en-US" dirty="0" smtClean="0">
                <a:sym typeface="Wingdings" pitchFamily="2" charset="2"/>
              </a:rPr>
              <a:t>가지 </a:t>
            </a:r>
            <a:r>
              <a:rPr lang="en-US" altLang="ko-KR" dirty="0" err="1" smtClean="0">
                <a:sym typeface="Wingdings" pitchFamily="2" charset="2"/>
              </a:rPr>
              <a:t>Func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델리게이트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r>
              <a:rPr lang="en-US" altLang="ko-KR" dirty="0" err="1" smtClean="0">
                <a:sym typeface="Wingdings" pitchFamily="2" charset="2"/>
              </a:rPr>
              <a:t>Func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사용 예</a:t>
            </a:r>
            <a:endParaRPr lang="en-US" altLang="ko-KR" sz="2000" dirty="0" smtClean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1600" y="2060848"/>
            <a:ext cx="7416824" cy="26161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public delegate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&lt;out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&gt;()</a:t>
            </a:r>
          </a:p>
          <a:p>
            <a:r>
              <a:rPr lang="en-US" altLang="ko-KR" sz="1600" dirty="0"/>
              <a:t>public delegate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&lt;in T, out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&gt;(T </a:t>
            </a:r>
            <a:r>
              <a:rPr lang="en-US" altLang="ko-KR" sz="1600" dirty="0" err="1"/>
              <a:t>arg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public delegate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&lt;in T1, in T2, out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&gt;(T1 arg1, T2 arg2)</a:t>
            </a:r>
          </a:p>
          <a:p>
            <a:r>
              <a:rPr lang="en-US" altLang="ko-KR" sz="1600" dirty="0"/>
              <a:t>public delegate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&lt;in T1, in T2, in T3, out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&gt;(T1 arg1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                                           T2 </a:t>
            </a:r>
            <a:r>
              <a:rPr lang="en-US" altLang="ko-KR" sz="1600" dirty="0"/>
              <a:t>arg2, T3 arg3)</a:t>
            </a:r>
          </a:p>
          <a:p>
            <a:r>
              <a:rPr lang="en-US" altLang="ko-KR" sz="1600" dirty="0"/>
              <a:t>...</a:t>
            </a:r>
          </a:p>
          <a:p>
            <a:r>
              <a:rPr lang="en-US" altLang="ko-KR" sz="1600" dirty="0"/>
              <a:t>public delegate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&lt;in T1, in T2, in T3, ..., in T15, 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                     out </a:t>
            </a:r>
            <a:r>
              <a:rPr lang="en-US" altLang="ko-KR" sz="1600" dirty="0" err="1" smtClean="0"/>
              <a:t>TResult</a:t>
            </a:r>
            <a:r>
              <a:rPr lang="en-US" altLang="ko-KR" sz="1600" dirty="0"/>
              <a:t>&gt;(T1 arg1, T2 arg2, T3 arg3, ..., T15 arg15)</a:t>
            </a:r>
          </a:p>
          <a:p>
            <a:r>
              <a:rPr lang="de-DE" altLang="ko-KR" sz="1600" dirty="0"/>
              <a:t>public delegate TResult Func&lt;in T1, in T2, in T3, ..., in T15, in T16,</a:t>
            </a:r>
          </a:p>
          <a:p>
            <a:r>
              <a:rPr lang="en-US" altLang="ko-KR" sz="1600" dirty="0"/>
              <a:t>out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&gt;(T1 arg1, T2 arg2, T3 arg3, ..., T15 arg15, T16 arg16)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38627" y="5301208"/>
            <a:ext cx="7449798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Func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 func1 = () =&gt; 10; // </a:t>
            </a:r>
            <a:r>
              <a:rPr lang="ko-KR" altLang="en-US" sz="1600" dirty="0"/>
              <a:t>입력 매개 변수는 없으며</a:t>
            </a:r>
            <a:r>
              <a:rPr lang="en-US" altLang="ko-KR" sz="1600" dirty="0"/>
              <a:t>, </a:t>
            </a:r>
            <a:r>
              <a:rPr lang="ko-KR" altLang="en-US" sz="1600" dirty="0"/>
              <a:t>무조건 </a:t>
            </a:r>
            <a:r>
              <a:rPr lang="en-US" altLang="ko-KR" sz="1600" dirty="0"/>
              <a:t>10</a:t>
            </a:r>
            <a:r>
              <a:rPr lang="ko-KR" altLang="en-US" sz="1600" dirty="0"/>
              <a:t>을 반환</a:t>
            </a:r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(func1()); // 10</a:t>
            </a:r>
            <a:r>
              <a:rPr lang="ko-KR" altLang="en-US" sz="1600" dirty="0"/>
              <a:t>을 출력</a:t>
            </a:r>
            <a:endParaRPr lang="en-US" altLang="ko-KR" sz="1600" dirty="0" smtClean="0"/>
          </a:p>
          <a:p>
            <a:r>
              <a:rPr lang="en-US" altLang="ko-KR" sz="1600" dirty="0" err="1" smtClean="0"/>
              <a:t>Func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int,int</a:t>
            </a:r>
            <a:r>
              <a:rPr lang="en-US" altLang="ko-KR" sz="1600" dirty="0"/>
              <a:t>&gt; </a:t>
            </a:r>
            <a:r>
              <a:rPr lang="en-US" altLang="ko-KR" sz="1600" dirty="0" smtClean="0"/>
              <a:t>func2= </a:t>
            </a:r>
            <a:r>
              <a:rPr lang="en-US" altLang="ko-KR" sz="1600" dirty="0"/>
              <a:t>(x) =&gt; x*2; // </a:t>
            </a:r>
            <a:r>
              <a:rPr lang="ko-KR" altLang="en-US" sz="1600" dirty="0"/>
              <a:t>입력 매개 변수는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형식 하나</a:t>
            </a:r>
            <a:r>
              <a:rPr lang="en-US" altLang="ko-KR" sz="1600" dirty="0"/>
              <a:t>, </a:t>
            </a:r>
            <a:r>
              <a:rPr lang="ko-KR" altLang="en-US" sz="1600" dirty="0"/>
              <a:t>반환 형식도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(func2(3)); // 6</a:t>
            </a:r>
            <a:r>
              <a:rPr lang="ko-KR" altLang="en-US" sz="1600" dirty="0"/>
              <a:t>을 출력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xmlns="" val="90335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en-US" altLang="ko-KR" dirty="0" err="1"/>
              <a:t>Func</a:t>
            </a:r>
            <a:r>
              <a:rPr lang="ko-KR" altLang="en-US" dirty="0"/>
              <a:t>와 </a:t>
            </a:r>
            <a:r>
              <a:rPr lang="en-US" altLang="ko-KR" dirty="0"/>
              <a:t>Action</a:t>
            </a:r>
            <a:r>
              <a:rPr lang="ko-KR" altLang="en-US" dirty="0"/>
              <a:t>으로 더 간편하게 무명 함수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.NET </a:t>
            </a:r>
            <a:r>
              <a:rPr lang="ko-KR" altLang="en-US" dirty="0" smtClean="0">
                <a:sym typeface="Wingdings" pitchFamily="2" charset="2"/>
              </a:rPr>
              <a:t>프레임워크에 선언되어 있는 </a:t>
            </a:r>
            <a:r>
              <a:rPr lang="en-US" altLang="ko-KR" dirty="0" smtClean="0">
                <a:sym typeface="Wingdings" pitchFamily="2" charset="2"/>
              </a:rPr>
              <a:t>17</a:t>
            </a:r>
            <a:r>
              <a:rPr lang="ko-KR" altLang="en-US" dirty="0" smtClean="0">
                <a:sym typeface="Wingdings" pitchFamily="2" charset="2"/>
              </a:rPr>
              <a:t>가지 </a:t>
            </a:r>
            <a:r>
              <a:rPr lang="en-US" altLang="ko-KR" dirty="0" smtClean="0">
                <a:sym typeface="Wingdings" pitchFamily="2" charset="2"/>
              </a:rPr>
              <a:t>Action </a:t>
            </a:r>
            <a:r>
              <a:rPr lang="ko-KR" altLang="en-US" dirty="0" err="1" smtClean="0">
                <a:sym typeface="Wingdings" pitchFamily="2" charset="2"/>
              </a:rPr>
              <a:t>델리게이트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1600" y="2060848"/>
            <a:ext cx="7416824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public delegate void Action&lt;&gt;()</a:t>
            </a:r>
          </a:p>
          <a:p>
            <a:r>
              <a:rPr lang="en-US" altLang="ko-KR" sz="1600" dirty="0"/>
              <a:t>public delegate void Action&lt;in T&gt;(T </a:t>
            </a:r>
            <a:r>
              <a:rPr lang="en-US" altLang="ko-KR" sz="1600" dirty="0" err="1"/>
              <a:t>arg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public delegate void Action&lt;in T1, in T2&gt;(T1 arg1, T2 arg2)</a:t>
            </a:r>
          </a:p>
          <a:p>
            <a:r>
              <a:rPr lang="en-US" altLang="ko-KR" sz="1600" dirty="0"/>
              <a:t>public delegate void Action&lt;in T1, in T2, in T3&gt;(T1 arg1, </a:t>
            </a:r>
            <a:r>
              <a:rPr lang="en-US" altLang="ko-KR" sz="1600" dirty="0" smtClean="0"/>
              <a:t>T2 arg2</a:t>
            </a:r>
            <a:r>
              <a:rPr lang="en-US" altLang="ko-KR" sz="1600" dirty="0"/>
              <a:t>, T3 arg3)</a:t>
            </a:r>
          </a:p>
          <a:p>
            <a:r>
              <a:rPr lang="de-DE" altLang="ko-KR" sz="1600" dirty="0" smtClean="0"/>
              <a:t>public </a:t>
            </a:r>
            <a:r>
              <a:rPr lang="de-DE" altLang="ko-KR" sz="1600" dirty="0"/>
              <a:t>delegate void Action&lt;in T1, in T2, in T3, ..., in T14, </a:t>
            </a:r>
            <a:r>
              <a:rPr lang="de-DE" altLang="ko-KR" sz="1600" dirty="0" smtClean="0"/>
              <a:t>in </a:t>
            </a:r>
            <a:r>
              <a:rPr lang="en-US" altLang="ko-KR" sz="1600" dirty="0" smtClean="0"/>
              <a:t>T15</a:t>
            </a:r>
            <a:r>
              <a:rPr lang="en-US" altLang="ko-KR" sz="1600" dirty="0"/>
              <a:t>&gt;(T1 arg1, T2 arg2, T3 arg3, ..., T14 arg14, T15 arg15)</a:t>
            </a:r>
          </a:p>
          <a:p>
            <a:r>
              <a:rPr lang="de-DE" altLang="ko-KR" sz="1600" dirty="0"/>
              <a:t>public delegate void Action&lt;in T1, in T2, in T3, ..., in </a:t>
            </a:r>
            <a:r>
              <a:rPr lang="de-DE" altLang="ko-KR" sz="1600" dirty="0" smtClean="0"/>
              <a:t>T14, in </a:t>
            </a:r>
            <a:r>
              <a:rPr lang="de-DE" altLang="ko-KR" sz="1600" dirty="0"/>
              <a:t>T15, in T16&gt;(T1 arg1, T2 arg2, T3 arg3, ..., T14 arg14, </a:t>
            </a:r>
            <a:r>
              <a:rPr lang="de-DE" altLang="ko-KR" sz="1600" dirty="0" smtClean="0"/>
              <a:t>T15 </a:t>
            </a:r>
            <a:r>
              <a:rPr lang="en-US" altLang="ko-KR" sz="1600" dirty="0" smtClean="0"/>
              <a:t>arg15</a:t>
            </a:r>
            <a:r>
              <a:rPr lang="en-US" altLang="ko-KR" sz="1600" dirty="0"/>
              <a:t>, T16 arg16)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38627" y="4437112"/>
            <a:ext cx="7449798" cy="23698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Action act1 = () =&gt;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("Action()");</a:t>
            </a:r>
          </a:p>
          <a:p>
            <a:r>
              <a:rPr lang="en-US" altLang="ko-KR" sz="1600" dirty="0"/>
              <a:t>act1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fr-FR" altLang="ko-KR" sz="1600" dirty="0"/>
              <a:t>Action&lt;double, double&gt; act3 = (x, y) =&gt;</a:t>
            </a:r>
          </a:p>
          <a:p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/>
              <a:t>double pi = x / y;</a:t>
            </a:r>
          </a:p>
          <a:p>
            <a:pPr lvl="1"/>
            <a:r>
              <a:rPr lang="fr-FR" altLang="ko-KR" sz="1600" dirty="0"/>
              <a:t>Console.WriteLine("Action&lt;T1, T2&gt;({0}, {1}) : {2}", x, y, pi);</a:t>
            </a:r>
          </a:p>
          <a:p>
            <a:r>
              <a:rPr lang="en-US" altLang="ko-KR" sz="1600" dirty="0"/>
              <a:t>};</a:t>
            </a:r>
          </a:p>
          <a:p>
            <a:r>
              <a:rPr lang="en-US" altLang="ko-KR" sz="1600" dirty="0"/>
              <a:t>act3(22.0, 7.0);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5800" y="4064895"/>
            <a:ext cx="21355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74320"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</a:pPr>
            <a:r>
              <a:rPr lang="en-US" altLang="ko-KR" sz="2000" dirty="0">
                <a:sym typeface="Wingdings" pitchFamily="2" charset="2"/>
              </a:rPr>
              <a:t>Action </a:t>
            </a:r>
            <a:r>
              <a:rPr lang="ko-KR" altLang="en-US" sz="2000" dirty="0">
                <a:sym typeface="Wingdings" pitchFamily="2" charset="2"/>
              </a:rPr>
              <a:t>사용 예</a:t>
            </a:r>
            <a:endParaRPr lang="en-US" altLang="ko-KR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80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식 </a:t>
            </a:r>
            <a:r>
              <a:rPr lang="ko-KR" altLang="en-US" dirty="0" smtClean="0"/>
              <a:t>트리 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트리는</a:t>
            </a:r>
            <a:r>
              <a:rPr lang="ko-KR" altLang="en-US" dirty="0" smtClean="0"/>
              <a:t> 다음과 같이</a:t>
            </a:r>
            <a:r>
              <a:rPr lang="en-US" altLang="ko-KR" dirty="0"/>
              <a:t>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(Node: </a:t>
            </a:r>
            <a:r>
              <a:rPr lang="ko-KR" altLang="en-US" dirty="0" smtClean="0"/>
              <a:t>마디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서로 부모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자식 관계로 연결됨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0989627"/>
              </p:ext>
            </p:extLst>
          </p:nvPr>
        </p:nvGraphicFramePr>
        <p:xfrm>
          <a:off x="1043607" y="2492896"/>
          <a:ext cx="6987259" cy="3528392"/>
        </p:xfrm>
        <a:graphic>
          <a:graphicData uri="http://schemas.openxmlformats.org/presentationml/2006/ole">
            <p:oleObj spid="_x0000_s1028" name="Visio" r:id="rId3" imgW="5260691" imgH="265600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959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8848</TotalTime>
  <Words>1222</Words>
  <Application>Microsoft Office PowerPoint</Application>
  <PresentationFormat>화면 슬라이드 쇼(4:3)</PresentationFormat>
  <Paragraphs>200</Paragraphs>
  <Slides>13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어번 팝</vt:lpstr>
      <vt:lpstr>Visio</vt:lpstr>
      <vt:lpstr>뇌를 자극하는 C# 4.0 프로그래밍</vt:lpstr>
      <vt:lpstr>01. 람다식, 너는 어디에서 왔니?</vt:lpstr>
      <vt:lpstr>02. 처음으로 만들어 보는 람다식(1/2)</vt:lpstr>
      <vt:lpstr>02. 처음으로 만들어 보는 람다식(2/2)</vt:lpstr>
      <vt:lpstr>03. 문 형식의 람다식</vt:lpstr>
      <vt:lpstr>04. Func와 Action으로 더 간편하게 무명 함수 만들기 (1/3)</vt:lpstr>
      <vt:lpstr>04. Func와 Action으로 더 간편하게 무명 함수 만들기 (2/3)</vt:lpstr>
      <vt:lpstr>04. Func와 Action으로 더 간편하게 무명 함수 만들기 (3/3)</vt:lpstr>
      <vt:lpstr>05. 식 트리 (1/5)</vt:lpstr>
      <vt:lpstr>05. 식 트리 (2/5)</vt:lpstr>
      <vt:lpstr>05. 식 트리 (3/5)</vt:lpstr>
      <vt:lpstr>05. 식 트리 (4/5)</vt:lpstr>
      <vt:lpstr>05. 식 트리 (5/5)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Woosong_BIT</cp:lastModifiedBy>
  <cp:revision>365</cp:revision>
  <dcterms:created xsi:type="dcterms:W3CDTF">2011-08-27T13:50:08Z</dcterms:created>
  <dcterms:modified xsi:type="dcterms:W3CDTF">2014-10-21T04:24:46Z</dcterms:modified>
</cp:coreProperties>
</file>