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9"/>
  </p:notesMasterIdLst>
  <p:sldIdLst>
    <p:sldId id="256" r:id="rId2"/>
    <p:sldId id="258" r:id="rId3"/>
    <p:sldId id="328" r:id="rId4"/>
    <p:sldId id="329" r:id="rId5"/>
    <p:sldId id="324" r:id="rId6"/>
    <p:sldId id="330" r:id="rId7"/>
    <p:sldId id="331" r:id="rId8"/>
    <p:sldId id="332" r:id="rId9"/>
    <p:sldId id="333" r:id="rId10"/>
    <p:sldId id="326" r:id="rId11"/>
    <p:sldId id="325" r:id="rId12"/>
    <p:sldId id="322" r:id="rId13"/>
    <p:sldId id="334" r:id="rId14"/>
    <p:sldId id="335" r:id="rId15"/>
    <p:sldId id="336" r:id="rId16"/>
    <p:sldId id="327" r:id="rId17"/>
    <p:sldId id="33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87033" autoAdjust="0"/>
  </p:normalViewPr>
  <p:slideViewPr>
    <p:cSldViewPr>
      <p:cViewPr>
        <p:scale>
          <a:sx n="66" d="100"/>
          <a:sy n="66" d="100"/>
        </p:scale>
        <p:origin x="-276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15. </a:t>
            </a:r>
            <a:r>
              <a:rPr lang="en-US" altLang="ko-KR" dirty="0"/>
              <a:t>LINQ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여러 개의 데이터 원본에 질의하기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smtClean="0"/>
              <a:t>데이터 원본에 </a:t>
            </a:r>
            <a:r>
              <a:rPr lang="ko-KR" altLang="en-US" dirty="0"/>
              <a:t>접근하려면 우리는 이 </a:t>
            </a:r>
            <a:r>
              <a:rPr lang="en-US" altLang="ko-KR" dirty="0"/>
              <a:t>from </a:t>
            </a:r>
            <a:r>
              <a:rPr lang="ko-KR" altLang="en-US" dirty="0"/>
              <a:t>문을 중첩해서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문을 </a:t>
            </a:r>
            <a:r>
              <a:rPr lang="ko-KR" altLang="en-US" dirty="0" smtClean="0"/>
              <a:t>중첩해서 </a:t>
            </a:r>
            <a:r>
              <a:rPr lang="ko-KR" altLang="en-US" dirty="0"/>
              <a:t>사용하는 </a:t>
            </a:r>
            <a:r>
              <a:rPr lang="ko-KR" altLang="en-US" dirty="0" smtClean="0"/>
              <a:t>것과 </a:t>
            </a:r>
            <a:r>
              <a:rPr lang="ko-KR" altLang="en-US" dirty="0" err="1" smtClean="0"/>
              <a:t>비슷한다고</a:t>
            </a:r>
            <a:r>
              <a:rPr lang="ko-KR" altLang="en-US" dirty="0" smtClean="0"/>
              <a:t> 할 수 있음</a:t>
            </a:r>
            <a:r>
              <a:rPr lang="en-US" altLang="ko-KR" dirty="0" smtClean="0"/>
              <a:t>.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2996952"/>
            <a:ext cx="288032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Class</a:t>
            </a:r>
            <a:endParaRPr lang="en-US" altLang="ko-KR" sz="1600" dirty="0"/>
          </a:p>
          <a:p>
            <a:r>
              <a:rPr lang="en-US" altLang="ko-KR" sz="1600" dirty="0" smtClean="0"/>
              <a:t>{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</a:t>
            </a:r>
            <a:r>
              <a:rPr lang="en-US" altLang="ko-KR" sz="1600" dirty="0"/>
              <a:t>string Name { get; set; </a:t>
            </a:r>
            <a:r>
              <a:rPr lang="en-US" altLang="ko-KR" sz="1600" dirty="0" smtClean="0"/>
              <a:t>}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Score { get; set; </a:t>
            </a:r>
            <a:r>
              <a:rPr lang="en-US" altLang="ko-KR" sz="1600" dirty="0" smtClean="0"/>
              <a:t>}.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55368" y="2996952"/>
            <a:ext cx="550912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</a:t>
            </a:r>
            <a:r>
              <a:rPr lang="en-US" altLang="ko-KR" sz="1600" dirty="0"/>
              <a:t>[] </a:t>
            </a:r>
            <a:r>
              <a:rPr lang="en-US" altLang="ko-KR" sz="1600" dirty="0" err="1"/>
              <a:t>arrClass</a:t>
            </a:r>
            <a:r>
              <a:rPr lang="en-US" altLang="ko-KR" sz="1600" dirty="0"/>
              <a:t> =</a:t>
            </a:r>
          </a:p>
          <a:p>
            <a:r>
              <a:rPr lang="en-US" altLang="ko-KR" sz="1600" dirty="0" smtClean="0"/>
              <a:t>{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new </a:t>
            </a:r>
            <a:r>
              <a:rPr lang="en-US" altLang="ko-KR" sz="1600" dirty="0"/>
              <a:t>Class(){Name="</a:t>
            </a:r>
            <a:r>
              <a:rPr lang="ko-KR" altLang="en-US" sz="1600" dirty="0" err="1"/>
              <a:t>연두반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[]{99, 80, 70, 24</a:t>
            </a:r>
            <a:r>
              <a:rPr lang="en-US" altLang="ko-KR" sz="1600" dirty="0" smtClean="0"/>
              <a:t>}},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new </a:t>
            </a:r>
            <a:r>
              <a:rPr lang="en-US" altLang="ko-KR" sz="1600" dirty="0"/>
              <a:t>Class(){Name="</a:t>
            </a:r>
            <a:r>
              <a:rPr lang="ko-KR" altLang="en-US" sz="1600" dirty="0" err="1"/>
              <a:t>분홍반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[]{60, 45, 87, 72</a:t>
            </a:r>
            <a:r>
              <a:rPr lang="en-US" altLang="ko-KR" sz="1600" dirty="0" smtClean="0"/>
              <a:t>}},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new </a:t>
            </a:r>
            <a:r>
              <a:rPr lang="en-US" altLang="ko-KR" sz="1600" dirty="0"/>
              <a:t>Class(){Name="</a:t>
            </a:r>
            <a:r>
              <a:rPr lang="ko-KR" altLang="en-US" sz="1600" dirty="0" err="1"/>
              <a:t>파랑반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[]{92, 30, 85, 94</a:t>
            </a:r>
            <a:r>
              <a:rPr lang="en-US" altLang="ko-KR" sz="1600" dirty="0" smtClean="0"/>
              <a:t>}},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new </a:t>
            </a:r>
            <a:r>
              <a:rPr lang="en-US" altLang="ko-KR" sz="1600" dirty="0"/>
              <a:t>Class(){Name="</a:t>
            </a:r>
            <a:r>
              <a:rPr lang="ko-KR" altLang="en-US" sz="1600" dirty="0" err="1"/>
              <a:t>노랑반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[]{90, 88, 0, 17}}</a:t>
            </a:r>
          </a:p>
          <a:p>
            <a:r>
              <a:rPr lang="en-US" altLang="ko-KR" sz="1600" dirty="0"/>
              <a:t>};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704752" y="5304110"/>
            <a:ext cx="550912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classes = </a:t>
            </a:r>
            <a:r>
              <a:rPr lang="en-US" altLang="ko-KR" sz="1600" b="1" dirty="0">
                <a:solidFill>
                  <a:schemeClr val="accent3"/>
                </a:solidFill>
              </a:rPr>
              <a:t>from</a:t>
            </a:r>
            <a:r>
              <a:rPr lang="en-US" altLang="ko-KR" sz="1600" b="1" dirty="0"/>
              <a:t> </a:t>
            </a:r>
            <a:r>
              <a:rPr lang="en-US" altLang="ko-KR" sz="1600" dirty="0"/>
              <a:t>c in </a:t>
            </a:r>
            <a:r>
              <a:rPr lang="en-US" altLang="ko-KR" sz="1600" dirty="0" err="1"/>
              <a:t>arrClass</a:t>
            </a:r>
            <a:endParaRPr lang="en-US" altLang="ko-KR" sz="1600" dirty="0"/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from</a:t>
            </a:r>
            <a:r>
              <a:rPr lang="en-US" altLang="ko-KR" sz="1600" b="1" dirty="0"/>
              <a:t> </a:t>
            </a:r>
            <a:r>
              <a:rPr lang="en-US" altLang="ko-KR" sz="1600" dirty="0"/>
              <a:t>s in </a:t>
            </a:r>
            <a:r>
              <a:rPr lang="en-US" altLang="ko-KR" sz="1600" dirty="0" err="1"/>
              <a:t>c.Score</a:t>
            </a:r>
            <a:endParaRPr lang="en-US" altLang="ko-KR" sz="1600" dirty="0"/>
          </a:p>
          <a:p>
            <a:pPr lvl="2"/>
            <a:r>
              <a:rPr lang="en-US" altLang="ko-KR" sz="1600" dirty="0"/>
              <a:t>where s &lt; 60</a:t>
            </a:r>
          </a:p>
          <a:p>
            <a:pPr lvl="2"/>
            <a:r>
              <a:rPr lang="en-US" altLang="ko-KR" sz="1600" dirty="0"/>
              <a:t>select new { </a:t>
            </a:r>
            <a:r>
              <a:rPr lang="en-US" altLang="ko-KR" sz="1600" dirty="0" err="1"/>
              <a:t>c.Name</a:t>
            </a:r>
            <a:r>
              <a:rPr lang="en-US" altLang="ko-KR" sz="1600" dirty="0"/>
              <a:t>, Lowest = s};</a:t>
            </a:r>
            <a:endParaRPr lang="en-US" altLang="ko-KR" sz="1600" dirty="0"/>
          </a:p>
        </p:txBody>
      </p:sp>
      <p:sp>
        <p:nvSpPr>
          <p:cNvPr id="5" name="오른쪽 화살표 4"/>
          <p:cNvSpPr/>
          <p:nvPr/>
        </p:nvSpPr>
        <p:spPr>
          <a:xfrm>
            <a:off x="2999136" y="3356992"/>
            <a:ext cx="489204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5344664" y="4830623"/>
            <a:ext cx="489204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022220" y="4578863"/>
            <a:ext cx="2254491" cy="467472"/>
          </a:xfrm>
          <a:prstGeom prst="wedgeRoundRectCallout">
            <a:avLst>
              <a:gd name="adj1" fmla="val 39141"/>
              <a:gd name="adj2" fmla="val 11503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첫 번째 데이터 원본</a:t>
            </a:r>
            <a:endParaRPr lang="ko-KR" altLang="en-US" dirty="0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572000" y="5608983"/>
            <a:ext cx="2642592" cy="467472"/>
          </a:xfrm>
          <a:prstGeom prst="wedgeRoundRectCallout">
            <a:avLst>
              <a:gd name="adj1" fmla="val -81310"/>
              <a:gd name="adj2" fmla="val -115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두 번째 데이터 원본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group by</a:t>
            </a:r>
            <a:r>
              <a:rPr lang="ko-KR" altLang="en-US" dirty="0"/>
              <a:t>로 데이터 분류하기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group by</a:t>
            </a:r>
            <a:r>
              <a:rPr lang="ko-KR" altLang="en-US" dirty="0" smtClean="0"/>
              <a:t>는 특정 기준으로 데이터를 분류하는 기능을 수행</a:t>
            </a:r>
            <a:endParaRPr lang="en-US" altLang="ko-KR" dirty="0" smtClean="0"/>
          </a:p>
          <a:p>
            <a:r>
              <a:rPr lang="ko-KR" altLang="en-US" dirty="0" smtClean="0"/>
              <a:t>다음은 </a:t>
            </a:r>
            <a:r>
              <a:rPr lang="en-US" altLang="ko-KR" dirty="0" smtClean="0"/>
              <a:t>group by</a:t>
            </a:r>
            <a:r>
              <a:rPr lang="ko-KR" altLang="en-US" dirty="0" smtClean="0"/>
              <a:t>절의 사용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group by </a:t>
            </a:r>
            <a:r>
              <a:rPr lang="ko-KR" altLang="en-US" dirty="0" smtClean="0"/>
              <a:t>절의 사용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3212976"/>
            <a:ext cx="6552728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Profile[] </a:t>
            </a:r>
            <a:r>
              <a:rPr lang="en-US" altLang="ko-KR" sz="1600" dirty="0" err="1"/>
              <a:t>arrProfile</a:t>
            </a:r>
            <a:r>
              <a:rPr lang="en-US" altLang="ko-KR" sz="1600" dirty="0"/>
              <a:t> =</a:t>
            </a:r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정우성</a:t>
            </a:r>
            <a:r>
              <a:rPr lang="en-US" altLang="ko-KR" sz="1600" dirty="0"/>
              <a:t>", Height=186},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김태희</a:t>
            </a:r>
            <a:r>
              <a:rPr lang="en-US" altLang="ko-KR" sz="1600" dirty="0"/>
              <a:t>", Height=158},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고현정</a:t>
            </a:r>
            <a:r>
              <a:rPr lang="en-US" altLang="ko-KR" sz="1600" dirty="0"/>
              <a:t>", Height=172},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 err="1"/>
              <a:t>이문세</a:t>
            </a:r>
            <a:r>
              <a:rPr lang="en-US" altLang="ko-KR" sz="1600" dirty="0"/>
              <a:t>", Height=178},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하하</a:t>
            </a:r>
            <a:r>
              <a:rPr lang="en-US" altLang="ko-KR" sz="1600" dirty="0"/>
              <a:t>", Height=171}</a:t>
            </a:r>
          </a:p>
          <a:p>
            <a:r>
              <a:rPr lang="en-US" altLang="ko-KR" sz="1600" dirty="0" smtClean="0"/>
              <a:t>};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listProfile</a:t>
            </a:r>
            <a:r>
              <a:rPr lang="en-US" altLang="ko-KR" sz="1600" dirty="0"/>
              <a:t> = from profile in </a:t>
            </a:r>
            <a:r>
              <a:rPr lang="en-US" altLang="ko-KR" sz="1600" dirty="0" err="1"/>
              <a:t>arrProfile</a:t>
            </a:r>
            <a:endParaRPr lang="en-US" altLang="ko-KR" sz="1600" dirty="0"/>
          </a:p>
          <a:p>
            <a:pPr lvl="3"/>
            <a:r>
              <a:rPr lang="en-US" altLang="ko-KR" sz="1600" dirty="0">
                <a:solidFill>
                  <a:schemeClr val="accent3"/>
                </a:solidFill>
              </a:rPr>
              <a:t>group</a:t>
            </a:r>
            <a:r>
              <a:rPr lang="en-US" altLang="ko-KR" sz="1600" dirty="0"/>
              <a:t> profile </a:t>
            </a:r>
            <a:r>
              <a:rPr lang="en-US" altLang="ko-KR" sz="1600" dirty="0">
                <a:solidFill>
                  <a:schemeClr val="accent3"/>
                </a:solidFill>
              </a:rPr>
              <a:t>by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&lt; 175 </a:t>
            </a:r>
            <a:r>
              <a:rPr lang="en-US" altLang="ko-KR" sz="1600" dirty="0">
                <a:solidFill>
                  <a:schemeClr val="accent3"/>
                </a:solidFill>
              </a:rPr>
              <a:t>into</a:t>
            </a:r>
            <a:r>
              <a:rPr lang="en-US" altLang="ko-KR" sz="1600" dirty="0"/>
              <a:t> g</a:t>
            </a:r>
          </a:p>
          <a:p>
            <a:pPr lvl="3"/>
            <a:r>
              <a:rPr lang="en-US" altLang="ko-KR" sz="1600" dirty="0"/>
              <a:t>select new { </a:t>
            </a:r>
            <a:r>
              <a:rPr lang="en-US" altLang="ko-KR" sz="1600" dirty="0" err="1"/>
              <a:t>GroupKey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g.Key</a:t>
            </a:r>
            <a:r>
              <a:rPr lang="en-US" altLang="ko-KR" sz="1600" dirty="0"/>
              <a:t>, Profiles = g };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569389"/>
              </p:ext>
            </p:extLst>
          </p:nvPr>
        </p:nvGraphicFramePr>
        <p:xfrm>
          <a:off x="4499992" y="4005064"/>
          <a:ext cx="45720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4572540" imgH="1445040" progId="Visio.Drawing.11">
                  <p:embed/>
                </p:oleObj>
              </mc:Choice>
              <mc:Fallback>
                <p:oleObj name="Visio" r:id="rId3" imgW="4572540" imgH="14450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005064"/>
                        <a:ext cx="4572000" cy="1450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9512" y="2420888"/>
            <a:ext cx="6552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group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/>
              <a:t>A </a:t>
            </a:r>
            <a:r>
              <a:rPr lang="en-US" altLang="ko-KR" b="1" dirty="0">
                <a:solidFill>
                  <a:schemeClr val="accent3"/>
                </a:solidFill>
              </a:rPr>
              <a:t>by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/>
              <a:t>B </a:t>
            </a:r>
            <a:r>
              <a:rPr lang="en-US" altLang="ko-KR" b="1" dirty="0">
                <a:solidFill>
                  <a:schemeClr val="accent3"/>
                </a:solidFill>
              </a:rPr>
              <a:t>into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/>
              <a:t>C</a:t>
            </a:r>
            <a:endParaRPr lang="ko-KR" altLang="ko-KR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436096" y="4767247"/>
            <a:ext cx="792088" cy="1326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 smtClean="0"/>
              <a:t>join(1/4)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join</a:t>
            </a:r>
            <a:r>
              <a:rPr lang="ko-KR" altLang="en-US" dirty="0"/>
              <a:t>은 두 데이터 원본을 연결하는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r>
              <a:rPr lang="ko-KR" altLang="en-US" sz="1800" dirty="0"/>
              <a:t>내부 </a:t>
            </a:r>
            <a:r>
              <a:rPr lang="ko-KR" altLang="en-US" sz="1800" dirty="0" smtClean="0"/>
              <a:t>조인 </a:t>
            </a:r>
            <a:r>
              <a:rPr lang="en-US" altLang="ko-KR" sz="1800" dirty="0" smtClean="0"/>
              <a:t>(1/2)</a:t>
            </a:r>
          </a:p>
          <a:p>
            <a:pPr lvl="1"/>
            <a:r>
              <a:rPr lang="ko-KR" altLang="en-US" sz="1400" dirty="0"/>
              <a:t>두 데이터 원본 사이에서 일치하는 </a:t>
            </a:r>
            <a:r>
              <a:rPr lang="ko-KR" altLang="en-US" sz="1400" dirty="0" smtClean="0"/>
              <a:t>데이터들만 </a:t>
            </a:r>
            <a:r>
              <a:rPr lang="ko-KR" altLang="en-US" sz="1400" dirty="0"/>
              <a:t>연결한 후 반환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내부 </a:t>
            </a:r>
            <a:r>
              <a:rPr lang="ko-KR" altLang="en-US" sz="1400" dirty="0"/>
              <a:t>조인</a:t>
            </a:r>
            <a:r>
              <a:rPr lang="en-US" altLang="ko-KR" sz="1400" dirty="0"/>
              <a:t>(Inner Join)</a:t>
            </a:r>
            <a:r>
              <a:rPr lang="ko-KR" altLang="en-US" sz="1400" dirty="0"/>
              <a:t>은 교집합과 </a:t>
            </a:r>
            <a:r>
              <a:rPr lang="ko-KR" altLang="en-US" sz="1400" dirty="0" err="1"/>
              <a:t>비슷</a:t>
            </a:r>
            <a:endParaRPr lang="en-US" altLang="ko-KR" sz="1400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15175"/>
              </p:ext>
            </p:extLst>
          </p:nvPr>
        </p:nvGraphicFramePr>
        <p:xfrm>
          <a:off x="1259632" y="3212976"/>
          <a:ext cx="504825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5045352" imgH="3383396" progId="Visio.Drawing.11">
                  <p:embed/>
                </p:oleObj>
              </mc:Choice>
              <mc:Fallback>
                <p:oleObj name="Visio" r:id="rId3" imgW="5045352" imgH="33833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5048250" cy="3381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0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 smtClean="0"/>
              <a:t>join(2/4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내부 조인 </a:t>
            </a:r>
            <a:r>
              <a:rPr lang="en-US" altLang="ko-KR" sz="1800" dirty="0" smtClean="0"/>
              <a:t>(2/2)</a:t>
            </a:r>
          </a:p>
          <a:p>
            <a:pPr lvl="1"/>
            <a:r>
              <a:rPr lang="ko-KR" altLang="en-US" sz="1400" dirty="0" smtClean="0"/>
              <a:t>내부 조인 형식</a:t>
            </a:r>
            <a:endParaRPr lang="en-US" altLang="ko-KR" sz="1400" dirty="0" smtClean="0"/>
          </a:p>
          <a:p>
            <a:pPr lvl="1"/>
            <a:endParaRPr lang="en-US" altLang="ko-KR" sz="1400" dirty="0">
              <a:sym typeface="Wingdings" pitchFamily="2" charset="2"/>
            </a:endParaRPr>
          </a:p>
          <a:p>
            <a:pPr lvl="1"/>
            <a:endParaRPr lang="en-US" altLang="ko-KR" sz="1400" dirty="0" smtClean="0">
              <a:sym typeface="Wingdings" pitchFamily="2" charset="2"/>
            </a:endParaRPr>
          </a:p>
          <a:p>
            <a:pPr lvl="1"/>
            <a:r>
              <a:rPr lang="ko-KR" altLang="en-US" sz="1400" dirty="0" smtClean="0">
                <a:sym typeface="Wingdings" pitchFamily="2" charset="2"/>
              </a:rPr>
              <a:t>내부 조인 예제</a:t>
            </a:r>
            <a:endParaRPr lang="en-US" altLang="ko-KR" sz="1400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2276872"/>
            <a:ext cx="676875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from a in A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join</a:t>
            </a:r>
            <a:r>
              <a:rPr lang="en-US" altLang="ko-KR" sz="1600" dirty="0"/>
              <a:t> b </a:t>
            </a:r>
            <a:r>
              <a:rPr lang="en-US" altLang="ko-KR" sz="1600" dirty="0">
                <a:solidFill>
                  <a:schemeClr val="accent3"/>
                </a:solidFill>
              </a:rPr>
              <a:t>in</a:t>
            </a:r>
            <a:r>
              <a:rPr lang="en-US" altLang="ko-KR" sz="1600" dirty="0"/>
              <a:t> B </a:t>
            </a:r>
            <a:r>
              <a:rPr lang="en-US" altLang="ko-KR" sz="1600" dirty="0">
                <a:solidFill>
                  <a:schemeClr val="accent3"/>
                </a:solidFill>
              </a:rPr>
              <a:t>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a.XXXX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equals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b.YYYY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115616" y="3183948"/>
            <a:ext cx="676875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listProfile</a:t>
            </a:r>
            <a:r>
              <a:rPr lang="en-US" altLang="ko-KR" sz="1600" dirty="0"/>
              <a:t> =</a:t>
            </a:r>
          </a:p>
          <a:p>
            <a:pPr lvl="2"/>
            <a:r>
              <a:rPr lang="en-US" altLang="ko-KR" sz="1600" dirty="0"/>
              <a:t>from profile in </a:t>
            </a:r>
            <a:r>
              <a:rPr lang="en-US" altLang="ko-KR" sz="1600" dirty="0" err="1"/>
              <a:t>arrProfile</a:t>
            </a:r>
            <a:endParaRPr lang="en-US" altLang="ko-KR" sz="1600" dirty="0"/>
          </a:p>
          <a:p>
            <a:pPr lvl="2"/>
            <a:r>
              <a:rPr lang="en-US" altLang="ko-KR" sz="1600" dirty="0">
                <a:solidFill>
                  <a:schemeClr val="accent3"/>
                </a:solidFill>
              </a:rPr>
              <a:t>join</a:t>
            </a:r>
            <a:r>
              <a:rPr lang="en-US" altLang="ko-KR" sz="1600" dirty="0"/>
              <a:t> product </a:t>
            </a:r>
            <a:r>
              <a:rPr lang="en-US" altLang="ko-KR" sz="1600" dirty="0">
                <a:solidFill>
                  <a:schemeClr val="accent3"/>
                </a:solidFill>
              </a:rPr>
              <a:t>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arrProduct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equals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product.Star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select </a:t>
            </a:r>
            <a:r>
              <a:rPr lang="en-US" altLang="ko-KR" sz="1600" dirty="0"/>
              <a:t>new</a:t>
            </a:r>
          </a:p>
          <a:p>
            <a:pPr lvl="2"/>
            <a:r>
              <a:rPr lang="en-US" altLang="ko-KR" sz="1600" dirty="0"/>
              <a:t>{</a:t>
            </a:r>
          </a:p>
          <a:p>
            <a:pPr lvl="3"/>
            <a:r>
              <a:rPr lang="en-US" altLang="ko-KR" sz="1600" dirty="0"/>
              <a:t>Name =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</a:t>
            </a:r>
          </a:p>
          <a:p>
            <a:pPr lvl="3"/>
            <a:r>
              <a:rPr lang="en-US" altLang="ko-KR" sz="1600" dirty="0"/>
              <a:t>Work = </a:t>
            </a:r>
            <a:r>
              <a:rPr lang="en-US" altLang="ko-KR" sz="1600" dirty="0" err="1"/>
              <a:t>product.Title</a:t>
            </a:r>
            <a:r>
              <a:rPr lang="en-US" altLang="ko-KR" sz="1600" dirty="0"/>
              <a:t>,</a:t>
            </a:r>
          </a:p>
          <a:p>
            <a:pPr lvl="3"/>
            <a:r>
              <a:rPr lang="en-US" altLang="ko-KR" sz="1600" dirty="0" smtClean="0"/>
              <a:t>Height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profile.Height</a:t>
            </a:r>
            <a:endParaRPr lang="en-US" altLang="ko-KR" sz="1600" dirty="0"/>
          </a:p>
          <a:p>
            <a:pPr lvl="2"/>
            <a:r>
              <a:rPr lang="en-US" altLang="ko-KR" sz="1600" dirty="0"/>
              <a:t>};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3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 smtClean="0"/>
              <a:t>join(3/4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외부 조인 </a:t>
            </a:r>
            <a:r>
              <a:rPr lang="en-US" altLang="ko-KR" sz="1800" dirty="0" smtClean="0"/>
              <a:t>(1/2)</a:t>
            </a:r>
          </a:p>
          <a:p>
            <a:pPr lvl="1"/>
            <a:r>
              <a:rPr lang="ko-KR" altLang="en-US" sz="1400" dirty="0" smtClean="0">
                <a:sym typeface="Wingdings" pitchFamily="2" charset="2"/>
              </a:rPr>
              <a:t>기본적으로 내부 조인과 비슷하지만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조인 결과에 기준이 되는 데이터 원본은 모두 포함된다는 점이 다름</a:t>
            </a:r>
            <a:endParaRPr lang="en-US" altLang="ko-KR" sz="1400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39307"/>
              </p:ext>
            </p:extLst>
          </p:nvPr>
        </p:nvGraphicFramePr>
        <p:xfrm>
          <a:off x="1458441" y="2708920"/>
          <a:ext cx="505777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5054797" imgH="3383396" progId="Visio.Drawing.11">
                  <p:embed/>
                </p:oleObj>
              </mc:Choice>
              <mc:Fallback>
                <p:oleObj name="Visio" r:id="rId3" imgW="5054797" imgH="33833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441" y="2708920"/>
                        <a:ext cx="5057775" cy="3381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8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 smtClean="0"/>
              <a:t>join(4/4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외부 조인 </a:t>
            </a:r>
            <a:r>
              <a:rPr lang="en-US" altLang="ko-KR" sz="1800" dirty="0" smtClean="0"/>
              <a:t>(2/2)</a:t>
            </a:r>
          </a:p>
          <a:p>
            <a:pPr lvl="1"/>
            <a:r>
              <a:rPr lang="ko-KR" altLang="en-US" sz="1400" dirty="0" smtClean="0">
                <a:sym typeface="Wingdings" pitchFamily="2" charset="2"/>
              </a:rPr>
              <a:t>외부조인을 할 때는 먼저 </a:t>
            </a:r>
            <a:r>
              <a:rPr lang="en-US" altLang="ko-KR" sz="1400" dirty="0" smtClean="0">
                <a:sym typeface="Wingdings" pitchFamily="2" charset="2"/>
              </a:rPr>
              <a:t>join </a:t>
            </a:r>
            <a:r>
              <a:rPr lang="ko-KR" altLang="en-US" sz="1400" dirty="0" smtClean="0">
                <a:sym typeface="Wingdings" pitchFamily="2" charset="2"/>
              </a:rPr>
              <a:t>절을 이용해서 조인을 수행한 후 그 결과를 임시 컬렉션에 저장하고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이 임시 컬렉션에 대해 </a:t>
            </a:r>
            <a:r>
              <a:rPr lang="en-US" altLang="ko-KR" sz="1400" dirty="0" err="1" smtClean="0">
                <a:sym typeface="Wingdings" pitchFamily="2" charset="2"/>
              </a:rPr>
              <a:t>DefaultIfEmpty</a:t>
            </a:r>
            <a:r>
              <a:rPr lang="en-US" altLang="ko-KR" sz="1400" dirty="0" smtClean="0">
                <a:sym typeface="Wingdings" pitchFamily="2" charset="2"/>
              </a:rPr>
              <a:t> </a:t>
            </a:r>
            <a:r>
              <a:rPr lang="ko-KR" altLang="en-US" sz="1400" dirty="0" smtClean="0">
                <a:sym typeface="Wingdings" pitchFamily="2" charset="2"/>
              </a:rPr>
              <a:t>연산을 수행해서 비어 있는 조인 결과에 빈 값을 채워 넣음</a:t>
            </a:r>
            <a:r>
              <a:rPr lang="en-US" altLang="ko-KR" sz="1400" dirty="0" smtClean="0">
                <a:sym typeface="Wingdings" pitchFamily="2" charset="2"/>
              </a:rPr>
              <a:t>. </a:t>
            </a:r>
          </a:p>
          <a:p>
            <a:pPr lvl="1"/>
            <a:r>
              <a:rPr lang="en-US" altLang="ko-KR" sz="1400" dirty="0" err="1" smtClean="0">
                <a:sym typeface="Wingdings" pitchFamily="2" charset="2"/>
              </a:rPr>
              <a:t>DefaultIfEmpty</a:t>
            </a:r>
            <a:r>
              <a:rPr lang="en-US" altLang="ko-KR" sz="1400" dirty="0" smtClean="0">
                <a:sym typeface="Wingdings" pitchFamily="2" charset="2"/>
              </a:rPr>
              <a:t> </a:t>
            </a:r>
            <a:r>
              <a:rPr lang="ko-KR" altLang="en-US" sz="1400" dirty="0" smtClean="0">
                <a:sym typeface="Wingdings" pitchFamily="2" charset="2"/>
              </a:rPr>
              <a:t>연산을 거친 임시 컬렉션에서 </a:t>
            </a:r>
            <a:r>
              <a:rPr lang="en-US" altLang="ko-KR" sz="1400" dirty="0" smtClean="0">
                <a:sym typeface="Wingdings" pitchFamily="2" charset="2"/>
              </a:rPr>
              <a:t>from </a:t>
            </a:r>
            <a:r>
              <a:rPr lang="ko-KR" altLang="en-US" sz="1400" dirty="0" smtClean="0">
                <a:sym typeface="Wingdings" pitchFamily="2" charset="2"/>
              </a:rPr>
              <a:t>절을 통해 범위 변수를 뽑아내고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이 범위 변수와 기준 데이터 원본에서 뽑아낸 범위 변수를 이용해서 결과를 추출해 내면 외부 조인</a:t>
            </a:r>
            <a:r>
              <a:rPr lang="en-US" altLang="ko-KR" sz="1400" dirty="0" smtClean="0">
                <a:sym typeface="Wingdings" pitchFamily="2" charset="2"/>
              </a:rPr>
              <a:t>!</a:t>
            </a:r>
            <a:endParaRPr lang="en-US" altLang="ko-KR" sz="1400" dirty="0" smtClean="0">
              <a:sym typeface="Wingdings" pitchFamily="2" charset="2"/>
            </a:endParaRPr>
          </a:p>
          <a:p>
            <a:pPr lvl="1"/>
            <a:r>
              <a:rPr lang="ko-KR" altLang="en-US" sz="1400" dirty="0" smtClean="0">
                <a:sym typeface="Wingdings" pitchFamily="2" charset="2"/>
              </a:rPr>
              <a:t>다음은 외부 조인 예제</a:t>
            </a:r>
            <a:endParaRPr lang="en-US" altLang="ko-KR" sz="1400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4125267"/>
            <a:ext cx="6768752" cy="26161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listProfile</a:t>
            </a:r>
            <a:r>
              <a:rPr lang="en-US" altLang="ko-KR" sz="1600" dirty="0" smtClean="0"/>
              <a:t> =</a:t>
            </a:r>
          </a:p>
          <a:p>
            <a:pPr lvl="1"/>
            <a:r>
              <a:rPr lang="en-US" altLang="ko-KR" sz="1600" dirty="0" smtClean="0"/>
              <a:t>from profile in </a:t>
            </a:r>
            <a:r>
              <a:rPr lang="en-US" altLang="ko-KR" sz="1600" dirty="0" err="1" smtClean="0"/>
              <a:t>arrProfile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join product in </a:t>
            </a:r>
            <a:r>
              <a:rPr lang="en-US" altLang="ko-KR" sz="1600" dirty="0" err="1" smtClean="0"/>
              <a:t>arrProduct</a:t>
            </a:r>
            <a:r>
              <a:rPr lang="en-US" altLang="ko-KR" sz="1600" dirty="0" smtClean="0"/>
              <a:t> on </a:t>
            </a:r>
            <a:r>
              <a:rPr lang="en-US" altLang="ko-KR" sz="1600" dirty="0" err="1" smtClean="0"/>
              <a:t>profile.Name</a:t>
            </a:r>
            <a:r>
              <a:rPr lang="en-US" altLang="ko-KR" sz="1600" dirty="0" smtClean="0"/>
              <a:t> equals </a:t>
            </a:r>
            <a:r>
              <a:rPr lang="en-US" altLang="ko-KR" sz="1600" dirty="0" err="1" smtClean="0"/>
              <a:t>product.Star</a:t>
            </a:r>
            <a:r>
              <a:rPr lang="en-US" altLang="ko-KR" sz="1600" dirty="0" smtClean="0"/>
              <a:t> into </a:t>
            </a:r>
            <a:r>
              <a:rPr lang="en-US" altLang="ko-KR" sz="1600" dirty="0" err="1" smtClean="0"/>
              <a:t>ps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from product in </a:t>
            </a:r>
            <a:r>
              <a:rPr lang="en-US" altLang="ko-KR" sz="1600" dirty="0" err="1" smtClean="0"/>
              <a:t>ps.DefaultIfEmpty</a:t>
            </a:r>
            <a:r>
              <a:rPr lang="en-US" altLang="ko-KR" sz="1600" dirty="0" smtClean="0"/>
              <a:t>(new Product(){Title="</a:t>
            </a:r>
            <a:r>
              <a:rPr lang="ko-KR" altLang="en-US" sz="1600" dirty="0" err="1" smtClean="0"/>
              <a:t>그런거</a:t>
            </a:r>
            <a:r>
              <a:rPr lang="ko-KR" altLang="en-US" sz="1600" dirty="0" smtClean="0"/>
              <a:t> 없음</a:t>
            </a:r>
            <a:r>
              <a:rPr lang="en-US" altLang="ko-KR" sz="1600" dirty="0" smtClean="0"/>
              <a:t>"})</a:t>
            </a:r>
          </a:p>
          <a:p>
            <a:pPr lvl="1"/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n`ew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{</a:t>
            </a:r>
          </a:p>
          <a:p>
            <a:pPr lvl="2"/>
            <a:r>
              <a:rPr lang="en-US" altLang="ko-KR" sz="1600" dirty="0" smtClean="0"/>
              <a:t>Name = </a:t>
            </a:r>
            <a:r>
              <a:rPr lang="en-US" altLang="ko-KR" sz="1600" dirty="0" err="1" smtClean="0"/>
              <a:t>profile.Name</a:t>
            </a:r>
            <a:r>
              <a:rPr lang="en-US" altLang="ko-KR" sz="1600" dirty="0" smtClean="0"/>
              <a:t>,</a:t>
            </a:r>
          </a:p>
          <a:p>
            <a:pPr lvl="2"/>
            <a:r>
              <a:rPr lang="en-US" altLang="ko-KR" sz="1600" dirty="0" smtClean="0"/>
              <a:t>Work = </a:t>
            </a:r>
            <a:r>
              <a:rPr lang="en-US" altLang="ko-KR" sz="1600" dirty="0" err="1" smtClean="0"/>
              <a:t>product.Title</a:t>
            </a:r>
            <a:r>
              <a:rPr lang="en-US" altLang="ko-KR" sz="1600" dirty="0" smtClean="0"/>
              <a:t>,</a:t>
            </a:r>
          </a:p>
          <a:p>
            <a:pPr lvl="2"/>
            <a:r>
              <a:rPr lang="en-US" altLang="ko-KR" sz="1600" dirty="0" smtClean="0"/>
              <a:t>Height = </a:t>
            </a:r>
            <a:r>
              <a:rPr lang="en-US" altLang="ko-KR" sz="1600" dirty="0" err="1" smtClean="0"/>
              <a:t>profile.Height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10" name="사각형 설명선 9"/>
          <p:cNvSpPr/>
          <p:nvPr/>
        </p:nvSpPr>
        <p:spPr>
          <a:xfrm>
            <a:off x="3275856" y="3284984"/>
            <a:ext cx="2736304" cy="982546"/>
          </a:xfrm>
          <a:prstGeom prst="wedgeRectCallout">
            <a:avLst>
              <a:gd name="adj1" fmla="val -36216"/>
              <a:gd name="adj2" fmla="val 684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다음 형식의 배열</a:t>
            </a:r>
          </a:p>
          <a:p>
            <a:r>
              <a:rPr lang="en-US" altLang="ko-KR" sz="1200" dirty="0"/>
              <a:t>class Profile</a:t>
            </a:r>
          </a:p>
          <a:p>
            <a:r>
              <a:rPr lang="en-US" altLang="ko-KR" sz="1200" dirty="0"/>
              <a:t>{ </a:t>
            </a:r>
            <a:r>
              <a:rPr lang="en-US" altLang="ko-KR" sz="1200" dirty="0" smtClean="0"/>
              <a:t>   public </a:t>
            </a:r>
            <a:r>
              <a:rPr lang="en-US" altLang="ko-KR" sz="1200" dirty="0"/>
              <a:t>string Name { get; set;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public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 { get; set;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사각형 설명선 13"/>
          <p:cNvSpPr/>
          <p:nvPr/>
        </p:nvSpPr>
        <p:spPr>
          <a:xfrm>
            <a:off x="6012160" y="3501008"/>
            <a:ext cx="2736304" cy="924818"/>
          </a:xfrm>
          <a:prstGeom prst="wedgeRectCallout">
            <a:avLst>
              <a:gd name="adj1" fmla="val -127450"/>
              <a:gd name="adj2" fmla="val 752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다음 형식의 배열</a:t>
            </a:r>
          </a:p>
          <a:p>
            <a:r>
              <a:rPr lang="en-US" altLang="ko-KR" sz="1200" dirty="0"/>
              <a:t>class Product</a:t>
            </a:r>
          </a:p>
          <a:p>
            <a:r>
              <a:rPr lang="en-US" altLang="ko-KR" sz="1200" dirty="0"/>
              <a:t>{ </a:t>
            </a:r>
            <a:r>
              <a:rPr lang="en-US" altLang="ko-KR" sz="1200" dirty="0" smtClean="0"/>
              <a:t>   public </a:t>
            </a:r>
            <a:r>
              <a:rPr lang="en-US" altLang="ko-KR" sz="1200" dirty="0"/>
              <a:t>string Title { get; set; }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/>
              <a:t>string Star { get; set;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27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LINQ</a:t>
            </a:r>
            <a:r>
              <a:rPr lang="ko-KR" altLang="en-US" dirty="0"/>
              <a:t>의 비밀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LINQ </a:t>
            </a:r>
            <a:r>
              <a:rPr lang="ko-KR" altLang="en-US" dirty="0"/>
              <a:t>표준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마이크로소프트는 </a:t>
            </a:r>
            <a:r>
              <a:rPr lang="en-US" altLang="ko-KR" dirty="0"/>
              <a:t>LINQ </a:t>
            </a:r>
            <a:r>
              <a:rPr lang="ko-KR" altLang="en-US" dirty="0"/>
              <a:t>쿼리식이 실행될 수 있도록 </a:t>
            </a:r>
            <a:r>
              <a:rPr lang="en-US" altLang="ko-KR" dirty="0"/>
              <a:t>CLR</a:t>
            </a:r>
            <a:r>
              <a:rPr lang="ko-KR" altLang="en-US" dirty="0"/>
              <a:t>을 개선하는 대신 </a:t>
            </a:r>
            <a:r>
              <a:rPr lang="en-US" altLang="ko-KR" dirty="0"/>
              <a:t>C# </a:t>
            </a:r>
            <a:r>
              <a:rPr lang="ko-KR" altLang="en-US" dirty="0" smtClean="0"/>
              <a:t>컴파일러와 </a:t>
            </a:r>
            <a:r>
              <a:rPr lang="en-US" altLang="ko-KR" dirty="0"/>
              <a:t>VB </a:t>
            </a:r>
            <a:r>
              <a:rPr lang="ko-KR" altLang="en-US" dirty="0"/>
              <a:t>컴파일러를 </a:t>
            </a:r>
            <a:r>
              <a:rPr lang="ko-KR" altLang="en-US" dirty="0" smtClean="0"/>
              <a:t>업그레이드 했음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LINQ </a:t>
            </a:r>
            <a:r>
              <a:rPr lang="ko-KR" altLang="en-US" dirty="0" err="1" smtClean="0"/>
              <a:t>쿼리식은</a:t>
            </a:r>
            <a:r>
              <a:rPr lang="ko-KR" altLang="en-US" dirty="0" smtClean="0"/>
              <a:t> </a:t>
            </a:r>
            <a:r>
              <a:rPr lang="en-US" altLang="ko-KR" dirty="0"/>
              <a:t>C# </a:t>
            </a:r>
            <a:r>
              <a:rPr lang="ko-KR" altLang="en-US" dirty="0" smtClean="0"/>
              <a:t>컴파일러를 통해 </a:t>
            </a:r>
            <a:r>
              <a:rPr lang="en-US" altLang="ko-KR" dirty="0" smtClean="0"/>
              <a:t>CLR</a:t>
            </a:r>
            <a:r>
              <a:rPr lang="ko-KR" altLang="en-US" dirty="0" smtClean="0"/>
              <a:t>이 이해할 수 있는 코드로 번역되는 것임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996952"/>
            <a:ext cx="6768752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sz="1600" dirty="0"/>
              <a:t>var profiles = from profile in arrProfile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where</a:t>
            </a:r>
            <a:r>
              <a:rPr lang="en-US" altLang="ko-KR" sz="1600" b="1" dirty="0"/>
              <a:t>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&lt; 175</a:t>
            </a:r>
          </a:p>
          <a:p>
            <a:pPr lvl="3"/>
            <a:r>
              <a:rPr lang="en-US" altLang="ko-KR" sz="1600" b="1" dirty="0" err="1">
                <a:solidFill>
                  <a:schemeClr val="accent3"/>
                </a:solidFill>
              </a:rPr>
              <a:t>orderby</a:t>
            </a:r>
            <a:r>
              <a:rPr lang="en-US" altLang="ko-KR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/>
              <a:t>profile.Height</a:t>
            </a:r>
            <a:endParaRPr lang="en-US" altLang="ko-KR" sz="1600" dirty="0"/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select</a:t>
            </a:r>
            <a:r>
              <a:rPr lang="en-US" altLang="ko-KR" sz="1600" b="1" dirty="0"/>
              <a:t> </a:t>
            </a:r>
            <a:r>
              <a:rPr lang="en-US" altLang="ko-KR" sz="1600" dirty="0"/>
              <a:t>new { Name =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InchHeight</a:t>
            </a:r>
            <a:r>
              <a:rPr lang="en-US" altLang="ko-KR" sz="1600" dirty="0"/>
              <a:t> =</a:t>
            </a:r>
          </a:p>
          <a:p>
            <a:pPr lvl="3"/>
            <a:r>
              <a:rPr lang="en-US" altLang="ko-KR" sz="1600" dirty="0" err="1"/>
              <a:t>profile.Height</a:t>
            </a:r>
            <a:r>
              <a:rPr lang="en-US" altLang="ko-KR" sz="1600" dirty="0"/>
              <a:t> * 0.393 };</a:t>
            </a:r>
            <a:endParaRPr lang="en-US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1034299" y="4437112"/>
            <a:ext cx="6768752" cy="23698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profiles = </a:t>
            </a:r>
            <a:r>
              <a:rPr lang="en-US" altLang="ko-KR" sz="1600" dirty="0" err="1"/>
              <a:t>arrProfile</a:t>
            </a:r>
            <a:r>
              <a:rPr lang="en-US" altLang="ko-KR" sz="1600" dirty="0"/>
              <a:t>.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where</a:t>
            </a:r>
            <a:r>
              <a:rPr lang="en-US" altLang="ko-KR" sz="1600" dirty="0"/>
              <a:t>( profile =&gt;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&lt; 175 ).</a:t>
            </a:r>
          </a:p>
          <a:p>
            <a:pPr lvl="3"/>
            <a:r>
              <a:rPr lang="en-US" altLang="ko-KR" sz="1600" b="1" dirty="0" err="1">
                <a:solidFill>
                  <a:schemeClr val="accent3"/>
                </a:solidFill>
              </a:rPr>
              <a:t>OrderBy</a:t>
            </a:r>
            <a:r>
              <a:rPr lang="en-US" altLang="ko-KR" sz="1600" dirty="0"/>
              <a:t>( profile =&gt;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).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Select</a:t>
            </a:r>
            <a:r>
              <a:rPr lang="en-US" altLang="ko-KR" sz="1600" dirty="0"/>
              <a:t>( profile =&gt;</a:t>
            </a:r>
          </a:p>
          <a:p>
            <a:pPr lvl="5"/>
            <a:r>
              <a:rPr lang="en-US" altLang="ko-KR" sz="1600" dirty="0"/>
              <a:t>new</a:t>
            </a:r>
          </a:p>
          <a:p>
            <a:pPr lvl="5"/>
            <a:r>
              <a:rPr lang="en-US" altLang="ko-KR" sz="1600" dirty="0"/>
              <a:t>{</a:t>
            </a:r>
          </a:p>
          <a:p>
            <a:pPr lvl="5"/>
            <a:r>
              <a:rPr lang="en-US" altLang="ko-KR" sz="1600" dirty="0"/>
              <a:t>Name =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</a:t>
            </a:r>
          </a:p>
          <a:p>
            <a:pPr lvl="5"/>
            <a:r>
              <a:rPr lang="en-US" altLang="ko-KR" sz="1600" dirty="0" err="1"/>
              <a:t>InchHeight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* 0.393</a:t>
            </a:r>
          </a:p>
          <a:p>
            <a:pPr lvl="5"/>
            <a:r>
              <a:rPr lang="en-US" altLang="ko-KR" sz="1600" dirty="0"/>
              <a:t>});</a:t>
            </a:r>
            <a:endParaRPr lang="en-US" altLang="ko-KR" sz="1600" dirty="0"/>
          </a:p>
        </p:txBody>
      </p:sp>
      <p:sp>
        <p:nvSpPr>
          <p:cNvPr id="3" name="아래쪽 화살표 2"/>
          <p:cNvSpPr/>
          <p:nvPr/>
        </p:nvSpPr>
        <p:spPr>
          <a:xfrm>
            <a:off x="3131840" y="4322124"/>
            <a:ext cx="2448272" cy="37397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3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LINQ</a:t>
            </a:r>
            <a:r>
              <a:rPr lang="ko-KR" altLang="en-US" dirty="0"/>
              <a:t>의 비밀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LINQ </a:t>
            </a:r>
            <a:r>
              <a:rPr lang="ko-KR" altLang="en-US" dirty="0"/>
              <a:t>표준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앞에서 본 </a:t>
            </a:r>
            <a:r>
              <a:rPr lang="en-US" altLang="ko-KR" dirty="0" smtClean="0"/>
              <a:t>Where(), </a:t>
            </a:r>
            <a:r>
              <a:rPr lang="en-US" altLang="ko-KR" dirty="0" err="1" smtClean="0"/>
              <a:t>OrderBy</a:t>
            </a:r>
            <a:r>
              <a:rPr lang="en-US" altLang="ko-KR" dirty="0" smtClean="0"/>
              <a:t>(), Select()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등은 </a:t>
            </a:r>
            <a:r>
              <a:rPr lang="en-US" altLang="ko-KR" dirty="0" err="1" smtClean="0"/>
              <a:t>IEnumerable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의 확장 </a:t>
            </a:r>
            <a:r>
              <a:rPr lang="ko-KR" altLang="en-US" dirty="0" err="1" smtClean="0"/>
              <a:t>메소드임</a:t>
            </a:r>
            <a:endParaRPr lang="en-US" altLang="ko-KR" dirty="0" smtClean="0"/>
          </a:p>
          <a:p>
            <a:r>
              <a:rPr lang="en-US" altLang="ko-KR" dirty="0" err="1" smtClean="0"/>
              <a:t>IEnumerable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본체에는 선언이 안되어 있지만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System.Linq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네임스페이스에  </a:t>
            </a:r>
            <a:r>
              <a:rPr lang="en-US" altLang="ko-KR" dirty="0" smtClean="0"/>
              <a:t>LINQ</a:t>
            </a:r>
            <a:r>
              <a:rPr lang="ko-KR" altLang="en-US" dirty="0" smtClean="0"/>
              <a:t>관련 확장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선언되어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교재 본문 </a:t>
            </a:r>
            <a:r>
              <a:rPr lang="en-US" altLang="ko-KR" dirty="0" smtClean="0"/>
              <a:t>450~453 </a:t>
            </a:r>
            <a:r>
              <a:rPr lang="ko-KR" altLang="en-US" dirty="0" smtClean="0"/>
              <a:t>페이지의 표에 </a:t>
            </a:r>
            <a:r>
              <a:rPr lang="en-US" altLang="ko-KR" dirty="0" smtClean="0"/>
              <a:t>LINQ </a:t>
            </a:r>
            <a:r>
              <a:rPr lang="ko-KR" altLang="en-US" dirty="0" smtClean="0"/>
              <a:t>연산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목록이 정리되어 있음</a:t>
            </a:r>
            <a:endParaRPr lang="en-US" altLang="ko-KR" dirty="0" smtClean="0"/>
          </a:p>
          <a:p>
            <a:r>
              <a:rPr lang="ko-KR" altLang="en-US" dirty="0" smtClean="0"/>
              <a:t>표에 정리되어 있는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 표준 </a:t>
            </a:r>
            <a:r>
              <a:rPr lang="en-US" altLang="ko-KR" dirty="0" smtClean="0"/>
              <a:t>LINQ </a:t>
            </a:r>
            <a:r>
              <a:rPr lang="ko-KR" altLang="en-US" dirty="0" smtClean="0"/>
              <a:t>연산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C# </a:t>
            </a:r>
            <a:r>
              <a:rPr lang="ko-KR" altLang="en-US" dirty="0" err="1" smtClean="0"/>
              <a:t>쿼리식에서</a:t>
            </a:r>
            <a:r>
              <a:rPr lang="ko-KR" altLang="en-US" dirty="0" smtClean="0"/>
              <a:t> 표준연산자로 지원하는 것은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 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C#</a:t>
            </a:r>
            <a:r>
              <a:rPr lang="ko-KR" altLang="en-US" dirty="0"/>
              <a:t> </a:t>
            </a:r>
            <a:r>
              <a:rPr lang="ko-KR" altLang="en-US" dirty="0" smtClean="0"/>
              <a:t>언어에서 제공하지 않는 부분은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통해 이용 가능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 smtClean="0"/>
              <a:t>!(1/3)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LINQ</a:t>
            </a:r>
            <a:r>
              <a:rPr lang="ko-KR" altLang="en-US" dirty="0"/>
              <a:t>는 </a:t>
            </a:r>
            <a:r>
              <a:rPr lang="en-US" altLang="ko-KR" dirty="0"/>
              <a:t>Language </a:t>
            </a:r>
            <a:r>
              <a:rPr lang="en-US" altLang="ko-KR" dirty="0" err="1"/>
              <a:t>INtegrated</a:t>
            </a:r>
            <a:r>
              <a:rPr lang="en-US" altLang="ko-KR" dirty="0"/>
              <a:t> Query</a:t>
            </a:r>
            <a:r>
              <a:rPr lang="ko-KR" altLang="en-US" dirty="0"/>
              <a:t>의 약어로</a:t>
            </a:r>
            <a:r>
              <a:rPr lang="en-US" altLang="ko-KR" dirty="0"/>
              <a:t>, C# </a:t>
            </a:r>
            <a:r>
              <a:rPr lang="ko-KR" altLang="en-US" dirty="0"/>
              <a:t>언어에 통합된 데이터 질의 기능임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 작업은 프로그래머가 피할 수 없는 숙명</a:t>
            </a:r>
            <a:endParaRPr lang="en-US" altLang="ko-KR" dirty="0" smtClean="0"/>
          </a:p>
          <a:p>
            <a:r>
              <a:rPr lang="en-US" altLang="ko-KR" dirty="0"/>
              <a:t>LINQ</a:t>
            </a:r>
            <a:r>
              <a:rPr lang="ko-KR" altLang="en-US" dirty="0"/>
              <a:t>는 데이터를 </a:t>
            </a:r>
            <a:r>
              <a:rPr lang="ko-KR" altLang="en-US" dirty="0" smtClean="0"/>
              <a:t>미디어에서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정렬하는 지루한 일상 작업을 훨씬 간단하고 쉽게 처리할 수 있게 해줌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데이터질의</a:t>
            </a:r>
            <a:r>
              <a:rPr lang="en-US" altLang="ko-KR" dirty="0" smtClean="0"/>
              <a:t>(Query)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대해 물어보는 것으로써 기본적으로 다음 내용을 포함함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From</a:t>
            </a:r>
            <a:r>
              <a:rPr lang="en-US" altLang="ko-KR" dirty="0"/>
              <a:t>: </a:t>
            </a:r>
            <a:r>
              <a:rPr lang="ko-KR" altLang="en-US" dirty="0"/>
              <a:t>어떤 데이터 집합에서 찾을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 smtClean="0"/>
              <a:t>Where</a:t>
            </a:r>
            <a:r>
              <a:rPr lang="en-US" altLang="ko-KR" dirty="0"/>
              <a:t>: </a:t>
            </a:r>
            <a:r>
              <a:rPr lang="ko-KR" altLang="en-US" dirty="0"/>
              <a:t>어떤 값의 데이터를 찾을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 smtClean="0"/>
              <a:t>Select</a:t>
            </a:r>
            <a:r>
              <a:rPr lang="en-US" altLang="ko-KR" dirty="0"/>
              <a:t>: </a:t>
            </a:r>
            <a:r>
              <a:rPr lang="ko-KR" altLang="en-US" dirty="0"/>
              <a:t>어떤 항목을 추출할 것인가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 smtClean="0"/>
              <a:t>!(2/3)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 코드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LINQ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(1/2)</a:t>
            </a:r>
          </a:p>
          <a:p>
            <a:pPr lvl="1"/>
            <a:r>
              <a:rPr lang="ko-KR" altLang="en-US" dirty="0" smtClean="0"/>
              <a:t>아래와 같이 선언된 컬렉션 </a:t>
            </a:r>
            <a:r>
              <a:rPr lang="en-US" altLang="ko-KR" dirty="0" err="1" smtClean="0"/>
              <a:t>arrProfile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175</a:t>
            </a:r>
            <a:r>
              <a:rPr lang="ko-KR" altLang="en-US" dirty="0" smtClean="0"/>
              <a:t>미만인 데이터만 추려내려면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2647940"/>
            <a:ext cx="7416824" cy="40934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class Profile</a:t>
            </a:r>
          </a:p>
          <a:p>
            <a:r>
              <a:rPr lang="en-US" altLang="ko-KR" sz="2000" dirty="0"/>
              <a:t>{</a:t>
            </a:r>
          </a:p>
          <a:p>
            <a:pPr lvl="1"/>
            <a:r>
              <a:rPr lang="en-US" altLang="ko-KR" sz="2000" dirty="0"/>
              <a:t>public string Name { get; set; }</a:t>
            </a:r>
          </a:p>
          <a:p>
            <a:pPr lvl="1"/>
            <a:r>
              <a:rPr lang="en-US" altLang="ko-KR" sz="2000" dirty="0"/>
              <a:t>public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Height { get; set; }</a:t>
            </a:r>
          </a:p>
          <a:p>
            <a:r>
              <a:rPr lang="en-US" altLang="ko-KR" sz="2000" dirty="0" smtClean="0"/>
              <a:t>}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Profile[] </a:t>
            </a:r>
            <a:r>
              <a:rPr lang="en-US" altLang="ko-KR" sz="2000" dirty="0" err="1"/>
              <a:t>arrProfile</a:t>
            </a:r>
            <a:r>
              <a:rPr lang="en-US" altLang="ko-KR" sz="2000" dirty="0"/>
              <a:t> = {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정우성</a:t>
            </a:r>
            <a:r>
              <a:rPr lang="en-US" altLang="ko-KR" sz="2000" dirty="0"/>
              <a:t>", Height=186},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김태희</a:t>
            </a:r>
            <a:r>
              <a:rPr lang="en-US" altLang="ko-KR" sz="2000" dirty="0"/>
              <a:t>", Height=158},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고현정</a:t>
            </a:r>
            <a:r>
              <a:rPr lang="en-US" altLang="ko-KR" sz="2000" dirty="0"/>
              <a:t>", Height=172},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 err="1"/>
              <a:t>이문세</a:t>
            </a:r>
            <a:r>
              <a:rPr lang="en-US" altLang="ko-KR" sz="2000" dirty="0"/>
              <a:t>", Height=178},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하동훈</a:t>
            </a:r>
            <a:r>
              <a:rPr lang="en-US" altLang="ko-KR" sz="2000" dirty="0"/>
              <a:t>", Height=171}</a:t>
            </a:r>
          </a:p>
          <a:p>
            <a:r>
              <a:rPr lang="en-US" altLang="ko-KR" sz="2000" dirty="0"/>
              <a:t>};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13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 smtClean="0"/>
              <a:t>!(3/3)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 코드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LINQ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2492896"/>
            <a:ext cx="4680520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</a:rPr>
              <a:t>List&lt;Profile&gt; profiles = new List&lt;Profile&gt;();</a:t>
            </a:r>
          </a:p>
          <a:p>
            <a:r>
              <a:rPr lang="en-US" altLang="ko-KR" sz="1600" b="1" dirty="0" err="1">
                <a:solidFill>
                  <a:schemeClr val="accent3"/>
                </a:solidFill>
              </a:rPr>
              <a:t>foreach</a:t>
            </a:r>
            <a:r>
              <a:rPr lang="en-US" altLang="ko-KR" sz="1600" b="1" dirty="0">
                <a:solidFill>
                  <a:schemeClr val="accent3"/>
                </a:solidFill>
              </a:rPr>
              <a:t> (Profile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profile</a:t>
            </a:r>
            <a:r>
              <a:rPr lang="en-US" altLang="ko-KR" sz="1600" b="1" dirty="0">
                <a:solidFill>
                  <a:schemeClr val="accent3"/>
                </a:solidFill>
              </a:rPr>
              <a:t> in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arrProfile</a:t>
            </a:r>
            <a:r>
              <a:rPr lang="en-US" altLang="ko-KR" sz="1600" b="1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3"/>
                </a:solidFill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if (</a:t>
            </a:r>
            <a:r>
              <a:rPr lang="en-US" altLang="ko-KR" sz="1600" b="1" dirty="0" err="1">
                <a:solidFill>
                  <a:schemeClr val="accent3"/>
                </a:solidFill>
              </a:rPr>
              <a:t>profile.Height</a:t>
            </a:r>
            <a:r>
              <a:rPr lang="en-US" altLang="ko-KR" sz="1600" b="1" dirty="0">
                <a:solidFill>
                  <a:schemeClr val="accent3"/>
                </a:solidFill>
              </a:rPr>
              <a:t> &lt; 175)</a:t>
            </a:r>
          </a:p>
          <a:p>
            <a:pPr lvl="1"/>
            <a:r>
              <a:rPr lang="en-US" altLang="ko-KR" sz="1600" b="1" dirty="0" smtClean="0">
                <a:solidFill>
                  <a:schemeClr val="accent3"/>
                </a:solidFill>
              </a:rPr>
              <a:t>	</a:t>
            </a:r>
            <a:r>
              <a:rPr lang="en-US" altLang="ko-KR" sz="1600" b="1" dirty="0" err="1" smtClean="0">
                <a:solidFill>
                  <a:schemeClr val="accent3"/>
                </a:solidFill>
              </a:rPr>
              <a:t>profiles.Add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(profile</a:t>
            </a:r>
            <a:r>
              <a:rPr lang="en-US" altLang="ko-KR" sz="1600" b="1" dirty="0">
                <a:solidFill>
                  <a:schemeClr val="accent3"/>
                </a:solidFill>
              </a:rPr>
              <a:t>);</a:t>
            </a:r>
          </a:p>
          <a:p>
            <a:r>
              <a:rPr lang="en-US" altLang="ko-KR" sz="1600" b="1" dirty="0">
                <a:solidFill>
                  <a:schemeClr val="accent3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chemeClr val="accent3"/>
                </a:solidFill>
              </a:rPr>
              <a:t>profiles.Sort</a:t>
            </a:r>
            <a:r>
              <a:rPr lang="en-US" altLang="ko-KR" sz="1600" b="1" dirty="0">
                <a:solidFill>
                  <a:schemeClr val="accent3"/>
                </a:solidFill>
              </a:rPr>
              <a:t>(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(profile1, profile2)=&gt;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{</a:t>
            </a:r>
          </a:p>
          <a:p>
            <a:pPr lvl="1"/>
            <a:r>
              <a:rPr lang="en-US" altLang="ko-KR" sz="1600" b="1" dirty="0" smtClean="0">
                <a:solidFill>
                  <a:schemeClr val="accent3"/>
                </a:solidFill>
              </a:rPr>
              <a:t>	return </a:t>
            </a:r>
            <a:br>
              <a:rPr lang="en-US" altLang="ko-KR" sz="1600" b="1" dirty="0" smtClean="0">
                <a:solidFill>
                  <a:schemeClr val="accent3"/>
                </a:solidFill>
              </a:rPr>
            </a:br>
            <a:r>
              <a:rPr lang="en-US" altLang="ko-KR" sz="1600" b="1" dirty="0" smtClean="0">
                <a:solidFill>
                  <a:schemeClr val="accent3"/>
                </a:solidFill>
              </a:rPr>
              <a:t>	    profile1.Height </a:t>
            </a:r>
            <a:r>
              <a:rPr lang="en-US" altLang="ko-KR" sz="1600" b="1" dirty="0">
                <a:solidFill>
                  <a:schemeClr val="accent3"/>
                </a:solidFill>
              </a:rPr>
              <a:t>- profile2.Height;</a:t>
            </a:r>
          </a:p>
          <a:p>
            <a:pPr lvl="1"/>
            <a:r>
              <a:rPr lang="en-US" altLang="ko-KR" sz="1600" b="1" dirty="0" smtClean="0">
                <a:solidFill>
                  <a:schemeClr val="accent3"/>
                </a:solidFill>
              </a:rPr>
              <a:t>});</a:t>
            </a:r>
          </a:p>
          <a:p>
            <a:endParaRPr lang="en-US" altLang="ko-KR" sz="1600" b="1" dirty="0"/>
          </a:p>
          <a:p>
            <a:r>
              <a:rPr lang="nn-NO" altLang="ko-KR" sz="1600" dirty="0"/>
              <a:t>foreach (var profile in listProfile)</a:t>
            </a:r>
          </a:p>
          <a:p>
            <a:pPr lvl="1"/>
            <a:r>
              <a:rPr lang="en-US" altLang="ko-KR" sz="1600" dirty="0" err="1"/>
              <a:t>Console.WriteLine</a:t>
            </a:r>
            <a:r>
              <a:rPr lang="en-US" altLang="ko-KR" sz="1600" dirty="0"/>
              <a:t>("{0}, {1}", 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profile.Name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);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07294" y="2492896"/>
            <a:ext cx="3957194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nn-NO" altLang="ko-KR" sz="1600" dirty="0">
                <a:solidFill>
                  <a:schemeClr val="accent3"/>
                </a:solidFill>
              </a:rPr>
              <a:t>var profiles = </a:t>
            </a:r>
            <a:r>
              <a:rPr lang="nn-NO" altLang="ko-KR" sz="1600" b="1" dirty="0">
                <a:solidFill>
                  <a:schemeClr val="accent3"/>
                </a:solidFill>
              </a:rPr>
              <a:t>from </a:t>
            </a:r>
            <a:r>
              <a:rPr lang="nn-NO" altLang="ko-KR" sz="1600" dirty="0">
                <a:solidFill>
                  <a:schemeClr val="accent3"/>
                </a:solidFill>
              </a:rPr>
              <a:t>profile </a:t>
            </a:r>
            <a:r>
              <a:rPr lang="nn-NO" altLang="ko-KR" sz="1600" b="1" dirty="0">
                <a:solidFill>
                  <a:schemeClr val="accent3"/>
                </a:solidFill>
              </a:rPr>
              <a:t>in </a:t>
            </a:r>
            <a:r>
              <a:rPr lang="nn-NO" altLang="ko-KR" sz="1600" dirty="0">
                <a:solidFill>
                  <a:schemeClr val="accent3"/>
                </a:solidFill>
              </a:rPr>
              <a:t>arrProfile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where </a:t>
            </a:r>
            <a:r>
              <a:rPr lang="en-US" altLang="ko-KR" sz="1600" dirty="0" err="1">
                <a:solidFill>
                  <a:schemeClr val="accent3"/>
                </a:solidFill>
              </a:rPr>
              <a:t>profile.Height</a:t>
            </a:r>
            <a:r>
              <a:rPr lang="en-US" altLang="ko-KR" sz="1600" dirty="0">
                <a:solidFill>
                  <a:schemeClr val="accent3"/>
                </a:solidFill>
              </a:rPr>
              <a:t> &lt; 175</a:t>
            </a:r>
          </a:p>
          <a:p>
            <a:pPr lvl="3"/>
            <a:r>
              <a:rPr lang="en-US" altLang="ko-KR" sz="1600" b="1" dirty="0" err="1">
                <a:solidFill>
                  <a:schemeClr val="accent3"/>
                </a:solidFill>
              </a:rPr>
              <a:t>orderby</a:t>
            </a:r>
            <a:r>
              <a:rPr lang="en-US" altLang="ko-KR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>
                <a:solidFill>
                  <a:schemeClr val="accent3"/>
                </a:solidFill>
              </a:rPr>
              <a:t>profile.Height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select </a:t>
            </a:r>
            <a:r>
              <a:rPr lang="en-US" altLang="ko-KR" sz="1600" dirty="0">
                <a:solidFill>
                  <a:schemeClr val="accent3"/>
                </a:solidFill>
              </a:rPr>
              <a:t>profile;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profile in profiles )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("{0}, {1}", 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profile.Name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);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4283968" y="3513782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051556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LINQ</a:t>
            </a:r>
            <a:r>
              <a:rPr lang="ko-KR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를 사용하지 않는 코드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128" y="205155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LINQ</a:t>
            </a:r>
            <a:r>
              <a:rPr lang="ko-KR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를 사용한 코드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</a:t>
            </a:r>
            <a:r>
              <a:rPr lang="en-US" altLang="ko-KR" dirty="0" smtClean="0"/>
              <a:t>select(1/5)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smtClean="0">
                <a:sym typeface="Wingdings" pitchFamily="2" charset="2"/>
              </a:rPr>
              <a:t>from (1/2)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모든 </a:t>
            </a:r>
            <a:r>
              <a:rPr lang="en-US" altLang="ko-KR" dirty="0" smtClean="0">
                <a:sym typeface="Wingdings" pitchFamily="2" charset="2"/>
              </a:rPr>
              <a:t>LINQ </a:t>
            </a:r>
            <a:r>
              <a:rPr lang="ko-KR" altLang="en-US" dirty="0" err="1" smtClean="0">
                <a:sym typeface="Wingdings" pitchFamily="2" charset="2"/>
              </a:rPr>
              <a:t>쿼리식</a:t>
            </a:r>
            <a:r>
              <a:rPr lang="en-US" altLang="ko-KR" dirty="0" smtClean="0">
                <a:sym typeface="Wingdings" pitchFamily="2" charset="2"/>
              </a:rPr>
              <a:t>(Query Expression)</a:t>
            </a:r>
            <a:r>
              <a:rPr lang="ko-KR" altLang="en-US" dirty="0" smtClean="0">
                <a:sym typeface="Wingdings" pitchFamily="2" charset="2"/>
              </a:rPr>
              <a:t>은 반드시 </a:t>
            </a:r>
            <a:r>
              <a:rPr lang="en-US" altLang="ko-KR" dirty="0" smtClean="0">
                <a:sym typeface="Wingdings" pitchFamily="2" charset="2"/>
              </a:rPr>
              <a:t>from </a:t>
            </a:r>
            <a:r>
              <a:rPr lang="ko-KR" altLang="en-US" dirty="0" smtClean="0">
                <a:sym typeface="Wingdings" pitchFamily="2" charset="2"/>
              </a:rPr>
              <a:t>절로 시작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from </a:t>
            </a:r>
            <a:r>
              <a:rPr lang="ko-KR" altLang="en-US" dirty="0" smtClean="0">
                <a:sym typeface="Wingdings" pitchFamily="2" charset="2"/>
              </a:rPr>
              <a:t>절은 </a:t>
            </a:r>
            <a:r>
              <a:rPr lang="ko-KR" altLang="en-US" dirty="0" err="1" smtClean="0">
                <a:sym typeface="Wingdings" pitchFamily="2" charset="2"/>
              </a:rPr>
              <a:t>쿼리식의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대사이</a:t>
            </a:r>
            <a:r>
              <a:rPr lang="ko-KR" altLang="en-US" dirty="0" smtClean="0">
                <a:sym typeface="Wingdings" pitchFamily="2" charset="2"/>
              </a:rPr>
              <a:t> 될 데이터 원본</a:t>
            </a:r>
            <a:r>
              <a:rPr lang="en-US" altLang="ko-KR" dirty="0" smtClean="0">
                <a:sym typeface="Wingdings" pitchFamily="2" charset="2"/>
              </a:rPr>
              <a:t>(Data Source)</a:t>
            </a:r>
            <a:r>
              <a:rPr lang="ko-KR" altLang="en-US" dirty="0" smtClean="0">
                <a:sym typeface="Wingdings" pitchFamily="2" charset="2"/>
              </a:rPr>
              <a:t>과 데이터 원본 안에 들어있는 각 요소 데이터를 나타내는 범위 변수</a:t>
            </a:r>
            <a:r>
              <a:rPr lang="en-US" altLang="ko-KR" dirty="0" smtClean="0">
                <a:sym typeface="Wingdings" pitchFamily="2" charset="2"/>
              </a:rPr>
              <a:t>(Range Variable)</a:t>
            </a:r>
            <a:r>
              <a:rPr lang="ko-KR" altLang="en-US" dirty="0" smtClean="0">
                <a:sym typeface="Wingdings" pitchFamily="2" charset="2"/>
              </a:rPr>
              <a:t>을 지정하는 역할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from</a:t>
            </a:r>
            <a:r>
              <a:rPr lang="ko-KR" altLang="en-US" dirty="0" smtClean="0">
                <a:sym typeface="Wingdings" pitchFamily="2" charset="2"/>
              </a:rPr>
              <a:t>의 데이터원본은 반드시 </a:t>
            </a:r>
            <a:r>
              <a:rPr lang="en-US" altLang="ko-KR" dirty="0" err="1" smtClean="0">
                <a:sym typeface="Wingdings" pitchFamily="2" charset="2"/>
              </a:rPr>
              <a:t>IEnumerable</a:t>
            </a:r>
            <a:r>
              <a:rPr lang="en-US" altLang="ko-KR" dirty="0" smtClean="0">
                <a:sym typeface="Wingdings" pitchFamily="2" charset="2"/>
              </a:rPr>
              <a:t>&lt;T&gt; </a:t>
            </a:r>
            <a:r>
              <a:rPr lang="ko-KR" altLang="en-US" dirty="0" smtClean="0">
                <a:sym typeface="Wingdings" pitchFamily="2" charset="2"/>
              </a:rPr>
              <a:t>인터페이스를 상속하는 형식이어야 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10</a:t>
            </a:r>
            <a:r>
              <a:rPr lang="ko-KR" altLang="en-US" dirty="0" smtClean="0">
                <a:sym typeface="Wingdings" pitchFamily="2" charset="2"/>
              </a:rPr>
              <a:t>장에서 다뤘던 배열이나 컬렉션 객체들은 </a:t>
            </a:r>
            <a:r>
              <a:rPr lang="en-US" altLang="ko-KR" dirty="0" err="1" smtClean="0">
                <a:sym typeface="Wingdings" pitchFamily="2" charset="2"/>
              </a:rPr>
              <a:t>IEnumerable</a:t>
            </a:r>
            <a:r>
              <a:rPr lang="en-US" altLang="ko-KR" dirty="0" smtClean="0">
                <a:sym typeface="Wingdings" pitchFamily="2" charset="2"/>
              </a:rPr>
              <a:t>&lt;T&gt;</a:t>
            </a:r>
            <a:r>
              <a:rPr lang="ko-KR" altLang="en-US" dirty="0" smtClean="0">
                <a:sym typeface="Wingdings" pitchFamily="2" charset="2"/>
              </a:rPr>
              <a:t>를 상속하기 때문에 이들은 모두 </a:t>
            </a:r>
            <a:r>
              <a:rPr lang="en-US" altLang="ko-KR" dirty="0" smtClean="0">
                <a:sym typeface="Wingdings" pitchFamily="2" charset="2"/>
              </a:rPr>
              <a:t>from </a:t>
            </a:r>
            <a:r>
              <a:rPr lang="ko-KR" altLang="en-US" dirty="0" smtClean="0">
                <a:sym typeface="Wingdings" pitchFamily="2" charset="2"/>
              </a:rPr>
              <a:t>절의 데이터 원본으로 사용 가능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범위 변수는 쿼리 변수</a:t>
            </a:r>
            <a:r>
              <a:rPr lang="en-US" altLang="ko-KR" dirty="0">
                <a:sym typeface="Wingdings" pitchFamily="2" charset="2"/>
              </a:rPr>
              <a:t>(Query Variable)</a:t>
            </a:r>
            <a:r>
              <a:rPr lang="ko-KR" altLang="en-US" dirty="0">
                <a:sym typeface="Wingdings" pitchFamily="2" charset="2"/>
              </a:rPr>
              <a:t>이라고도 하는데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foreach</a:t>
            </a:r>
            <a:r>
              <a:rPr lang="ko-KR" altLang="en-US" dirty="0">
                <a:sym typeface="Wingdings" pitchFamily="2" charset="2"/>
              </a:rPr>
              <a:t>의 반복 변수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 err="1">
                <a:sym typeface="Wingdings" pitchFamily="2" charset="2"/>
              </a:rPr>
              <a:t>foreach</a:t>
            </a:r>
            <a:r>
              <a:rPr lang="en-US" altLang="ko-KR" dirty="0">
                <a:sym typeface="Wingdings" pitchFamily="2" charset="2"/>
              </a:rPr>
              <a:t>(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 x in </a:t>
            </a:r>
            <a:r>
              <a:rPr lang="en-US" altLang="ko-KR" dirty="0" err="1">
                <a:sym typeface="Wingdings" pitchFamily="2" charset="2"/>
              </a:rPr>
              <a:t>arr</a:t>
            </a:r>
            <a:r>
              <a:rPr lang="en-US" altLang="ko-KR" dirty="0">
                <a:sym typeface="Wingdings" pitchFamily="2" charset="2"/>
              </a:rPr>
              <a:t> ) </a:t>
            </a:r>
            <a:r>
              <a:rPr lang="ko-KR" altLang="en-US" dirty="0">
                <a:sym typeface="Wingdings" pitchFamily="2" charset="2"/>
              </a:rPr>
              <a:t>에서 </a:t>
            </a:r>
            <a:r>
              <a:rPr lang="en-US" altLang="ko-KR" dirty="0">
                <a:sym typeface="Wingdings" pitchFamily="2" charset="2"/>
              </a:rPr>
              <a:t>x )</a:t>
            </a:r>
            <a:r>
              <a:rPr lang="ko-KR" altLang="en-US" dirty="0">
                <a:sym typeface="Wingdings" pitchFamily="2" charset="2"/>
              </a:rPr>
              <a:t>를 생각하면 </a:t>
            </a:r>
            <a:r>
              <a:rPr lang="ko-KR" altLang="en-US" dirty="0" smtClean="0">
                <a:sym typeface="Wingdings" pitchFamily="2" charset="2"/>
              </a:rPr>
              <a:t>이해가 </a:t>
            </a:r>
            <a:r>
              <a:rPr lang="ko-KR" altLang="en-US" dirty="0">
                <a:sym typeface="Wingdings" pitchFamily="2" charset="2"/>
              </a:rPr>
              <a:t>쉬움</a:t>
            </a:r>
            <a:r>
              <a:rPr lang="en-US" altLang="ko-KR" dirty="0">
                <a:sym typeface="Wingdings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5013176"/>
            <a:ext cx="7416824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altLang="ko-KR" dirty="0" err="1"/>
              <a:t>foreach</a:t>
            </a:r>
            <a:r>
              <a:rPr lang="ko-KR" altLang="en-US" dirty="0"/>
              <a:t>의 반복 변수는 데이터 원본으로부터 데이터를 담아내지만</a:t>
            </a:r>
            <a:r>
              <a:rPr lang="en-US" altLang="ko-KR" dirty="0"/>
              <a:t>, </a:t>
            </a:r>
            <a:r>
              <a:rPr lang="ko-KR" altLang="en-US" dirty="0"/>
              <a:t>범위 </a:t>
            </a:r>
            <a:endParaRPr lang="en-US" altLang="ko-KR" dirty="0" smtClean="0"/>
          </a:p>
          <a:p>
            <a:r>
              <a:rPr lang="ko-KR" altLang="en-US" dirty="0" smtClean="0"/>
              <a:t>변수는 실제로 데이터를 </a:t>
            </a:r>
            <a:r>
              <a:rPr lang="ko-KR" altLang="en-US" dirty="0"/>
              <a:t>담지는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쿼리식</a:t>
            </a:r>
            <a:r>
              <a:rPr lang="ko-KR" altLang="en-US" dirty="0"/>
              <a:t> 외부에서 선언된 </a:t>
            </a:r>
            <a:endParaRPr lang="en-US" altLang="ko-KR" dirty="0" smtClean="0"/>
          </a:p>
          <a:p>
            <a:r>
              <a:rPr lang="ko-KR" altLang="en-US" dirty="0" smtClean="0"/>
              <a:t>변수에 </a:t>
            </a:r>
            <a:r>
              <a:rPr lang="ko-KR" altLang="en-US" dirty="0"/>
              <a:t>범위 변수의 </a:t>
            </a:r>
            <a:r>
              <a:rPr lang="ko-KR" altLang="en-US" dirty="0" smtClean="0"/>
              <a:t>데이터를 복사해 넣는 일은 </a:t>
            </a:r>
            <a:r>
              <a:rPr lang="ko-KR" altLang="en-US" dirty="0"/>
              <a:t>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 </a:t>
            </a:r>
            <a:r>
              <a:rPr lang="ko-KR" altLang="en-US" dirty="0"/>
              <a:t>범위 변수는 </a:t>
            </a:r>
            <a:endParaRPr lang="en-US" altLang="ko-KR" dirty="0" smtClean="0"/>
          </a:p>
          <a:p>
            <a:r>
              <a:rPr lang="ko-KR" altLang="en-US" dirty="0" smtClean="0"/>
              <a:t>오로지 </a:t>
            </a:r>
            <a:r>
              <a:rPr lang="en-US" altLang="ko-KR" dirty="0"/>
              <a:t>LINQ </a:t>
            </a:r>
            <a:r>
              <a:rPr lang="ko-KR" altLang="en-US" dirty="0"/>
              <a:t>질의 </a:t>
            </a:r>
            <a:r>
              <a:rPr lang="ko-KR" altLang="en-US" dirty="0" smtClean="0"/>
              <a:t>안에서만 통용되며</a:t>
            </a:r>
            <a:r>
              <a:rPr lang="en-US" altLang="ko-KR" dirty="0"/>
              <a:t>, </a:t>
            </a:r>
            <a:r>
              <a:rPr lang="ko-KR" altLang="en-US" dirty="0"/>
              <a:t>질의가 실행될 때 어떤 일이 </a:t>
            </a:r>
            <a:r>
              <a:rPr lang="ko-KR" altLang="en-US" dirty="0" smtClean="0"/>
              <a:t>일어</a:t>
            </a:r>
            <a:endParaRPr lang="en-US" altLang="ko-KR" dirty="0" smtClean="0"/>
          </a:p>
          <a:p>
            <a:r>
              <a:rPr lang="ko-KR" altLang="en-US" dirty="0" smtClean="0"/>
              <a:t>날지를 </a:t>
            </a:r>
            <a:r>
              <a:rPr lang="ko-KR" altLang="en-US" dirty="0"/>
              <a:t>묘사하기 위해 도입됐기 </a:t>
            </a:r>
            <a:r>
              <a:rPr lang="ko-KR" altLang="en-US" dirty="0" smtClean="0"/>
              <a:t>때문임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2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</a:t>
            </a:r>
            <a:r>
              <a:rPr lang="en-US" altLang="ko-KR" dirty="0" smtClean="0"/>
              <a:t>select(2/5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from (2/2)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from </a:t>
            </a:r>
            <a:r>
              <a:rPr lang="ko-KR" altLang="en-US" dirty="0" smtClean="0">
                <a:sym typeface="Wingdings" pitchFamily="2" charset="2"/>
              </a:rPr>
              <a:t>절은 다음과 같이 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from &lt;</a:t>
            </a:r>
            <a:r>
              <a:rPr lang="ko-KR" altLang="en-US" dirty="0" smtClean="0">
                <a:solidFill>
                  <a:schemeClr val="accent3"/>
                </a:solidFill>
                <a:sym typeface="Wingdings" pitchFamily="2" charset="2"/>
              </a:rPr>
              <a:t>범위 변수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&gt; in &lt;</a:t>
            </a:r>
            <a:r>
              <a:rPr lang="ko-KR" altLang="en-US" dirty="0" smtClean="0">
                <a:solidFill>
                  <a:schemeClr val="accent3"/>
                </a:solidFill>
                <a:sym typeface="Wingdings" pitchFamily="2" charset="2"/>
              </a:rPr>
              <a:t>데이터 원본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&gt;</a:t>
            </a:r>
            <a:r>
              <a:rPr lang="ko-KR" altLang="en-US" dirty="0" smtClean="0">
                <a:sym typeface="Wingdings" pitchFamily="2" charset="2"/>
              </a:rPr>
              <a:t>의 형식으로 사용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7416824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int</a:t>
            </a:r>
            <a:r>
              <a:rPr lang="en-US" altLang="ko-KR" sz="2000" dirty="0"/>
              <a:t>[] numbers = {1, 2, 3, 4, 5, 6, 7, 8, 9, 10</a:t>
            </a:r>
            <a:r>
              <a:rPr lang="en-US" altLang="ko-KR" sz="2000" dirty="0" smtClean="0"/>
              <a:t>};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var</a:t>
            </a:r>
            <a:r>
              <a:rPr lang="en-US" altLang="ko-KR" sz="2000" dirty="0"/>
              <a:t> result = </a:t>
            </a:r>
            <a:r>
              <a:rPr lang="en-US" altLang="ko-KR" sz="2000" b="1" dirty="0">
                <a:solidFill>
                  <a:schemeClr val="accent3"/>
                </a:solidFill>
              </a:rPr>
              <a:t>from</a:t>
            </a:r>
            <a:r>
              <a:rPr lang="en-US" altLang="ko-KR" sz="2000" b="1" dirty="0"/>
              <a:t> </a:t>
            </a:r>
            <a:r>
              <a:rPr lang="en-US" altLang="ko-KR" sz="2000" dirty="0"/>
              <a:t>n </a:t>
            </a:r>
            <a:r>
              <a:rPr lang="en-US" altLang="ko-KR" sz="2000" b="1" dirty="0">
                <a:solidFill>
                  <a:schemeClr val="accent3"/>
                </a:solidFill>
              </a:rPr>
              <a:t>in</a:t>
            </a:r>
            <a:r>
              <a:rPr lang="en-US" altLang="ko-KR" sz="2000" b="1" dirty="0"/>
              <a:t> </a:t>
            </a:r>
            <a:r>
              <a:rPr lang="en-US" altLang="ko-KR" sz="2000" dirty="0"/>
              <a:t>numbers</a:t>
            </a:r>
          </a:p>
          <a:p>
            <a:pPr lvl="3"/>
            <a:r>
              <a:rPr lang="en-US" altLang="ko-KR" sz="2000" dirty="0"/>
              <a:t>where n % 2 == 0</a:t>
            </a:r>
          </a:p>
          <a:p>
            <a:pPr lvl="3"/>
            <a:r>
              <a:rPr lang="en-US" altLang="ko-KR" sz="2000" dirty="0" err="1"/>
              <a:t>orderby</a:t>
            </a:r>
            <a:r>
              <a:rPr lang="en-US" altLang="ko-KR" sz="2000" dirty="0"/>
              <a:t> n</a:t>
            </a:r>
          </a:p>
          <a:p>
            <a:pPr lvl="3"/>
            <a:r>
              <a:rPr lang="en-US" altLang="ko-KR" sz="2000" dirty="0"/>
              <a:t>select n</a:t>
            </a:r>
            <a:r>
              <a:rPr lang="en-US" altLang="ko-KR" sz="2000" dirty="0" smtClean="0"/>
              <a:t>;</a:t>
            </a:r>
          </a:p>
          <a:p>
            <a:pPr lvl="3"/>
            <a:endParaRPr lang="en-US" altLang="ko-KR" sz="2000" dirty="0"/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foreach</a:t>
            </a:r>
            <a:r>
              <a:rPr lang="en-US" altLang="ko-KR" dirty="0" smtClean="0">
                <a:solidFill>
                  <a:schemeClr val="accent3"/>
                </a:solidFill>
              </a:rPr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int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n in result)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</a:t>
            </a:r>
            <a:r>
              <a:rPr lang="en-US" altLang="ko-KR" dirty="0" err="1" smtClean="0">
                <a:solidFill>
                  <a:schemeClr val="accent3"/>
                </a:solidFill>
              </a:rPr>
              <a:t>Console.WriteLine</a:t>
            </a:r>
            <a:r>
              <a:rPr lang="en-US" altLang="ko-KR" dirty="0">
                <a:solidFill>
                  <a:schemeClr val="accent3"/>
                </a:solidFill>
              </a:rPr>
              <a:t>("</a:t>
            </a:r>
            <a:r>
              <a:rPr lang="ko-KR" altLang="en-US" sz="1600" dirty="0">
                <a:solidFill>
                  <a:schemeClr val="accent3"/>
                </a:solidFill>
              </a:rPr>
              <a:t>짝수 </a:t>
            </a:r>
            <a:r>
              <a:rPr lang="en-US" altLang="ko-KR" dirty="0">
                <a:solidFill>
                  <a:schemeClr val="accent3"/>
                </a:solidFill>
              </a:rPr>
              <a:t>: {0}", n);</a:t>
            </a:r>
            <a:endParaRPr lang="en-US" altLang="ko-KR" sz="4800" dirty="0">
              <a:solidFill>
                <a:schemeClr val="accent3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921296" y="3140968"/>
            <a:ext cx="1490464" cy="467472"/>
          </a:xfrm>
          <a:prstGeom prst="wedgeRoundRectCallout">
            <a:avLst>
              <a:gd name="adj1" fmla="val 80988"/>
              <a:gd name="adj2" fmla="val 932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범위 변수</a:t>
            </a:r>
            <a:endParaRPr lang="ko-KR" altLang="en-US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657600" y="3140968"/>
            <a:ext cx="2642592" cy="467472"/>
          </a:xfrm>
          <a:prstGeom prst="wedgeRoundRectCallout">
            <a:avLst>
              <a:gd name="adj1" fmla="val -33526"/>
              <a:gd name="adj2" fmla="val 909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원본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68144" y="4149080"/>
            <a:ext cx="212423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000" dirty="0"/>
              <a:t>　</a:t>
            </a:r>
            <a:r>
              <a:rPr lang="ko-KR" altLang="en-US" sz="2000" dirty="0" smtClean="0"/>
              <a:t>    짝수 </a:t>
            </a:r>
            <a:r>
              <a:rPr lang="en-US" altLang="ko-KR" sz="2000" dirty="0"/>
              <a:t>: 2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4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6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8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10</a:t>
            </a:r>
            <a:endParaRPr lang="en-US" altLang="ko-KR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37077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8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</a:t>
            </a:r>
            <a:r>
              <a:rPr lang="en-US" altLang="ko-KR" dirty="0" smtClean="0"/>
              <a:t>select(3/5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where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필터 역할을 하는 연산자</a:t>
            </a:r>
            <a:r>
              <a:rPr lang="en-US" altLang="ko-KR" dirty="0" smtClean="0">
                <a:sym typeface="Wingdings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from </a:t>
            </a:r>
            <a:r>
              <a:rPr lang="ko-KR" altLang="en-US" dirty="0" smtClean="0">
                <a:sym typeface="Wingdings" pitchFamily="2" charset="2"/>
              </a:rPr>
              <a:t>절이 데이터 원본으로부터 뽑아낸 범위 변수가 가져야 하는 조건을 </a:t>
            </a:r>
            <a:r>
              <a:rPr lang="en-US" altLang="ko-KR" dirty="0" smtClean="0">
                <a:sym typeface="Wingdings" pitchFamily="2" charset="2"/>
              </a:rPr>
              <a:t>where </a:t>
            </a:r>
            <a:r>
              <a:rPr lang="ko-KR" altLang="en-US" dirty="0" smtClean="0">
                <a:sym typeface="Wingdings" pitchFamily="2" charset="2"/>
              </a:rPr>
              <a:t>연산자에게 매개 변수로 입력하면 </a:t>
            </a:r>
            <a:r>
              <a:rPr lang="en-US" altLang="ko-KR" dirty="0" smtClean="0">
                <a:sym typeface="Wingdings" pitchFamily="2" charset="2"/>
              </a:rPr>
              <a:t>LINQ</a:t>
            </a:r>
            <a:r>
              <a:rPr lang="ko-KR" altLang="en-US" dirty="0" smtClean="0">
                <a:sym typeface="Wingdings" pitchFamily="2" charset="2"/>
              </a:rPr>
              <a:t>는 해당 조건에 부합하는 데이터만을 걸러냄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다음은 </a:t>
            </a:r>
            <a:r>
              <a:rPr lang="en-US" altLang="ko-KR" dirty="0" smtClean="0">
                <a:sym typeface="Wingdings" pitchFamily="2" charset="2"/>
              </a:rPr>
              <a:t>where </a:t>
            </a:r>
            <a:r>
              <a:rPr lang="ko-KR" altLang="en-US" dirty="0" smtClean="0">
                <a:sym typeface="Wingdings" pitchFamily="2" charset="2"/>
              </a:rPr>
              <a:t>연산자의 사용 예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Height</a:t>
            </a:r>
            <a:r>
              <a:rPr lang="ko-KR" altLang="en-US" dirty="0" smtClean="0">
                <a:solidFill>
                  <a:schemeClr val="accent3"/>
                </a:solidFill>
                <a:sym typeface="Wingdings" pitchFamily="2" charset="2"/>
              </a:rPr>
              <a:t>가 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175</a:t>
            </a:r>
            <a:r>
              <a:rPr lang="ko-KR" altLang="en-US" dirty="0" smtClean="0">
                <a:solidFill>
                  <a:schemeClr val="accent3"/>
                </a:solidFill>
                <a:sym typeface="Wingdings" pitchFamily="2" charset="2"/>
              </a:rPr>
              <a:t>미만인 데이터 필터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8" y="3602047"/>
            <a:ext cx="7416824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Profile[] </a:t>
            </a:r>
            <a:r>
              <a:rPr lang="en-US" altLang="ko-KR" dirty="0" err="1"/>
              <a:t>arrProfile</a:t>
            </a:r>
            <a:r>
              <a:rPr lang="en-US" altLang="ko-KR" dirty="0"/>
              <a:t> = {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정우성</a:t>
            </a:r>
            <a:r>
              <a:rPr lang="en-US" altLang="ko-KR" dirty="0"/>
              <a:t>", Height=186},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김태희</a:t>
            </a:r>
            <a:r>
              <a:rPr lang="en-US" altLang="ko-KR" dirty="0"/>
              <a:t>", Height=158},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고현정</a:t>
            </a:r>
            <a:r>
              <a:rPr lang="en-US" altLang="ko-KR" dirty="0"/>
              <a:t>", Height=172},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 err="1"/>
              <a:t>이문세</a:t>
            </a:r>
            <a:r>
              <a:rPr lang="en-US" altLang="ko-KR" dirty="0"/>
              <a:t>", Height=178},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하동훈</a:t>
            </a:r>
            <a:r>
              <a:rPr lang="en-US" altLang="ko-KR" dirty="0"/>
              <a:t>", Height=171}</a:t>
            </a:r>
          </a:p>
          <a:p>
            <a:r>
              <a:rPr lang="en-US" altLang="ko-KR" dirty="0"/>
              <a:t>};</a:t>
            </a:r>
            <a:endParaRPr lang="nn-NO" altLang="ko-KR" dirty="0" smtClean="0"/>
          </a:p>
          <a:p>
            <a:endParaRPr lang="nn-NO" altLang="ko-KR" dirty="0"/>
          </a:p>
          <a:p>
            <a:r>
              <a:rPr lang="nn-NO" altLang="ko-KR" dirty="0" smtClean="0"/>
              <a:t>var </a:t>
            </a:r>
            <a:r>
              <a:rPr lang="nn-NO" altLang="ko-KR" dirty="0"/>
              <a:t>profiles = from profile in arrProfile</a:t>
            </a:r>
          </a:p>
          <a:p>
            <a:pPr lvl="4"/>
            <a:r>
              <a:rPr lang="en-US" altLang="ko-KR" b="1" dirty="0">
                <a:solidFill>
                  <a:schemeClr val="accent3"/>
                </a:solidFill>
              </a:rPr>
              <a:t>where</a:t>
            </a:r>
            <a:r>
              <a:rPr lang="en-US" altLang="ko-KR" b="1" dirty="0"/>
              <a:t>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4"/>
            <a:r>
              <a:rPr lang="en-US" altLang="ko-KR" dirty="0"/>
              <a:t>select profile;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</a:t>
            </a:r>
            <a:r>
              <a:rPr lang="en-US" altLang="ko-KR" dirty="0" smtClean="0"/>
              <a:t>select(4/5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orderby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/>
              <a:t>데이터의 정렬을 수행하는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기본적으로 오름차순 정렬을 수행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itchFamily="2" charset="2"/>
              </a:rPr>
              <a:t>다음은 </a:t>
            </a:r>
            <a:r>
              <a:rPr lang="en-US" altLang="ko-KR" dirty="0" err="1" smtClean="0">
                <a:sym typeface="Wingdings" pitchFamily="2" charset="2"/>
              </a:rPr>
              <a:t>orderby</a:t>
            </a:r>
            <a:r>
              <a:rPr lang="ko-KR" altLang="en-US" dirty="0" smtClean="0">
                <a:sym typeface="Wingdings" pitchFamily="2" charset="2"/>
              </a:rPr>
              <a:t>연산자의 사용 예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orderby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연산자는 기본적으로 오름차순으로 데이터를 정렬하나</a:t>
            </a:r>
            <a:r>
              <a:rPr lang="en-US" altLang="ko-KR" dirty="0" smtClean="0">
                <a:sym typeface="Wingdings" pitchFamily="2" charset="2"/>
              </a:rPr>
              <a:t>,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descending </a:t>
            </a:r>
            <a:r>
              <a:rPr lang="ko-KR" altLang="en-US" dirty="0" smtClean="0">
                <a:sym typeface="Wingdings" pitchFamily="2" charset="2"/>
              </a:rPr>
              <a:t>키워드를 이용하면 내림차순으로 데이터 정렬 가능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286" y="3068961"/>
            <a:ext cx="417646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3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3"/>
            <a:r>
              <a:rPr lang="en-US" altLang="ko-KR" b="1" dirty="0" err="1" smtClean="0">
                <a:solidFill>
                  <a:schemeClr val="accent3"/>
                </a:solidFill>
              </a:rPr>
              <a:t>orderby</a:t>
            </a:r>
            <a:r>
              <a:rPr lang="en-US" altLang="ko-KR" b="1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pPr lvl="3"/>
            <a:r>
              <a:rPr lang="en-US" altLang="ko-KR" dirty="0"/>
              <a:t>select profile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0766" y="3068960"/>
            <a:ext cx="4425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b="1" dirty="0" err="1">
                <a:solidFill>
                  <a:schemeClr val="accent3"/>
                </a:solidFill>
              </a:rPr>
              <a:t>orderby</a:t>
            </a:r>
            <a:r>
              <a:rPr lang="en-US" altLang="ko-KR" b="1" dirty="0">
                <a:solidFill>
                  <a:schemeClr val="accent3"/>
                </a:solidFill>
              </a:rPr>
              <a:t> </a:t>
            </a:r>
            <a:r>
              <a:rPr lang="en-US" altLang="ko-KR" dirty="0" err="1"/>
              <a:t>profile.Height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3"/>
                </a:solidFill>
              </a:rPr>
              <a:t>ascending</a:t>
            </a:r>
          </a:p>
          <a:p>
            <a:pPr lvl="2"/>
            <a:r>
              <a:rPr lang="en-US" altLang="ko-KR" dirty="0"/>
              <a:t>select profile;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7688" y="3255368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=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5301209"/>
            <a:ext cx="525658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b="1" dirty="0" err="1">
                <a:solidFill>
                  <a:schemeClr val="accent3"/>
                </a:solidFill>
              </a:rPr>
              <a:t>orderby</a:t>
            </a:r>
            <a:r>
              <a:rPr lang="en-US" altLang="ko-KR" b="1" dirty="0">
                <a:solidFill>
                  <a:schemeClr val="accent3"/>
                </a:solidFill>
              </a:rPr>
              <a:t> </a:t>
            </a:r>
            <a:r>
              <a:rPr lang="en-US" altLang="ko-KR" dirty="0" err="1"/>
              <a:t>profile.Height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3"/>
                </a:solidFill>
              </a:rPr>
              <a:t>descending</a:t>
            </a:r>
          </a:p>
          <a:p>
            <a:pPr lvl="2"/>
            <a:r>
              <a:rPr lang="en-US" altLang="ko-KR" dirty="0"/>
              <a:t>select profile;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</a:t>
            </a:r>
            <a:r>
              <a:rPr lang="en-US" altLang="ko-KR" dirty="0" smtClean="0"/>
              <a:t>select(5/5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select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/>
              <a:t>최종 결과를 추출하는 </a:t>
            </a:r>
            <a:r>
              <a:rPr lang="ko-KR" altLang="en-US" dirty="0" err="1"/>
              <a:t>쿼리식의</a:t>
            </a:r>
            <a:r>
              <a:rPr lang="ko-KR" altLang="en-US" dirty="0"/>
              <a:t> 마침표 같은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en-US" altLang="ko-KR" dirty="0"/>
              <a:t>LINQ </a:t>
            </a:r>
            <a:r>
              <a:rPr lang="ko-KR" altLang="en-US" dirty="0"/>
              <a:t>질의 결과는 </a:t>
            </a:r>
            <a:r>
              <a:rPr lang="en-US" altLang="ko-KR" dirty="0" err="1"/>
              <a:t>IEnumerable</a:t>
            </a:r>
            <a:r>
              <a:rPr lang="en-US" altLang="ko-KR" dirty="0"/>
              <a:t>&lt;T&gt;</a:t>
            </a:r>
            <a:r>
              <a:rPr lang="ko-KR" altLang="en-US" dirty="0"/>
              <a:t>로 반환되는데</a:t>
            </a:r>
            <a:r>
              <a:rPr lang="en-US" altLang="ko-KR" dirty="0"/>
              <a:t>, </a:t>
            </a:r>
            <a:r>
              <a:rPr lang="ko-KR" altLang="en-US" dirty="0"/>
              <a:t>이 때 형식 매개 변수 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ko-KR" altLang="en-US" dirty="0" smtClean="0"/>
              <a:t>바로 이 </a:t>
            </a:r>
            <a:r>
              <a:rPr lang="en-US" altLang="ko-KR" dirty="0" smtClean="0"/>
              <a:t>select </a:t>
            </a:r>
            <a:r>
              <a:rPr lang="ko-KR" altLang="en-US" dirty="0"/>
              <a:t>문에 의해 </a:t>
            </a:r>
            <a:r>
              <a:rPr lang="ko-KR" altLang="en-US" dirty="0" smtClean="0"/>
              <a:t>결정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286" y="2852936"/>
            <a:ext cx="417646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profiles = from profile in </a:t>
            </a:r>
            <a:r>
              <a:rPr lang="en-US" altLang="ko-KR" dirty="0" err="1"/>
              <a:t>arrProfile</a:t>
            </a:r>
            <a:endParaRPr lang="en-US" altLang="ko-KR" dirty="0"/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3"/>
                </a:solidFill>
              </a:rPr>
              <a:t>select profile</a:t>
            </a:r>
            <a:r>
              <a:rPr lang="en-US" altLang="ko-KR" dirty="0"/>
              <a:t>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7648" y="3210784"/>
            <a:ext cx="978408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3140967"/>
            <a:ext cx="24482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profiles</a:t>
            </a:r>
            <a:r>
              <a:rPr lang="ko-KR" altLang="en-US" dirty="0" smtClean="0"/>
              <a:t>의 형식은</a:t>
            </a:r>
            <a:endParaRPr lang="en-US" altLang="ko-KR" dirty="0" smtClean="0"/>
          </a:p>
          <a:p>
            <a:r>
              <a:rPr lang="en-US" altLang="ko-KR" dirty="0" err="1" smtClean="0"/>
              <a:t>IEnumerable</a:t>
            </a:r>
            <a:r>
              <a:rPr lang="en-US" altLang="ko-KR" dirty="0" smtClean="0"/>
              <a:t>&lt;Profile&gt;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0286" y="4100878"/>
            <a:ext cx="417646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chemeClr val="accent3"/>
                </a:solidFill>
              </a:rPr>
              <a:t>select</a:t>
            </a:r>
            <a:r>
              <a:rPr lang="en-US" altLang="ko-KR" b="1" dirty="0"/>
              <a:t> </a:t>
            </a:r>
            <a:r>
              <a:rPr lang="en-US" altLang="ko-KR" dirty="0" err="1"/>
              <a:t>profile.</a:t>
            </a:r>
            <a:r>
              <a:rPr lang="en-US" altLang="ko-KR" b="1" dirty="0" err="1">
                <a:solidFill>
                  <a:schemeClr val="accent3"/>
                </a:solidFill>
              </a:rPr>
              <a:t>Name</a:t>
            </a:r>
            <a:r>
              <a:rPr lang="en-US" altLang="ko-KR" dirty="0"/>
              <a:t>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097648" y="4458726"/>
            <a:ext cx="978408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4388909"/>
            <a:ext cx="24482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profiles</a:t>
            </a:r>
            <a:r>
              <a:rPr lang="ko-KR" altLang="en-US" dirty="0" smtClean="0"/>
              <a:t>의 형식은</a:t>
            </a:r>
            <a:endParaRPr lang="en-US" altLang="ko-KR" dirty="0" smtClean="0"/>
          </a:p>
          <a:p>
            <a:r>
              <a:rPr lang="en-US" altLang="ko-KR" dirty="0" err="1" smtClean="0"/>
              <a:t>IEnumerable</a:t>
            </a:r>
            <a:r>
              <a:rPr lang="en-US" altLang="ko-KR" dirty="0" smtClean="0"/>
              <a:t>&lt;string&gt;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90286" y="5344749"/>
            <a:ext cx="579388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3"/>
                </a:solidFill>
              </a:rPr>
              <a:t>select new { </a:t>
            </a:r>
            <a:r>
              <a:rPr lang="en-US" altLang="ko-KR" b="1" dirty="0" smtClean="0">
                <a:solidFill>
                  <a:schemeClr val="accent3"/>
                </a:solidFill>
              </a:rPr>
              <a:t>Name </a:t>
            </a:r>
            <a:r>
              <a:rPr lang="en-US" altLang="ko-KR" b="1" dirty="0">
                <a:solidFill>
                  <a:schemeClr val="accent3"/>
                </a:solidFill>
              </a:rPr>
              <a:t>= </a:t>
            </a:r>
            <a:r>
              <a:rPr lang="en-US" altLang="ko-KR" b="1" dirty="0" err="1">
                <a:solidFill>
                  <a:schemeClr val="accent3"/>
                </a:solidFill>
              </a:rPr>
              <a:t>profile.Name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en-US" altLang="ko-KR" b="1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en-US" altLang="ko-KR" b="1" dirty="0">
                <a:solidFill>
                  <a:schemeClr val="accent3"/>
                </a:solidFill>
              </a:rPr>
              <a:t> </a:t>
            </a:r>
            <a:r>
              <a:rPr lang="en-US" altLang="ko-KR" b="1" dirty="0" smtClean="0">
                <a:solidFill>
                  <a:schemeClr val="accent3"/>
                </a:solidFill>
              </a:rPr>
              <a:t>                   </a:t>
            </a:r>
            <a:r>
              <a:rPr lang="en-US" altLang="ko-KR" b="1" dirty="0" err="1" smtClean="0">
                <a:solidFill>
                  <a:schemeClr val="accent3"/>
                </a:solidFill>
              </a:rPr>
              <a:t>InchHeight</a:t>
            </a:r>
            <a:r>
              <a:rPr lang="en-US" altLang="ko-KR" b="1" dirty="0" smtClean="0">
                <a:solidFill>
                  <a:schemeClr val="accent3"/>
                </a:solidFill>
              </a:rPr>
              <a:t> = </a:t>
            </a:r>
            <a:r>
              <a:rPr lang="en-US" altLang="ko-KR" b="1" dirty="0" err="1" smtClean="0">
                <a:solidFill>
                  <a:schemeClr val="accent3"/>
                </a:solidFill>
              </a:rPr>
              <a:t>profile.Height</a:t>
            </a:r>
            <a:r>
              <a:rPr lang="en-US" altLang="ko-KR" b="1" dirty="0" smtClean="0">
                <a:solidFill>
                  <a:schemeClr val="accent3"/>
                </a:solidFill>
              </a:rPr>
              <a:t> </a:t>
            </a:r>
            <a:r>
              <a:rPr lang="en-US" altLang="ko-KR" b="1" dirty="0">
                <a:solidFill>
                  <a:schemeClr val="accent3"/>
                </a:solidFill>
              </a:rPr>
              <a:t>* 0.393 };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393792" y="5803073"/>
            <a:ext cx="978408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44208" y="5733256"/>
            <a:ext cx="26277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profiles</a:t>
            </a:r>
            <a:r>
              <a:rPr lang="ko-KR" altLang="en-US" dirty="0" smtClean="0"/>
              <a:t>의 형식은</a:t>
            </a:r>
            <a:endParaRPr lang="en-US" altLang="ko-KR" dirty="0" smtClean="0"/>
          </a:p>
          <a:p>
            <a:r>
              <a:rPr lang="en-US" altLang="ko-KR" dirty="0" err="1" smtClean="0"/>
              <a:t>IEnumerable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무명형식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9796</TotalTime>
  <Words>1631</Words>
  <Application>Microsoft Office PowerPoint</Application>
  <PresentationFormat>화면 슬라이드 쇼(4:3)</PresentationFormat>
  <Paragraphs>277</Paragraphs>
  <Slides>17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어번 팝</vt:lpstr>
      <vt:lpstr>Microsoft Visio 드로잉</vt:lpstr>
      <vt:lpstr>뇌를 자극하는 C# 4.0 프로그래밍</vt:lpstr>
      <vt:lpstr>01. 데이터! 데이터! 데이터!(1/3)</vt:lpstr>
      <vt:lpstr>01. 데이터! 데이터! 데이터!(2/3)</vt:lpstr>
      <vt:lpstr>01. 데이터! 데이터! 데이터!(3/3)</vt:lpstr>
      <vt:lpstr>02. LINQ의 기본: from, where, orderby, select(1/5)</vt:lpstr>
      <vt:lpstr>02. LINQ의 기본: from, where, orderby, select(2/5)</vt:lpstr>
      <vt:lpstr>02. LINQ의 기본: from, where, orderby, select(3/5)</vt:lpstr>
      <vt:lpstr>02. LINQ의 기본: from, where, orderby, select(4/5)</vt:lpstr>
      <vt:lpstr>02. LINQ의 기본: from, where, orderby, select(5/5)</vt:lpstr>
      <vt:lpstr>03. 여러 개의 데이터 원본에 질의하기</vt:lpstr>
      <vt:lpstr>04. group by로 데이터 분류하기</vt:lpstr>
      <vt:lpstr>05. 두 데이터 원본을 연결하는 join(1/4)</vt:lpstr>
      <vt:lpstr>05. 두 데이터 원본을 연결하는 join(2/4)</vt:lpstr>
      <vt:lpstr>05. 두 데이터 원본을 연결하는 join(3/4)</vt:lpstr>
      <vt:lpstr>05. 두 데이터 원본을 연결하는 join(4/4)</vt:lpstr>
      <vt:lpstr>06. LINQ의 비밀, 그리고 LINQ 표준 연산자(1/2)</vt:lpstr>
      <vt:lpstr>06. LINQ의 비밀, 그리고 LINQ 표준 연산자(2/2)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383</cp:revision>
  <dcterms:created xsi:type="dcterms:W3CDTF">2011-08-27T13:50:08Z</dcterms:created>
  <dcterms:modified xsi:type="dcterms:W3CDTF">2011-10-15T15:26:00Z</dcterms:modified>
</cp:coreProperties>
</file>