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9"/>
  </p:notesMasterIdLst>
  <p:sldIdLst>
    <p:sldId id="256" r:id="rId2"/>
    <p:sldId id="25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28" r:id="rId15"/>
    <p:sldId id="340" r:id="rId16"/>
    <p:sldId id="341" r:id="rId17"/>
    <p:sldId id="34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>
        <p:scale>
          <a:sx n="66" d="100"/>
          <a:sy n="66" d="100"/>
        </p:scale>
        <p:origin x="-276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(9/12)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System.Reflection.Emit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네임스페이스가 제공하는 클래스들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이들은 코드 요소를 만든다는 의미에서 </a:t>
            </a:r>
            <a:r>
              <a:rPr lang="en-US" altLang="ko-KR" dirty="0" smtClean="0"/>
              <a:t>~Builder</a:t>
            </a:r>
            <a:r>
              <a:rPr lang="ko-KR" altLang="en-US" dirty="0"/>
              <a:t> </a:t>
            </a:r>
            <a:r>
              <a:rPr lang="ko-KR" altLang="en-US" dirty="0" smtClean="0"/>
              <a:t>꼴의 이름을 가짐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형식내보내기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62890"/>
              </p:ext>
            </p:extLst>
          </p:nvPr>
        </p:nvGraphicFramePr>
        <p:xfrm>
          <a:off x="771296" y="2339183"/>
          <a:ext cx="7997523" cy="41861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770632"/>
                <a:gridCol w="5226891"/>
              </a:tblGrid>
              <a:tr h="209308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375"/>
                        </a:spcBef>
                        <a:spcAft>
                          <a:spcPts val="375"/>
                        </a:spcAft>
                        <a:tabLst>
                          <a:tab pos="868045" algn="ctr"/>
                        </a:tabLst>
                      </a:pPr>
                      <a:r>
                        <a:rPr lang="ko-KR" sz="1200" kern="100" dirty="0">
                          <a:effectLst/>
                        </a:rPr>
                        <a:t>클래스</a:t>
                      </a:r>
                      <a:r>
                        <a:rPr lang="en-US" sz="1200" kern="100" dirty="0">
                          <a:effectLst/>
                        </a:rPr>
                        <a:t>	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AssemblyBuilder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동적 어셈블리를 정의하고 나타냅니다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ConstructorBuilder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동적으로 만든 클래스의 생성자를 정의하고 나타냅니다</a:t>
                      </a:r>
                      <a:r>
                        <a:rPr lang="en-US" sz="1200" kern="100">
                          <a:effectLst/>
                        </a:rPr>
                        <a:t>..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616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CustomAttributeBuilder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사용자 정의 애트리뷰트를 만듭니다</a:t>
                      </a:r>
                      <a:r>
                        <a:rPr lang="en-US" sz="1200" kern="100">
                          <a:effectLst/>
                        </a:rPr>
                        <a:t>. (</a:t>
                      </a:r>
                      <a:r>
                        <a:rPr lang="ko-KR" sz="1200" kern="100">
                          <a:effectLst/>
                        </a:rPr>
                        <a:t>애트리뷰트에 대해서는 다음 섹션에서 설명할 예정입니다</a:t>
                      </a:r>
                      <a:r>
                        <a:rPr lang="en-US" sz="1200" kern="100">
                          <a:effectLst/>
                        </a:rPr>
                        <a:t>.)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EnumBuilder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열거 형식을 정의하고 나타냅니다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EventBuilder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클래스의 이벤트를 정의하고 나타냅니다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FieldBuilder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필드를 정의하고 나타냅니다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616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GenericTypeParameterBuilder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동적으로 정의된 형식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ko-KR" sz="1200" kern="100">
                          <a:effectLst/>
                        </a:rPr>
                        <a:t>클래스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ko-KR" sz="1200" kern="100">
                          <a:effectLst/>
                        </a:rPr>
                        <a:t>와 메소드를 위한 일반화 형식 매개 변수를 정의하고 생성합니다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ILGenerator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MSIL(Microsoft Intermediate Language) </a:t>
                      </a:r>
                      <a:r>
                        <a:rPr lang="ko-KR" sz="1200" kern="100">
                          <a:effectLst/>
                        </a:rPr>
                        <a:t>명령어를 생성합니다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LocalBuilder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메소드나 생성자 내의 지역 변수를 나타냅니다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MethodBuilder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동적으로 만든 클래스의 메소드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ko-KR" sz="1200" kern="100">
                          <a:effectLst/>
                        </a:rPr>
                        <a:t>또는 생성자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ko-KR" sz="1200" kern="100">
                          <a:effectLst/>
                        </a:rPr>
                        <a:t>를 정의하고 나타냅니다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616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ModuleBuilder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동적 어셈블리 내의 모듈을 정의하고 나타냅니다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모듈에 대해서는 나중에 다시 다룰 기회가 있을 겁니다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지금 당장은 잊고 있어도 괜찮습니다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616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OpCodes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ILGenerator </a:t>
                      </a:r>
                      <a:r>
                        <a:rPr lang="ko-KR" sz="1200" kern="100">
                          <a:effectLst/>
                        </a:rPr>
                        <a:t>클래스의 멤버를 이용한 내보내기 작업에 사용할 </a:t>
                      </a:r>
                      <a:r>
                        <a:rPr lang="en-US" sz="1200" kern="100">
                          <a:effectLst/>
                        </a:rPr>
                        <a:t>MSIL </a:t>
                      </a:r>
                      <a:r>
                        <a:rPr lang="ko-KR" sz="1200" kern="100">
                          <a:effectLst/>
                        </a:rPr>
                        <a:t>명령어의 필드 표현을 제공합니다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ParameterBuilder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매개 변수 정보를 생성하거나 결합시킵니다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PropertyBuilder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>
                          <a:effectLst/>
                        </a:rPr>
                        <a:t>형식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ko-KR" sz="1200" kern="100">
                          <a:effectLst/>
                        </a:rPr>
                        <a:t>클래스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ko-KR" sz="1200" kern="100">
                          <a:effectLst/>
                        </a:rPr>
                        <a:t>의 프로퍼티를 정의합니다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308"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200" kern="100">
                          <a:effectLst/>
                        </a:rPr>
                        <a:t>TypeBuilder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>
                          <a:effectLst/>
                        </a:rPr>
                        <a:t>실행 중에 클래스를 정의하고 생성합니다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(10/12)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System.Reflection.Emit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클래스를 사용하는 요령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형식내보내기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3568" y="2132856"/>
            <a:ext cx="7992888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 err="1"/>
              <a:t>AssemblyBuilder</a:t>
            </a:r>
            <a:r>
              <a:rPr lang="ko-KR" altLang="en-US" sz="1600" dirty="0"/>
              <a:t>를 이용해서 </a:t>
            </a:r>
            <a:r>
              <a:rPr lang="ko-KR" altLang="en-US" sz="1600" dirty="0" smtClean="0"/>
              <a:t>동적으로 어셈블리를 생성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② </a:t>
            </a:r>
            <a:r>
              <a:rPr lang="en-US" altLang="ko-KR" sz="1600" dirty="0" err="1"/>
              <a:t>ModuleBuilder</a:t>
            </a:r>
            <a:r>
              <a:rPr lang="ko-KR" altLang="en-US" sz="1600" dirty="0"/>
              <a:t>를 이용해서 ①번에서 생성한 어셈블리 안에 모듈을 </a:t>
            </a: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③ </a:t>
            </a:r>
            <a:r>
              <a:rPr lang="en-US" altLang="ko-KR" sz="1600" dirty="0" err="1"/>
              <a:t>TypeBuilder</a:t>
            </a:r>
            <a:r>
              <a:rPr lang="ko-KR" altLang="en-US" sz="1600" dirty="0"/>
              <a:t>를 이용해서 ②번에서 생성한 모듈 안에 클래스</a:t>
            </a:r>
            <a:r>
              <a:rPr lang="en-US" altLang="ko-KR" sz="1600" dirty="0"/>
              <a:t>(</a:t>
            </a:r>
            <a:r>
              <a:rPr lang="ko-KR" altLang="en-US" sz="1600" dirty="0"/>
              <a:t>형식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④ </a:t>
            </a:r>
            <a:r>
              <a:rPr lang="ko-KR" altLang="en-US" sz="1600" dirty="0"/>
              <a:t>③번에서 생성한 클래스 안에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MethodBuilder</a:t>
            </a:r>
            <a:r>
              <a:rPr lang="en-US" altLang="ko-KR" sz="1600" dirty="0"/>
              <a:t> </a:t>
            </a:r>
            <a:r>
              <a:rPr lang="ko-KR" altLang="en-US" sz="1600" dirty="0"/>
              <a:t>이용</a:t>
            </a:r>
            <a:r>
              <a:rPr lang="en-US" altLang="ko-KR" sz="1600" dirty="0"/>
              <a:t>)</a:t>
            </a:r>
            <a:r>
              <a:rPr lang="ko-KR" altLang="en-US" sz="1600" dirty="0"/>
              <a:t>나 </a:t>
            </a:r>
            <a:r>
              <a:rPr lang="ko-KR" altLang="en-US" sz="1600" dirty="0" err="1" smtClean="0"/>
              <a:t>프로퍼티</a:t>
            </a:r>
            <a:endParaRPr lang="ko-KR" altLang="en-US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PropertyBuilder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⑤ </a:t>
            </a:r>
            <a:r>
              <a:rPr lang="ko-KR" altLang="en-US" sz="1600" dirty="0"/>
              <a:t>④번에서 생성한 것이 </a:t>
            </a:r>
            <a:r>
              <a:rPr lang="ko-KR" altLang="en-US" sz="1600" dirty="0" err="1"/>
              <a:t>메소드라면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ILGenerator</a:t>
            </a:r>
            <a:r>
              <a:rPr lang="ko-KR" altLang="en-US" sz="1600" dirty="0"/>
              <a:t>를 이용해서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안에 </a:t>
            </a:r>
            <a:r>
              <a:rPr lang="en-US" altLang="ko-KR" sz="1600" dirty="0"/>
              <a:t>CPU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실행할 </a:t>
            </a:r>
            <a:r>
              <a:rPr lang="en-US" altLang="ko-KR" sz="1600" dirty="0"/>
              <a:t>IL </a:t>
            </a:r>
            <a:r>
              <a:rPr lang="ko-KR" altLang="en-US" sz="1600" dirty="0"/>
              <a:t>명령들을 </a:t>
            </a:r>
            <a:r>
              <a:rPr lang="ko-KR" altLang="en-US" sz="1600" dirty="0" smtClean="0"/>
              <a:t>생성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96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(11/12)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형식 내보내기 예제 코드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더하는 </a:t>
            </a:r>
            <a:r>
              <a:rPr lang="en-US" altLang="ko-KR" dirty="0" smtClean="0"/>
              <a:t>Calculate()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형식내보내기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3568" y="1982445"/>
            <a:ext cx="7992888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AssemblyBuilder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newAssembly</a:t>
            </a:r>
            <a:r>
              <a:rPr lang="en-US" altLang="ko-KR" sz="1600" dirty="0"/>
              <a:t> =</a:t>
            </a:r>
          </a:p>
          <a:p>
            <a:r>
              <a:rPr lang="en-US" altLang="ko-KR" sz="1600" dirty="0" err="1"/>
              <a:t>AppDomain.CurrentDomain.DefineDynamicAssembly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new </a:t>
            </a:r>
            <a:r>
              <a:rPr lang="en-US" altLang="ko-KR" sz="1600" dirty="0" err="1"/>
              <a:t>AssemblyName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CalculatorAssembly</a:t>
            </a:r>
            <a:r>
              <a:rPr lang="en-US" altLang="ko-KR" sz="1600" dirty="0"/>
              <a:t>"),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AssemblyBuilderAccess.Run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ModuleBuilder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newModule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newAssembly.DefineDynamicModule</a:t>
            </a:r>
            <a:r>
              <a:rPr lang="en-US" altLang="ko-KR" sz="1600" dirty="0"/>
              <a:t>("</a:t>
            </a:r>
            <a:r>
              <a:rPr lang="en-US" altLang="ko-KR" sz="1600" dirty="0"/>
              <a:t>Calculator</a:t>
            </a:r>
            <a:r>
              <a:rPr lang="en-US" altLang="ko-KR" sz="1600" dirty="0"/>
              <a:t>");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TypeBuilder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newType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newModule.DefineType</a:t>
            </a:r>
            <a:r>
              <a:rPr lang="en-US" altLang="ko-KR" sz="1600" dirty="0"/>
              <a:t>("Sum1To100</a:t>
            </a:r>
            <a:r>
              <a:rPr lang="en-US" altLang="ko-KR" sz="1600" dirty="0"/>
              <a:t>");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MethodBuilder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newMethod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newType.DefineMethod</a:t>
            </a:r>
            <a:r>
              <a:rPr lang="en-US" altLang="ko-KR" sz="1600" dirty="0" smtClean="0"/>
              <a:t>( "</a:t>
            </a:r>
            <a:r>
              <a:rPr lang="en-US" altLang="ko-KR" sz="1600" dirty="0"/>
              <a:t>Calculate</a:t>
            </a:r>
            <a:r>
              <a:rPr lang="en-US" altLang="ko-KR" sz="1600" dirty="0" smtClean="0"/>
              <a:t>",  </a:t>
            </a:r>
            <a:r>
              <a:rPr lang="en-US" altLang="ko-KR" sz="1600" dirty="0" err="1" smtClean="0"/>
              <a:t>MethodAttributes.Public</a:t>
            </a:r>
            <a:r>
              <a:rPr lang="en-US" altLang="ko-KR" sz="1600" dirty="0"/>
              <a:t>,</a:t>
            </a:r>
          </a:p>
          <a:p>
            <a:pPr lvl="8"/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), // </a:t>
            </a:r>
            <a:r>
              <a:rPr lang="ko-KR" altLang="en-US" sz="1600" dirty="0"/>
              <a:t>반환 형식</a:t>
            </a:r>
          </a:p>
          <a:p>
            <a:pPr lvl="8"/>
            <a:r>
              <a:rPr lang="en-US" altLang="ko-KR" sz="1600" dirty="0"/>
              <a:t>new Type[0]); // </a:t>
            </a:r>
            <a:r>
              <a:rPr lang="ko-KR" altLang="en-US" sz="1600" dirty="0"/>
              <a:t>매개 </a:t>
            </a:r>
            <a:r>
              <a:rPr lang="ko-KR" altLang="en-US" sz="1600" dirty="0"/>
              <a:t>변수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ILGenerator</a:t>
            </a:r>
            <a:r>
              <a:rPr lang="en-US" altLang="ko-KR" sz="1600" dirty="0"/>
              <a:t> generator = </a:t>
            </a:r>
            <a:r>
              <a:rPr lang="en-US" altLang="ko-KR" sz="1600" dirty="0" err="1"/>
              <a:t>newMethod.GetILGenerator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generator.Emit</a:t>
            </a:r>
            <a:r>
              <a:rPr lang="en-US" altLang="ko-KR" sz="1600" dirty="0"/>
              <a:t>(OpCodes.Ldc_I4, 1);</a:t>
            </a:r>
          </a:p>
          <a:p>
            <a:r>
              <a:rPr lang="nn-NO" altLang="ko-KR" sz="1600" dirty="0"/>
              <a:t>for (int i = 2; i &lt;= 100; i++)</a:t>
            </a:r>
          </a:p>
          <a:p>
            <a:r>
              <a:rPr lang="en-US" altLang="ko-KR" sz="1600" dirty="0" smtClean="0"/>
              <a:t>{       </a:t>
            </a:r>
            <a:r>
              <a:rPr lang="en-US" altLang="ko-KR" sz="1600" dirty="0" err="1" smtClean="0"/>
              <a:t>generator.Emit</a:t>
            </a:r>
            <a:r>
              <a:rPr lang="en-US" altLang="ko-KR" sz="1600" dirty="0" smtClean="0"/>
              <a:t>(OpCodes.Ldc_I4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generator.Emit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OpCodes.Add</a:t>
            </a:r>
            <a:r>
              <a:rPr lang="en-US" altLang="ko-KR" sz="1600" dirty="0" smtClean="0"/>
              <a:t>);  }</a:t>
            </a:r>
            <a:endParaRPr lang="en-US" altLang="ko-KR" sz="1600" dirty="0"/>
          </a:p>
          <a:p>
            <a:r>
              <a:rPr lang="en-US" altLang="ko-KR" sz="1600" dirty="0" err="1"/>
              <a:t>generator.Emit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OpCodes.Ret</a:t>
            </a:r>
            <a:r>
              <a:rPr lang="en-US" altLang="ko-KR" sz="1600" dirty="0"/>
              <a:t>); // </a:t>
            </a:r>
            <a:r>
              <a:rPr lang="ko-KR" altLang="en-US" sz="1600" dirty="0"/>
              <a:t>계산 </a:t>
            </a:r>
            <a:r>
              <a:rPr lang="ko-KR" altLang="en-US" sz="1600" dirty="0" err="1"/>
              <a:t>스택에</a:t>
            </a:r>
            <a:r>
              <a:rPr lang="ko-KR" altLang="en-US" sz="1600" dirty="0"/>
              <a:t> 담겨 있는 값을 반환합니다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73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(12/12)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앞 페이지에서 생성한 형식의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이용하는 예제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형식내보내기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3568" y="1982445"/>
            <a:ext cx="799288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newType.CreateType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object sum1To100 = </a:t>
            </a:r>
            <a:r>
              <a:rPr lang="en-US" altLang="ko-KR" sz="1600" dirty="0" err="1"/>
              <a:t>Activator.CreateInstance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newType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err="1"/>
              <a:t>MethodInfo</a:t>
            </a:r>
            <a:r>
              <a:rPr lang="en-US" altLang="ko-KR" sz="1600" dirty="0"/>
              <a:t> Calculate = sum1To100.GetType().</a:t>
            </a:r>
          </a:p>
          <a:p>
            <a:r>
              <a:rPr lang="en-US" altLang="ko-KR" sz="1600" dirty="0" err="1"/>
              <a:t>GetMethod</a:t>
            </a:r>
            <a:r>
              <a:rPr lang="en-US" altLang="ko-KR" sz="1600" dirty="0"/>
              <a:t>("Calculate");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Calculate.Invoke</a:t>
            </a:r>
            <a:r>
              <a:rPr lang="en-US" altLang="ko-KR" sz="1600" dirty="0"/>
              <a:t>(sum1To100, null));</a:t>
            </a:r>
            <a:endParaRPr lang="ko-KR" altLang="en-US" sz="16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148064" y="4077072"/>
            <a:ext cx="3240360" cy="1368152"/>
          </a:xfrm>
          <a:prstGeom prst="wedgeRoundRectCallout">
            <a:avLst>
              <a:gd name="adj1" fmla="val -99220"/>
              <a:gd name="adj2" fmla="val -8283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5050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7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애트리뷰트</a:t>
            </a:r>
            <a:r>
              <a:rPr lang="en-US" altLang="ko-KR" dirty="0"/>
              <a:t>(Attribute)</a:t>
            </a:r>
            <a:r>
              <a:rPr lang="ko-KR" altLang="en-US" dirty="0"/>
              <a:t>는 코드에 대한 부가 정보를 기록하고 읽을 수 있는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주석은 사람이 읽고 쓰기 위한 정보인 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애트리뷰트는</a:t>
            </a:r>
            <a:r>
              <a:rPr lang="ko-KR" altLang="en-US" dirty="0" smtClean="0"/>
              <a:t> 사람이 작성하고 컴퓨터가 읽는 정보임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애트리뷰트를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이요해서</a:t>
            </a:r>
            <a:r>
              <a:rPr lang="ko-KR" altLang="en-US" dirty="0" smtClean="0"/>
              <a:t> 클래스나 구조체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등에 데이터를 기록해 두면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컴파일러나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으로 작성된 프로그램이 이 정보를 읽어 사용할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437112"/>
            <a:ext cx="7200800" cy="194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메타데이터</a:t>
            </a:r>
            <a:r>
              <a:rPr lang="en-US" altLang="ko-KR" b="1" dirty="0"/>
              <a:t>(Metadata)</a:t>
            </a:r>
          </a:p>
          <a:p>
            <a:r>
              <a:rPr lang="ko-KR" altLang="en-US" dirty="0"/>
              <a:t>메타데이터란 데이터의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. </a:t>
            </a:r>
            <a:r>
              <a:rPr lang="ko-KR" altLang="en-US" dirty="0"/>
              <a:t>가령 </a:t>
            </a:r>
            <a:r>
              <a:rPr lang="en-US" altLang="ko-KR" dirty="0"/>
              <a:t>C# </a:t>
            </a:r>
            <a:r>
              <a:rPr lang="ko-KR" altLang="en-US" dirty="0"/>
              <a:t>코드도 데이터지만</a:t>
            </a:r>
            <a:r>
              <a:rPr lang="en-US" altLang="ko-KR" dirty="0"/>
              <a:t>, </a:t>
            </a:r>
            <a:r>
              <a:rPr lang="ko-KR" altLang="en-US" dirty="0"/>
              <a:t>이 코드에 </a:t>
            </a:r>
            <a:r>
              <a:rPr lang="ko-KR" altLang="en-US" dirty="0" smtClean="0"/>
              <a:t>대한 정보</a:t>
            </a:r>
            <a:r>
              <a:rPr lang="en-US" altLang="ko-KR" dirty="0"/>
              <a:t>, </a:t>
            </a:r>
            <a:r>
              <a:rPr lang="ko-KR" altLang="en-US" dirty="0"/>
              <a:t>데이터가 있을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이를 메타데이터라고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 err="1"/>
              <a:t>애트리뷰트나</a:t>
            </a:r>
            <a:r>
              <a:rPr lang="ko-KR" altLang="en-US" dirty="0"/>
              <a:t> </a:t>
            </a:r>
            <a:r>
              <a:rPr lang="ko-KR" altLang="en-US" dirty="0" err="1" smtClean="0"/>
              <a:t>리플렉션을</a:t>
            </a:r>
            <a:r>
              <a:rPr lang="ko-KR" altLang="en-US" dirty="0" smtClean="0"/>
              <a:t> </a:t>
            </a:r>
            <a:r>
              <a:rPr lang="ko-KR" altLang="en-US" dirty="0"/>
              <a:t>통해 얻는 정보들도 </a:t>
            </a:r>
            <a:r>
              <a:rPr lang="en-US" altLang="ko-KR" dirty="0"/>
              <a:t>C# </a:t>
            </a:r>
            <a:r>
              <a:rPr lang="ko-KR" altLang="en-US" dirty="0"/>
              <a:t>코드의 메타데이터라고 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애트리뷰트</a:t>
            </a:r>
            <a:r>
              <a:rPr lang="ko-KR" altLang="en-US" dirty="0" smtClean="0"/>
              <a:t> 사용 형식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err="1"/>
              <a:t>애트리뷰트</a:t>
            </a:r>
            <a:r>
              <a:rPr lang="ko-KR" altLang="en-US" dirty="0"/>
              <a:t> 사용하기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43608" y="1988840"/>
            <a:ext cx="7200800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[ </a:t>
            </a:r>
            <a:r>
              <a:rPr lang="ko-KR" altLang="en-US" sz="1600" dirty="0" err="1">
                <a:solidFill>
                  <a:schemeClr val="accent3"/>
                </a:solidFill>
              </a:rPr>
              <a:t>애트리뷰트</a:t>
            </a:r>
            <a:r>
              <a:rPr lang="en-US" altLang="ko-KR" sz="1600" b="1" dirty="0">
                <a:solidFill>
                  <a:schemeClr val="accent3"/>
                </a:solidFill>
              </a:rPr>
              <a:t>_</a:t>
            </a:r>
            <a:r>
              <a:rPr lang="ko-KR" altLang="en-US" sz="1600" dirty="0">
                <a:solidFill>
                  <a:schemeClr val="accent3"/>
                </a:solidFill>
              </a:rPr>
              <a:t>이름</a:t>
            </a:r>
            <a:r>
              <a:rPr lang="en-US" altLang="ko-KR" sz="1600" b="1" dirty="0">
                <a:solidFill>
                  <a:schemeClr val="accent3"/>
                </a:solidFill>
              </a:rPr>
              <a:t>( </a:t>
            </a:r>
            <a:r>
              <a:rPr lang="ko-KR" altLang="en-US" sz="1600" dirty="0" err="1">
                <a:solidFill>
                  <a:schemeClr val="accent3"/>
                </a:solidFill>
              </a:rPr>
              <a:t>애트리뷰트</a:t>
            </a:r>
            <a:r>
              <a:rPr lang="en-US" altLang="ko-KR" sz="1600" b="1" dirty="0">
                <a:solidFill>
                  <a:schemeClr val="accent3"/>
                </a:solidFill>
              </a:rPr>
              <a:t>_</a:t>
            </a:r>
            <a:r>
              <a:rPr lang="ko-KR" altLang="en-US" sz="1600" dirty="0">
                <a:solidFill>
                  <a:schemeClr val="accent3"/>
                </a:solidFill>
              </a:rPr>
              <a:t>매개변수 </a:t>
            </a:r>
            <a:r>
              <a:rPr lang="en-US" altLang="ko-KR" sz="1600" b="1" dirty="0">
                <a:solidFill>
                  <a:schemeClr val="accent3"/>
                </a:solidFill>
              </a:rPr>
              <a:t>) ]</a:t>
            </a:r>
          </a:p>
          <a:p>
            <a:r>
              <a:rPr lang="en-US" altLang="ko-KR" sz="1600" dirty="0"/>
              <a:t>public void </a:t>
            </a:r>
            <a:r>
              <a:rPr lang="en-US" altLang="ko-KR" sz="1600" dirty="0" err="1"/>
              <a:t>MyMethod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// …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3717032"/>
            <a:ext cx="7200800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>
                <a:solidFill>
                  <a:schemeClr val="accent3"/>
                </a:solidFill>
              </a:rPr>
              <a:t>[</a:t>
            </a:r>
            <a:r>
              <a:rPr lang="en-US" altLang="ko-KR" sz="1600" dirty="0" smtClean="0">
                <a:solidFill>
                  <a:schemeClr val="accent3"/>
                </a:solidFill>
              </a:rPr>
              <a:t>Obsolete("</a:t>
            </a:r>
            <a:r>
              <a:rPr lang="en-US" altLang="ko-KR" sz="1600" dirty="0" err="1">
                <a:solidFill>
                  <a:schemeClr val="accent3"/>
                </a:solidFill>
              </a:rPr>
              <a:t>OldMethod</a:t>
            </a:r>
            <a:r>
              <a:rPr lang="ko-KR" altLang="en-US" sz="1600" dirty="0">
                <a:solidFill>
                  <a:schemeClr val="accent3"/>
                </a:solidFill>
              </a:rPr>
              <a:t>는 폐기되었습니다</a:t>
            </a:r>
            <a:r>
              <a:rPr lang="en-US" altLang="ko-KR" sz="1600" dirty="0">
                <a:solidFill>
                  <a:schemeClr val="accent3"/>
                </a:solidFill>
              </a:rPr>
              <a:t>. </a:t>
            </a:r>
            <a:r>
              <a:rPr lang="en-US" altLang="ko-KR" sz="1600" dirty="0" err="1">
                <a:solidFill>
                  <a:schemeClr val="accent3"/>
                </a:solidFill>
              </a:rPr>
              <a:t>NewMethod</a:t>
            </a:r>
            <a:r>
              <a:rPr lang="en-US" altLang="ko-KR" sz="1600" dirty="0">
                <a:solidFill>
                  <a:schemeClr val="accent3"/>
                </a:solidFill>
              </a:rPr>
              <a:t>()</a:t>
            </a:r>
            <a:r>
              <a:rPr lang="ko-KR" altLang="en-US" sz="1600" dirty="0">
                <a:solidFill>
                  <a:schemeClr val="accent3"/>
                </a:solidFill>
              </a:rPr>
              <a:t>를 이용하세요</a:t>
            </a:r>
            <a:r>
              <a:rPr lang="en-US" altLang="ko-KR" sz="1600" dirty="0">
                <a:solidFill>
                  <a:schemeClr val="accent3"/>
                </a:solidFill>
              </a:rPr>
              <a:t>.")]</a:t>
            </a:r>
          </a:p>
          <a:p>
            <a:pPr lvl="1"/>
            <a:r>
              <a:rPr lang="en-US" altLang="ko-KR" sz="1600" dirty="0"/>
              <a:t>public void </a:t>
            </a:r>
            <a:r>
              <a:rPr lang="en-US" altLang="ko-KR" sz="1600" dirty="0" err="1"/>
              <a:t>OldMethod</a:t>
            </a:r>
            <a:r>
              <a:rPr lang="en-US" altLang="ko-KR" sz="1600" dirty="0"/>
              <a:t>()</a:t>
            </a:r>
          </a:p>
          <a:p>
            <a:pPr lvl="1"/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("I'm old");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r>
              <a:rPr lang="en-US" altLang="ko-KR" sz="1600" dirty="0"/>
              <a:t>public void </a:t>
            </a:r>
            <a:r>
              <a:rPr lang="en-US" altLang="ko-KR" sz="1600" dirty="0" err="1"/>
              <a:t>NewMethod</a:t>
            </a:r>
            <a:r>
              <a:rPr lang="en-US" altLang="ko-KR" sz="1600" dirty="0"/>
              <a:t>()</a:t>
            </a:r>
          </a:p>
          <a:p>
            <a:pPr lvl="1"/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("I'm new");</a:t>
            </a:r>
          </a:p>
          <a:p>
            <a:pPr lvl="1"/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88032" y="3264769"/>
            <a:ext cx="7772400" cy="6682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애트리뷰트</a:t>
            </a:r>
            <a:r>
              <a:rPr lang="ko-KR" altLang="en-US" dirty="0" smtClean="0"/>
              <a:t> 사용 예</a:t>
            </a:r>
            <a:endParaRPr lang="en-US" altLang="ko-KR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883291" y="5483987"/>
            <a:ext cx="3600400" cy="825332"/>
          </a:xfrm>
          <a:prstGeom prst="wedgeRoundRectCallout">
            <a:avLst>
              <a:gd name="adj1" fmla="val -75659"/>
              <a:gd name="adj2" fmla="val -1520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OldMethod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사용하는 코드가 있으면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컴파일러가 에러를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0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애트리뷰트는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System.Attribute</a:t>
            </a:r>
            <a:r>
              <a:rPr lang="ko-KR" altLang="en-US" dirty="0" smtClean="0"/>
              <a:t>로부터 상속하여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아래는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선언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/>
              <a:t>내가 만드는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43608" y="2423790"/>
            <a:ext cx="72008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History : </a:t>
            </a:r>
            <a:r>
              <a:rPr lang="en-US" altLang="ko-KR" sz="1600" dirty="0" err="1"/>
              <a:t>System.Attribute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//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893907" y="4221088"/>
            <a:ext cx="3188366" cy="1354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[History]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// …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오른쪽 화살표 4"/>
          <p:cNvSpPr/>
          <p:nvPr/>
        </p:nvSpPr>
        <p:spPr>
          <a:xfrm rot="3341168">
            <a:off x="3166509" y="3466681"/>
            <a:ext cx="1155373" cy="6942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클래스의 변경 이력을 나타내는 </a:t>
            </a:r>
            <a:r>
              <a:rPr lang="ko-KR" altLang="en-US" dirty="0" err="1" smtClean="0"/>
              <a:t>애트리뷰트를</a:t>
            </a:r>
            <a:r>
              <a:rPr lang="ko-KR" altLang="en-US" dirty="0" smtClean="0"/>
              <a:t> 만들어 보자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/>
              <a:t>내가 만드는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2132856"/>
            <a:ext cx="7200800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History : </a:t>
            </a:r>
            <a:r>
              <a:rPr lang="en-US" altLang="ko-KR" sz="1600" dirty="0" err="1"/>
              <a:t>System.Attribute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private string programmer;</a:t>
            </a:r>
          </a:p>
          <a:p>
            <a:pPr lvl="1"/>
            <a:r>
              <a:rPr lang="en-US" altLang="ko-KR" sz="1600" dirty="0"/>
              <a:t>public double Version</a:t>
            </a:r>
          </a:p>
          <a:p>
            <a:pPr lvl="1"/>
            <a:r>
              <a:rPr lang="en-US" altLang="ko-KR" sz="1600" dirty="0" smtClean="0"/>
              <a:t>{ get; set; }</a:t>
            </a:r>
            <a:endParaRPr lang="en-US" altLang="ko-KR" sz="1600" dirty="0"/>
          </a:p>
          <a:p>
            <a:pPr lvl="1"/>
            <a:r>
              <a:rPr lang="en-US" altLang="ko-KR" sz="1600" dirty="0"/>
              <a:t>public string Changes</a:t>
            </a:r>
          </a:p>
          <a:p>
            <a:pPr lvl="1"/>
            <a:r>
              <a:rPr lang="en-US" altLang="ko-KR" sz="1600" dirty="0" smtClean="0"/>
              <a:t>{ get; set; }</a:t>
            </a:r>
            <a:endParaRPr lang="en-US" altLang="ko-KR" sz="1600" dirty="0"/>
          </a:p>
          <a:p>
            <a:pPr lvl="1"/>
            <a:r>
              <a:rPr lang="en-US" altLang="ko-KR" sz="1600" dirty="0"/>
              <a:t>public History(string programmer)</a:t>
            </a:r>
          </a:p>
          <a:p>
            <a:pPr lvl="1"/>
            <a:r>
              <a:rPr lang="en-US" altLang="ko-KR" sz="1600" dirty="0"/>
              <a:t>{</a:t>
            </a:r>
          </a:p>
          <a:p>
            <a:pPr lvl="2"/>
            <a:r>
              <a:rPr lang="en-US" altLang="ko-KR" sz="1600" dirty="0" err="1"/>
              <a:t>this.programmer</a:t>
            </a:r>
            <a:r>
              <a:rPr lang="en-US" altLang="ko-KR" sz="1600" dirty="0"/>
              <a:t> = programmer;</a:t>
            </a:r>
          </a:p>
          <a:p>
            <a:pPr lvl="2"/>
            <a:r>
              <a:rPr lang="en-US" altLang="ko-KR" sz="1600" dirty="0"/>
              <a:t>Version = 1.0;</a:t>
            </a:r>
          </a:p>
          <a:p>
            <a:pPr lvl="2"/>
            <a:r>
              <a:rPr lang="en-US" altLang="ko-KR" sz="1600" dirty="0"/>
              <a:t>Changes = "First release";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r>
              <a:rPr lang="en-US" altLang="ko-KR" sz="1600" dirty="0"/>
              <a:t>public string Programmer</a:t>
            </a:r>
          </a:p>
          <a:p>
            <a:pPr lvl="1"/>
            <a:r>
              <a:rPr lang="en-US" altLang="ko-KR" sz="1600" dirty="0" smtClean="0"/>
              <a:t>{ get </a:t>
            </a:r>
            <a:r>
              <a:rPr lang="en-US" altLang="ko-KR" sz="1600" dirty="0"/>
              <a:t>{ return programmer; </a:t>
            </a:r>
            <a:r>
              <a:rPr lang="en-US" altLang="ko-KR" sz="1600" dirty="0" smtClean="0"/>
              <a:t>}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222529" y="2572449"/>
            <a:ext cx="4722507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[History("Sean</a:t>
            </a:r>
            <a:r>
              <a:rPr lang="en-US" altLang="ko-KR" sz="1600" dirty="0" smtClean="0"/>
              <a:t>", Version </a:t>
            </a:r>
            <a:r>
              <a:rPr lang="en-US" altLang="ko-KR" sz="1600" dirty="0"/>
              <a:t>= 0.1, </a:t>
            </a:r>
            <a:endParaRPr lang="en-US" altLang="ko-KR" sz="1600" dirty="0" smtClean="0"/>
          </a:p>
          <a:p>
            <a:r>
              <a:rPr lang="en-US" altLang="ko-KR" sz="1600" dirty="0" smtClean="0"/>
              <a:t>Changes </a:t>
            </a:r>
            <a:r>
              <a:rPr lang="en-US" altLang="ko-KR" sz="1600" dirty="0"/>
              <a:t>= "2010-11-01 Created class stub")]</a:t>
            </a:r>
          </a:p>
          <a:p>
            <a:r>
              <a:rPr lang="en-US" altLang="ko-KR" sz="1600" dirty="0"/>
              <a:t>[History("Bob</a:t>
            </a:r>
            <a:r>
              <a:rPr lang="en-US" altLang="ko-KR" sz="1600" dirty="0" smtClean="0"/>
              <a:t>",  Version </a:t>
            </a:r>
            <a:r>
              <a:rPr lang="en-US" altLang="ko-KR" sz="1600" dirty="0"/>
              <a:t>= 0.2, </a:t>
            </a:r>
            <a:endParaRPr lang="en-US" altLang="ko-KR" sz="1600" dirty="0" smtClean="0"/>
          </a:p>
          <a:p>
            <a:r>
              <a:rPr lang="en-US" altLang="ko-KR" sz="1600" dirty="0" smtClean="0"/>
              <a:t>Changes </a:t>
            </a:r>
            <a:r>
              <a:rPr lang="en-US" altLang="ko-KR" sz="1600" dirty="0"/>
              <a:t>= "2010-12-03 Added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() Method")]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public void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()</a:t>
            </a:r>
          </a:p>
          <a:p>
            <a:pPr lvl="1"/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()");</a:t>
            </a:r>
          </a:p>
          <a:p>
            <a:pPr lvl="1"/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6" name="오른쪽 화살표 15"/>
          <p:cNvSpPr/>
          <p:nvPr/>
        </p:nvSpPr>
        <p:spPr>
          <a:xfrm>
            <a:off x="3160446" y="2799258"/>
            <a:ext cx="1155373" cy="6942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8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(1/12)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리플렉션은</a:t>
            </a:r>
            <a:r>
              <a:rPr lang="ko-KR" altLang="en-US" dirty="0"/>
              <a:t> 객체에 대해서 </a:t>
            </a:r>
            <a:r>
              <a:rPr lang="en-US" altLang="ko-KR" dirty="0"/>
              <a:t>X-Ray </a:t>
            </a:r>
            <a:r>
              <a:rPr lang="ko-KR" altLang="en-US" dirty="0"/>
              <a:t>사진처럼 객체의 형식</a:t>
            </a:r>
            <a:r>
              <a:rPr lang="en-US" altLang="ko-KR" dirty="0"/>
              <a:t>(Type) </a:t>
            </a:r>
            <a:r>
              <a:rPr lang="ko-KR" altLang="en-US" dirty="0"/>
              <a:t>정보를 들여다보는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/>
              <a:t>이 기능을 이용하면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실행 중에 객체의 형식 이름부터</a:t>
            </a:r>
            <a:r>
              <a:rPr lang="en-US" altLang="ko-KR" dirty="0"/>
              <a:t>,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목록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이벤트 목록까지 모두 열어 볼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형식의 이름으로 동적으로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데이터 형식을 동적으로 정의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데이터 형식의 조상인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형식에 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 놨음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err="1" smtClean="0"/>
              <a:t>Object.GetType</a:t>
            </a:r>
            <a:r>
              <a:rPr lang="en-US" altLang="ko-KR" dirty="0" smtClean="0"/>
              <a:t>() (1/4)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(2/12)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Object.GetType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형식은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형식의 다음 다섯 가지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갖고 있음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• Equals()</a:t>
            </a:r>
          </a:p>
          <a:p>
            <a:pPr lvl="2"/>
            <a:r>
              <a:rPr lang="en-US" altLang="ko-KR" dirty="0"/>
              <a:t>• </a:t>
            </a:r>
            <a:r>
              <a:rPr lang="en-US" altLang="ko-KR" dirty="0" err="1"/>
              <a:t>GetHashCode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b="1" dirty="0">
                <a:solidFill>
                  <a:schemeClr val="accent3"/>
                </a:solidFill>
              </a:rPr>
              <a:t>• </a:t>
            </a:r>
            <a:r>
              <a:rPr lang="en-US" altLang="ko-KR" b="1" dirty="0" err="1">
                <a:solidFill>
                  <a:schemeClr val="accent3"/>
                </a:solidFill>
              </a:rPr>
              <a:t>GetType</a:t>
            </a:r>
            <a:r>
              <a:rPr lang="en-US" altLang="ko-KR" b="1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altLang="ko-KR" dirty="0"/>
              <a:t>• </a:t>
            </a:r>
            <a:r>
              <a:rPr lang="en-US" altLang="ko-KR" dirty="0" err="1"/>
              <a:t>ReferenceEquals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•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GetType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메소든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형식 결과를 반환하며</a:t>
            </a:r>
            <a:r>
              <a:rPr lang="en-US" altLang="ko-KR" dirty="0" smtClean="0"/>
              <a:t>, Type </a:t>
            </a:r>
            <a:r>
              <a:rPr lang="ko-KR" altLang="en-US" dirty="0" smtClean="0"/>
              <a:t>형식은 </a:t>
            </a:r>
            <a:r>
              <a:rPr lang="en-US" altLang="ko-KR" dirty="0" smtClean="0"/>
              <a:t>.NET</a:t>
            </a:r>
            <a:r>
              <a:rPr lang="ko-KR" altLang="en-US" dirty="0" smtClean="0"/>
              <a:t>에서 사용하는 데이터 형식의 모든 정보를 담고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다음은 </a:t>
            </a:r>
            <a:r>
              <a:rPr lang="en-US" altLang="ko-KR" dirty="0" err="1" smtClean="0"/>
              <a:t>Object.GetType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형식을 사용하는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4797152"/>
            <a:ext cx="741682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 = 0;</a:t>
            </a:r>
          </a:p>
          <a:p>
            <a:r>
              <a:rPr lang="en-US" altLang="ko-KR" sz="1600" dirty="0"/>
              <a:t>Type </a:t>
            </a:r>
            <a:r>
              <a:rPr lang="en-US" altLang="ko-KR" sz="1600" dirty="0" err="1"/>
              <a:t>type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a.</a:t>
            </a:r>
            <a:r>
              <a:rPr lang="en-US" altLang="ko-KR" sz="1600" dirty="0" err="1">
                <a:solidFill>
                  <a:schemeClr val="accent3"/>
                </a:solidFill>
              </a:rPr>
              <a:t>GetType</a:t>
            </a:r>
            <a:r>
              <a:rPr lang="en-US" altLang="ko-KR" sz="1600" dirty="0">
                <a:solidFill>
                  <a:schemeClr val="accent3"/>
                </a:solidFill>
              </a:rPr>
              <a:t>()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FieldInfo</a:t>
            </a:r>
            <a:r>
              <a:rPr lang="en-US" altLang="ko-KR" sz="1600" dirty="0"/>
              <a:t>[] fields = </a:t>
            </a:r>
            <a:r>
              <a:rPr lang="en-US" altLang="ko-KR" sz="1600" dirty="0" err="1">
                <a:solidFill>
                  <a:schemeClr val="accent3"/>
                </a:solidFill>
              </a:rPr>
              <a:t>a.GetFields</a:t>
            </a:r>
            <a:r>
              <a:rPr lang="en-US" altLang="ko-KR" sz="1600" dirty="0" smtClean="0">
                <a:solidFill>
                  <a:schemeClr val="accent3"/>
                </a:solidFill>
              </a:rPr>
              <a:t>()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foreach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FieldInfo</a:t>
            </a:r>
            <a:r>
              <a:rPr lang="en-US" altLang="ko-KR" sz="1600" dirty="0"/>
              <a:t> field in fields)</a:t>
            </a:r>
          </a:p>
          <a:p>
            <a:pPr lvl="1"/>
            <a:r>
              <a:rPr lang="en-US" altLang="ko-KR" sz="1600" dirty="0" err="1"/>
              <a:t>Console.WriteLine</a:t>
            </a:r>
            <a:r>
              <a:rPr lang="en-US" altLang="ko-KR" sz="1600" dirty="0"/>
              <a:t>("Type:{0}, Name:{1}", 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	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f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ield.FieldType.Name</a:t>
            </a:r>
            <a:r>
              <a:rPr lang="en-US" altLang="ko-KR" sz="1600" dirty="0" smtClean="0">
                <a:solidFill>
                  <a:schemeClr val="accent3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field.Name</a:t>
            </a:r>
            <a:r>
              <a:rPr lang="en-US" altLang="ko-KR" sz="1600" dirty="0" smtClean="0"/>
              <a:t>);`</a:t>
            </a:r>
            <a:endParaRPr lang="en-US" altLang="ko-KR" sz="16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582852" y="5157505"/>
            <a:ext cx="2077380" cy="612648"/>
          </a:xfrm>
          <a:prstGeom prst="wedgeRoundRectCallout">
            <a:avLst>
              <a:gd name="adj1" fmla="val -75303"/>
              <a:gd name="adj2" fmla="val 90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필드 목록 조회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err="1" smtClean="0"/>
              <a:t>Object.GetType</a:t>
            </a:r>
            <a:r>
              <a:rPr lang="en-US" altLang="ko-KR" dirty="0" smtClean="0"/>
              <a:t>() (2/4)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8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(3/12)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형식에서 제공하는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아래는 사용도가 높은 </a:t>
            </a:r>
            <a:r>
              <a:rPr lang="ko-KR" altLang="en-US" dirty="0" err="1" smtClean="0"/>
              <a:t>메소드들만</a:t>
            </a:r>
            <a:r>
              <a:rPr lang="ko-KR" altLang="en-US" dirty="0" smtClean="0"/>
              <a:t> 추렸음</a:t>
            </a:r>
            <a:r>
              <a:rPr lang="en-US" altLang="ko-KR" dirty="0" smtClean="0"/>
              <a:t>. MSDN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System.Type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찾아보면 방대한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목록을 볼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20936"/>
              </p:ext>
            </p:extLst>
          </p:nvPr>
        </p:nvGraphicFramePr>
        <p:xfrm>
          <a:off x="899592" y="2694613"/>
          <a:ext cx="7870943" cy="383073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246948"/>
                <a:gridCol w="1457270"/>
                <a:gridCol w="4166725"/>
              </a:tblGrid>
              <a:tr h="3404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반환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GetConstructors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ConstructorInfo[]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해당 형식의 모든 생성자 목록을 반환합니다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GetEvents()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EventInfo</a:t>
                      </a:r>
                      <a:r>
                        <a:rPr lang="en-US" sz="1400" kern="100" dirty="0">
                          <a:effectLst/>
                        </a:rPr>
                        <a:t>[]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해당 형식의 이벤트 목록을 반환합니다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GetFields()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FieldInfo</a:t>
                      </a:r>
                      <a:r>
                        <a:rPr lang="en-US" sz="1400" kern="100" dirty="0">
                          <a:effectLst/>
                        </a:rPr>
                        <a:t>[]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해당 형식의 필드 목록을 반환합니다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08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GetGenericArguments()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형식 매개 변수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GetInterfaces()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형식이 상속하는 인터페이스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GetMembers()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MemberInfo[]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멤버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GetMethods()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MethodInfo[]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</a:t>
                      </a: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r>
                        <a:rPr lang="ko-KR" sz="1400" kern="100" dirty="0">
                          <a:effectLst/>
                        </a:rPr>
                        <a:t>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GetNestedTypes()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내장 형식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04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GetProperties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PropertyInfo[]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</a:t>
                      </a:r>
                      <a:r>
                        <a:rPr lang="ko-KR" sz="1400" kern="100" dirty="0" err="1">
                          <a:effectLst/>
                        </a:rPr>
                        <a:t>프로퍼티</a:t>
                      </a:r>
                      <a:r>
                        <a:rPr lang="ko-KR" sz="1400" kern="100" dirty="0">
                          <a:effectLst/>
                        </a:rPr>
                        <a:t>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err="1" smtClean="0"/>
              <a:t>Object.GetType</a:t>
            </a:r>
            <a:r>
              <a:rPr lang="en-US" altLang="ko-KR" dirty="0" smtClean="0"/>
              <a:t>() (3/4)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(4/12)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Type.GetXXX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검색 옵션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System.Reflection.BindingFlags</a:t>
            </a:r>
            <a:r>
              <a:rPr lang="en-US" altLang="ko-KR" dirty="0"/>
              <a:t> </a:t>
            </a:r>
            <a:r>
              <a:rPr lang="ko-KR" altLang="en-US" dirty="0" err="1" smtClean="0"/>
              <a:t>열거형의</a:t>
            </a:r>
            <a:r>
              <a:rPr lang="ko-KR" altLang="en-US" dirty="0" smtClean="0"/>
              <a:t> 상수를 조합하여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아래는 검색 옵션 사용 예제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2852936"/>
            <a:ext cx="7416824" cy="33855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Type </a:t>
            </a:r>
            <a:r>
              <a:rPr lang="en-US" altLang="ko-KR" sz="1600" dirty="0" err="1"/>
              <a:t>type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a.GetType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public </a:t>
            </a:r>
            <a:r>
              <a:rPr lang="ko-KR" altLang="ko-KR" sz="1600" dirty="0" err="1"/>
              <a:t>인스턴스</a:t>
            </a:r>
            <a:r>
              <a:rPr lang="ko-KR" altLang="ko-KR" sz="1600" dirty="0"/>
              <a:t> 필드 조회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fields1 = </a:t>
            </a:r>
            <a:r>
              <a:rPr lang="en-US" altLang="ko-KR" sz="1600" dirty="0" err="1"/>
              <a:t>type.GetFields</a:t>
            </a:r>
            <a:r>
              <a:rPr lang="en-US" altLang="ko-KR" sz="1600" dirty="0"/>
              <a:t>(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BindingFlags.Public</a:t>
            </a:r>
            <a:r>
              <a:rPr lang="en-US" altLang="ko-KR" sz="1600" dirty="0">
                <a:solidFill>
                  <a:schemeClr val="accent3"/>
                </a:solidFill>
              </a:rPr>
              <a:t> |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BindingFlags.Instance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/>
              <a:t>); 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</a:t>
            </a:r>
            <a:r>
              <a:rPr lang="ko-KR" altLang="ko-KR" sz="1600" dirty="0"/>
              <a:t>비</a:t>
            </a:r>
            <a:r>
              <a:rPr lang="en-US" altLang="ko-KR" sz="1600" dirty="0"/>
              <a:t>(</a:t>
            </a:r>
            <a:r>
              <a:rPr lang="ko-KR" altLang="ko-KR" sz="1600" dirty="0"/>
              <a:t>非</a:t>
            </a:r>
            <a:r>
              <a:rPr lang="en-US" altLang="ko-KR" sz="1600" dirty="0"/>
              <a:t>) public </a:t>
            </a:r>
            <a:r>
              <a:rPr lang="ko-KR" altLang="ko-KR" sz="1600" dirty="0" err="1"/>
              <a:t>인스턴스</a:t>
            </a:r>
            <a:r>
              <a:rPr lang="ko-KR" altLang="ko-KR" sz="1600" dirty="0"/>
              <a:t> 필드 조회 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fields2 = </a:t>
            </a:r>
            <a:r>
              <a:rPr lang="en-US" altLang="ko-KR" sz="1600" dirty="0" err="1"/>
              <a:t>type.GetFields</a:t>
            </a:r>
            <a:r>
              <a:rPr lang="en-US" altLang="ko-KR" sz="1600" dirty="0"/>
              <a:t>(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BindingFlags.NonPublic</a:t>
            </a:r>
            <a:r>
              <a:rPr lang="en-US" altLang="ko-KR" sz="1600" dirty="0">
                <a:solidFill>
                  <a:schemeClr val="accent3"/>
                </a:solidFill>
              </a:rPr>
              <a:t> |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BindingFlags.Instance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/>
              <a:t>); 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public </a:t>
            </a:r>
            <a:r>
              <a:rPr lang="ko-KR" altLang="ko-KR" sz="1600" dirty="0"/>
              <a:t>정적 필드 조회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fields3 = </a:t>
            </a:r>
            <a:r>
              <a:rPr lang="en-US" altLang="ko-KR" sz="1600" dirty="0" err="1"/>
              <a:t>type.GetFields</a:t>
            </a:r>
            <a:r>
              <a:rPr lang="en-US" altLang="ko-KR" sz="1600" dirty="0"/>
              <a:t>(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BindingFlags.Public</a:t>
            </a:r>
            <a:r>
              <a:rPr lang="en-US" altLang="ko-KR" sz="1600" dirty="0">
                <a:solidFill>
                  <a:schemeClr val="accent3"/>
                </a:solidFill>
              </a:rPr>
              <a:t> |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BindingFlags.Static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/>
              <a:t>); 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</a:t>
            </a:r>
            <a:r>
              <a:rPr lang="ko-KR" altLang="ko-KR" sz="1600" dirty="0"/>
              <a:t>비</a:t>
            </a:r>
            <a:r>
              <a:rPr lang="en-US" altLang="ko-KR" sz="1600" dirty="0"/>
              <a:t>(</a:t>
            </a:r>
            <a:r>
              <a:rPr lang="ko-KR" altLang="ko-KR" sz="1600" dirty="0"/>
              <a:t>非</a:t>
            </a:r>
            <a:r>
              <a:rPr lang="en-US" altLang="ko-KR" sz="1600" dirty="0"/>
              <a:t>) public </a:t>
            </a:r>
            <a:r>
              <a:rPr lang="ko-KR" altLang="ko-KR" sz="1600" dirty="0" err="1"/>
              <a:t>정적필드</a:t>
            </a:r>
            <a:r>
              <a:rPr lang="ko-KR" altLang="ko-KR" sz="1600" dirty="0"/>
              <a:t> 조회 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fields4 = </a:t>
            </a:r>
            <a:r>
              <a:rPr lang="en-US" altLang="ko-KR" sz="1600" dirty="0" err="1"/>
              <a:t>type.GetFields</a:t>
            </a:r>
            <a:r>
              <a:rPr lang="en-US" altLang="ko-KR" sz="1600" dirty="0"/>
              <a:t>(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BindingFlags.NonPublic</a:t>
            </a:r>
            <a:r>
              <a:rPr lang="en-US" altLang="ko-KR" sz="1600" dirty="0">
                <a:solidFill>
                  <a:schemeClr val="accent3"/>
                </a:solidFill>
              </a:rPr>
              <a:t> | </a:t>
            </a:r>
            <a:r>
              <a:rPr lang="en-US" altLang="ko-KR" sz="1600" dirty="0" err="1">
                <a:solidFill>
                  <a:schemeClr val="accent3"/>
                </a:solidFill>
              </a:rPr>
              <a:t>BindingFlags.Static</a:t>
            </a:r>
            <a:r>
              <a:rPr lang="en-US" altLang="ko-KR" sz="1600" dirty="0"/>
              <a:t>); </a:t>
            </a:r>
            <a:endParaRPr lang="ko-KR" altLang="ko-KR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err="1" smtClean="0"/>
              <a:t>Object.GetType</a:t>
            </a:r>
            <a:r>
              <a:rPr lang="en-US" altLang="ko-KR" dirty="0" smtClean="0"/>
              <a:t>() (4/4)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0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(5/12)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System.Activator</a:t>
            </a:r>
            <a:r>
              <a:rPr lang="en-US" altLang="ko-KR" dirty="0"/>
              <a:t> </a:t>
            </a:r>
            <a:r>
              <a:rPr lang="ko-KR" altLang="en-US" dirty="0" smtClean="0"/>
              <a:t>클래스가  형식 정보를 제공하면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생성해주는 기능을 제공함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2874422"/>
            <a:ext cx="741682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object a = </a:t>
            </a:r>
            <a:r>
              <a:rPr lang="en-US" altLang="ko-KR" sz="1600" dirty="0" err="1">
                <a:solidFill>
                  <a:schemeClr val="accent3"/>
                </a:solidFill>
              </a:rPr>
              <a:t>Activator.CreateInstance</a:t>
            </a:r>
            <a:r>
              <a:rPr lang="en-US" altLang="ko-KR" sz="1600" dirty="0">
                <a:solidFill>
                  <a:schemeClr val="accent3"/>
                </a:solidFill>
              </a:rPr>
              <a:t>(</a:t>
            </a:r>
            <a:r>
              <a:rPr lang="en-US" altLang="ko-KR" sz="1600" dirty="0" err="1">
                <a:solidFill>
                  <a:schemeClr val="accent3"/>
                </a:solidFill>
              </a:rPr>
              <a:t>typeof</a:t>
            </a:r>
            <a:r>
              <a:rPr lang="en-US" altLang="ko-KR" sz="1600" dirty="0">
                <a:solidFill>
                  <a:schemeClr val="accent3"/>
                </a:solidFill>
              </a:rPr>
              <a:t>(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));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ko-KR" dirty="0" err="1"/>
              <a:t>리플렉션을</a:t>
            </a:r>
            <a:r>
              <a:rPr lang="ko-KR" altLang="ko-KR" dirty="0"/>
              <a:t> 이용해서 객체 생성하고 </a:t>
            </a:r>
            <a:r>
              <a:rPr lang="ko-KR" altLang="ko-KR" dirty="0" smtClean="0"/>
              <a:t>이용하기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31640" y="3882534"/>
            <a:ext cx="741682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List&lt;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 list = </a:t>
            </a:r>
            <a:r>
              <a:rPr lang="en-US" altLang="ko-KR" sz="1600" dirty="0" err="1">
                <a:solidFill>
                  <a:schemeClr val="accent3"/>
                </a:solidFill>
              </a:rPr>
              <a:t>Activator.CreateInstance</a:t>
            </a:r>
            <a:r>
              <a:rPr lang="en-US" altLang="ko-KR" sz="1600" dirty="0">
                <a:solidFill>
                  <a:schemeClr val="accent3"/>
                </a:solidFill>
              </a:rPr>
              <a:t>&lt;List&lt;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&gt;&gt;();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5800" y="2514382"/>
            <a:ext cx="4572000" cy="5847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742950" lvl="1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r>
              <a:rPr lang="ko-KR" altLang="en-US" sz="1600" dirty="0"/>
              <a:t>다음은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형식의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생성하는 예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713408" y="3501008"/>
            <a:ext cx="7458992" cy="5847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742950" lvl="1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r>
              <a:rPr lang="en-US" altLang="ko-KR" sz="1600" dirty="0" smtClean="0"/>
              <a:t>Activator </a:t>
            </a:r>
            <a:r>
              <a:rPr lang="ko-KR" altLang="en-US" sz="1600" dirty="0" smtClean="0"/>
              <a:t>클래스는 일반화 형식의 </a:t>
            </a:r>
            <a:r>
              <a:rPr lang="ko-KR" altLang="en-US" sz="1600" dirty="0" err="1" smtClean="0"/>
              <a:t>인스턴스도</a:t>
            </a:r>
            <a:r>
              <a:rPr lang="ko-KR" altLang="en-US" sz="1600" dirty="0" smtClean="0"/>
              <a:t> 만들 수 있음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다음은 그 예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939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(6/12)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값을 할당하는 것도 동적으로 수행 가능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PropertyInfo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값을 읽고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값을 쓸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다음은 </a:t>
            </a:r>
            <a:r>
              <a:rPr lang="en-US" altLang="ko-KR" dirty="0" err="1" smtClean="0"/>
              <a:t>PropertyInfo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이용하는 예제 코드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3090446"/>
            <a:ext cx="266429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Profile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Name{ get; set; }</a:t>
            </a:r>
            <a:endParaRPr lang="ko-KR" altLang="ko-KR" sz="1600" dirty="0"/>
          </a:p>
          <a:p>
            <a:r>
              <a:rPr lang="en-US" altLang="ko-KR" sz="1600" dirty="0"/>
              <a:t>    public Phone{ get; set; }</a:t>
            </a:r>
            <a:endParaRPr lang="ko-KR" altLang="ko-KR" sz="1600" dirty="0"/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ko-KR" dirty="0" err="1"/>
              <a:t>리플렉션을</a:t>
            </a:r>
            <a:r>
              <a:rPr lang="ko-KR" altLang="ko-KR" dirty="0"/>
              <a:t> 이용해서 객체 생성하고 </a:t>
            </a:r>
            <a:r>
              <a:rPr lang="ko-KR" altLang="ko-KR" dirty="0" smtClean="0"/>
              <a:t>이용하기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3068960"/>
            <a:ext cx="496855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static </a:t>
            </a:r>
            <a:r>
              <a:rPr lang="en-US" altLang="ko-KR" sz="1600" dirty="0"/>
              <a:t>void Main()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Type </a:t>
            </a:r>
            <a:r>
              <a:rPr lang="en-US" altLang="ko-KR" sz="1600" dirty="0" err="1"/>
              <a:t>type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(Profile);</a:t>
            </a:r>
            <a:endParaRPr lang="ko-KR" altLang="ko-KR" sz="1600" dirty="0"/>
          </a:p>
          <a:p>
            <a:r>
              <a:rPr lang="en-US" altLang="ko-KR" sz="1600" dirty="0"/>
              <a:t>    Object profile = </a:t>
            </a:r>
            <a:r>
              <a:rPr lang="en-US" altLang="ko-KR" sz="1600" dirty="0" err="1"/>
              <a:t>Activator.CreateInstance</a:t>
            </a:r>
            <a:r>
              <a:rPr lang="en-US" altLang="ko-KR" sz="1600" dirty="0"/>
              <a:t>( type 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PropertyInfo</a:t>
            </a:r>
            <a:r>
              <a:rPr lang="en-US" altLang="ko-KR" sz="1600" dirty="0"/>
              <a:t> name = </a:t>
            </a:r>
            <a:r>
              <a:rPr lang="en-US" altLang="ko-KR" sz="1600" dirty="0" err="1">
                <a:solidFill>
                  <a:schemeClr val="accent3"/>
                </a:solidFill>
              </a:rPr>
              <a:t>type.PropertyInfo</a:t>
            </a:r>
            <a:r>
              <a:rPr lang="en-US" altLang="ko-KR" sz="1600" dirty="0"/>
              <a:t>( “Name” );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PropertyInfo</a:t>
            </a:r>
            <a:r>
              <a:rPr lang="en-US" altLang="ko-KR" sz="1600" dirty="0"/>
              <a:t> phone = </a:t>
            </a:r>
            <a:r>
              <a:rPr lang="en-US" altLang="ko-KR" sz="1600" dirty="0" err="1">
                <a:solidFill>
                  <a:schemeClr val="accent3"/>
                </a:solidFill>
              </a:rPr>
              <a:t>type.PropertyInfo</a:t>
            </a:r>
            <a:r>
              <a:rPr lang="en-US" altLang="ko-KR" sz="1600" dirty="0"/>
              <a:t>( “Phone” 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name.</a:t>
            </a:r>
            <a:r>
              <a:rPr lang="en-US" altLang="ko-KR" sz="1600" dirty="0" err="1">
                <a:solidFill>
                  <a:schemeClr val="accent3"/>
                </a:solidFill>
              </a:rPr>
              <a:t>SetValue</a:t>
            </a:r>
            <a:r>
              <a:rPr lang="en-US" altLang="ko-KR" sz="1600" dirty="0"/>
              <a:t>( profile, “</a:t>
            </a:r>
            <a:r>
              <a:rPr lang="ko-KR" altLang="ko-KR" sz="1600" dirty="0"/>
              <a:t>박찬호</a:t>
            </a:r>
            <a:r>
              <a:rPr lang="en-US" altLang="ko-KR" sz="1600" dirty="0"/>
              <a:t>”, null );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phone.</a:t>
            </a:r>
            <a:r>
              <a:rPr lang="en-US" altLang="ko-KR" sz="1600" dirty="0" err="1">
                <a:solidFill>
                  <a:schemeClr val="accent3"/>
                </a:solidFill>
              </a:rPr>
              <a:t>SetValue</a:t>
            </a:r>
            <a:r>
              <a:rPr lang="en-US" altLang="ko-KR" sz="1600" dirty="0"/>
              <a:t>( profile, “997-5511”, null 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("{0}, {1}",</a:t>
            </a:r>
            <a:endParaRPr lang="ko-KR" altLang="ko-KR" sz="1600" dirty="0"/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/>
              <a:t>name.</a:t>
            </a:r>
            <a:r>
              <a:rPr lang="en-US" altLang="ko-KR" sz="1600" dirty="0" err="1">
                <a:solidFill>
                  <a:schemeClr val="accent3"/>
                </a:solidFill>
              </a:rPr>
              <a:t>GetValue</a:t>
            </a:r>
            <a:r>
              <a:rPr lang="en-US" altLang="ko-KR" sz="1600" dirty="0"/>
              <a:t>(profile, null),</a:t>
            </a:r>
            <a:endParaRPr lang="ko-KR" altLang="ko-KR" sz="1600" dirty="0"/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/>
              <a:t>phone.</a:t>
            </a:r>
            <a:r>
              <a:rPr lang="en-US" altLang="ko-KR" sz="1600" dirty="0" err="1">
                <a:solidFill>
                  <a:schemeClr val="accent3"/>
                </a:solidFill>
              </a:rPr>
              <a:t>GetValue</a:t>
            </a:r>
            <a:r>
              <a:rPr lang="en-US" altLang="ko-KR" sz="1600" dirty="0"/>
              <a:t>(profile, null));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321173" y="4413885"/>
            <a:ext cx="3746771" cy="2255475"/>
          </a:xfrm>
          <a:prstGeom prst="wedgeRoundRectCallout">
            <a:avLst>
              <a:gd name="adj1" fmla="val 57449"/>
              <a:gd name="adj2" fmla="val -478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err="1"/>
              <a:t>Type.GetProperties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그 형식의 모든 </a:t>
            </a:r>
            <a:r>
              <a:rPr lang="ko-KR" altLang="en-US" dirty="0" err="1"/>
              <a:t>프로퍼티를</a:t>
            </a:r>
            <a:r>
              <a:rPr lang="ko-KR" altLang="en-US" dirty="0"/>
              <a:t>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형식의 배열로 반환하지만</a:t>
            </a:r>
            <a:r>
              <a:rPr lang="en-US" altLang="ko-KR" dirty="0"/>
              <a:t>, </a:t>
            </a:r>
            <a:r>
              <a:rPr lang="en-US" altLang="ko-KR" dirty="0" err="1"/>
              <a:t>Type.GetProperty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특정 이름의 </a:t>
            </a:r>
            <a:r>
              <a:rPr lang="ko-KR" altLang="en-US" dirty="0" err="1"/>
              <a:t>프로퍼티를</a:t>
            </a:r>
            <a:r>
              <a:rPr lang="ko-KR" altLang="en-US" dirty="0"/>
              <a:t> 찾아 그 </a:t>
            </a:r>
            <a:r>
              <a:rPr lang="ko-KR" altLang="en-US" dirty="0" err="1"/>
              <a:t>프로퍼티의</a:t>
            </a:r>
            <a:r>
              <a:rPr lang="ko-KR" altLang="en-US" dirty="0"/>
              <a:t> 정보를 담은 하나의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객체만을 </a:t>
            </a:r>
            <a:r>
              <a:rPr lang="ko-KR" altLang="en-US" dirty="0" smtClean="0"/>
              <a:t>반환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877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(7/12)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리플렉션을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호출도 가능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MethodInfo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Invoke()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ko-KR" altLang="en-US" dirty="0"/>
              <a:t>다음은 </a:t>
            </a:r>
            <a:r>
              <a:rPr lang="en-US" altLang="ko-KR" dirty="0" err="1" smtClean="0"/>
              <a:t>MethodInfo</a:t>
            </a:r>
            <a:r>
              <a:rPr lang="en-US" altLang="ko-KR" dirty="0" smtClean="0"/>
              <a:t>  </a:t>
            </a:r>
            <a:r>
              <a:rPr lang="ko-KR" altLang="en-US" dirty="0"/>
              <a:t>클래스를 이용하는 예제 코드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2802414"/>
            <a:ext cx="324036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Profile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Name{ get; set; }</a:t>
            </a:r>
            <a:endParaRPr lang="ko-KR" altLang="ko-KR" sz="1600" dirty="0"/>
          </a:p>
          <a:p>
            <a:r>
              <a:rPr lang="en-US" altLang="ko-KR" sz="1600" dirty="0"/>
              <a:t>    public Phone{ get; set;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void Print()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 “{0}, {1}”,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Name</a:t>
            </a:r>
            <a:r>
              <a:rPr lang="en-US" altLang="ko-KR" sz="1600" dirty="0"/>
              <a:t>, Phone );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ko-KR" dirty="0" err="1"/>
              <a:t>리플렉션을</a:t>
            </a:r>
            <a:r>
              <a:rPr lang="ko-KR" altLang="ko-KR" dirty="0"/>
              <a:t> 이용해서 객체 생성하고 </a:t>
            </a:r>
            <a:r>
              <a:rPr lang="ko-KR" altLang="ko-KR" dirty="0" smtClean="0"/>
              <a:t>이용하기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63888" y="2780928"/>
            <a:ext cx="5472608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Main()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Type </a:t>
            </a:r>
            <a:r>
              <a:rPr lang="en-US" altLang="ko-KR" sz="1600" dirty="0" err="1"/>
              <a:t>type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(Profile);</a:t>
            </a:r>
            <a:endParaRPr lang="ko-KR" altLang="ko-KR" sz="1600" dirty="0"/>
          </a:p>
          <a:p>
            <a:r>
              <a:rPr lang="en-US" altLang="ko-KR" sz="1600" dirty="0"/>
              <a:t>    Profile  </a:t>
            </a:r>
            <a:r>
              <a:rPr lang="en-US" altLang="ko-KR" sz="1600" dirty="0" err="1"/>
              <a:t>profile</a:t>
            </a:r>
            <a:r>
              <a:rPr lang="en-US" altLang="ko-KR" sz="1600" dirty="0"/>
              <a:t> = (Profile)</a:t>
            </a:r>
            <a:r>
              <a:rPr lang="en-US" altLang="ko-KR" sz="1600" dirty="0" err="1"/>
              <a:t>Activator.CreateInstance</a:t>
            </a:r>
            <a:r>
              <a:rPr lang="en-US" altLang="ko-KR" sz="1600" dirty="0"/>
              <a:t>( type );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MethodInfo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method = </a:t>
            </a:r>
            <a:r>
              <a:rPr lang="en-US" altLang="ko-KR" sz="1600" dirty="0" err="1"/>
              <a:t>type.GetMethod</a:t>
            </a:r>
            <a:r>
              <a:rPr lang="en-US" altLang="ko-KR" sz="1600" dirty="0"/>
              <a:t>(“Print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method.Invoke</a:t>
            </a:r>
            <a:r>
              <a:rPr lang="en-US" altLang="ko-KR" sz="1600" dirty="0"/>
              <a:t>( profile, null 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145023" y="4941168"/>
            <a:ext cx="3746771" cy="1728192"/>
          </a:xfrm>
          <a:prstGeom prst="wedgeRoundRectCallout">
            <a:avLst>
              <a:gd name="adj1" fmla="val -4532"/>
              <a:gd name="adj2" fmla="val -705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null </a:t>
            </a:r>
            <a:r>
              <a:rPr lang="ko-KR" altLang="ko-KR" dirty="0"/>
              <a:t>매개 변수가 오는 자리에는</a:t>
            </a:r>
            <a:r>
              <a:rPr lang="en-US" altLang="ko-KR" dirty="0"/>
              <a:t> Invoke() </a:t>
            </a:r>
            <a:r>
              <a:rPr lang="ko-KR" altLang="ko-KR" dirty="0" err="1"/>
              <a:t>메소드가</a:t>
            </a:r>
            <a:r>
              <a:rPr lang="ko-KR" altLang="ko-KR" dirty="0"/>
              <a:t> 호출할 </a:t>
            </a:r>
            <a:r>
              <a:rPr lang="ko-KR" altLang="ko-KR" dirty="0" err="1"/>
              <a:t>메소드의</a:t>
            </a:r>
            <a:r>
              <a:rPr lang="ko-KR" altLang="ko-KR" dirty="0"/>
              <a:t> 매개 변수가 </a:t>
            </a:r>
            <a:r>
              <a:rPr lang="ko-KR" altLang="ko-KR" dirty="0" err="1" smtClean="0"/>
              <a:t>와야</a:t>
            </a:r>
            <a:r>
              <a:rPr lang="ko-KR" altLang="en-US" dirty="0" err="1" smtClean="0"/>
              <a:t>함</a:t>
            </a:r>
            <a:r>
              <a:rPr lang="en-US" altLang="ko-KR" dirty="0" smtClean="0"/>
              <a:t>. </a:t>
            </a:r>
            <a:r>
              <a:rPr lang="ko-KR" altLang="ko-KR" dirty="0"/>
              <a:t>여기에서는</a:t>
            </a:r>
            <a:r>
              <a:rPr lang="en-US" altLang="ko-KR" dirty="0"/>
              <a:t> </a:t>
            </a:r>
            <a:r>
              <a:rPr lang="en-US" altLang="ko-KR" dirty="0" err="1"/>
              <a:t>Profile.Print</a:t>
            </a:r>
            <a:r>
              <a:rPr lang="en-US" altLang="ko-KR" dirty="0"/>
              <a:t>() </a:t>
            </a:r>
            <a:r>
              <a:rPr lang="ko-KR" altLang="ko-KR" dirty="0" err="1"/>
              <a:t>메소드의</a:t>
            </a:r>
            <a:r>
              <a:rPr lang="ko-KR" altLang="ko-KR" dirty="0"/>
              <a:t> 매개 변수가 없으므로</a:t>
            </a:r>
            <a:r>
              <a:rPr lang="en-US" altLang="ko-KR" dirty="0"/>
              <a:t> null </a:t>
            </a:r>
            <a:r>
              <a:rPr lang="ko-KR" altLang="ko-KR" dirty="0"/>
              <a:t>을 넘기는 </a:t>
            </a:r>
            <a:r>
              <a:rPr lang="ko-KR" altLang="en-US" dirty="0" smtClean="0"/>
              <a:t>것임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053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(8/12)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리플렉션은</a:t>
            </a:r>
            <a:r>
              <a:rPr lang="ko-KR" altLang="en-US" dirty="0" smtClean="0"/>
              <a:t> 기존의 형식 정보를 다루는 것이 전부가 아님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형식을 런타임에 만들어 낼 수도 있음</a:t>
            </a:r>
            <a:r>
              <a:rPr lang="en-US" altLang="ko-KR" dirty="0" smtClean="0"/>
              <a:t>!!!!</a:t>
            </a:r>
          </a:p>
          <a:p>
            <a:r>
              <a:rPr lang="ko-KR" altLang="en-US" dirty="0" smtClean="0"/>
              <a:t>프로그램이 실행 중에 새로운 형식을 만들면 이를 </a:t>
            </a:r>
            <a:r>
              <a:rPr lang="en-US" altLang="ko-KR" dirty="0" smtClean="0"/>
              <a:t>CLR</a:t>
            </a:r>
            <a:r>
              <a:rPr lang="ko-KR" altLang="en-US" dirty="0" smtClean="0"/>
              <a:t>에 제출하면</a:t>
            </a:r>
            <a:r>
              <a:rPr lang="en-US" altLang="ko-KR" dirty="0" smtClean="0"/>
              <a:t>, CLR</a:t>
            </a:r>
            <a:r>
              <a:rPr lang="ko-KR" altLang="en-US" dirty="0" smtClean="0"/>
              <a:t>이 이를 접수하여 이 형식에 관련한 메모리 관리 등의 작업을 수행함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동적으로 새로운 형식을 만드는 작업은 </a:t>
            </a:r>
            <a:r>
              <a:rPr lang="en-US" altLang="ko-KR" dirty="0" err="1" smtClean="0"/>
              <a:t>System.Reflection.Emit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네임스페이스에 있는 클래스를 통해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Emit(‘</a:t>
            </a:r>
            <a:r>
              <a:rPr lang="ko-KR" altLang="en-US" dirty="0" err="1" smtClean="0"/>
              <a:t>이밋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읽음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내보내다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발행하다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뜻을 갖고 있음</a:t>
            </a:r>
            <a:r>
              <a:rPr lang="en-US" altLang="ko-KR" dirty="0" smtClean="0"/>
              <a:t>.)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992888" cy="4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형식내보내기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10066</TotalTime>
  <Words>1361</Words>
  <Application>Microsoft Office PowerPoint</Application>
  <PresentationFormat>화면 슬라이드 쇼(4:3)</PresentationFormat>
  <Paragraphs>317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어번 팝</vt:lpstr>
      <vt:lpstr>뇌를 자극하는 C# 4.0 프로그래밍</vt:lpstr>
      <vt:lpstr>01. 리플렉션(1/12)</vt:lpstr>
      <vt:lpstr>01. 리플렉션(2/12)</vt:lpstr>
      <vt:lpstr>01. 리플렉션(3/12)</vt:lpstr>
      <vt:lpstr>01. 리플렉션(4/12)</vt:lpstr>
      <vt:lpstr>01. 리플렉션(5/12)</vt:lpstr>
      <vt:lpstr>01. 리플렉션(6/12)</vt:lpstr>
      <vt:lpstr>01. 리플렉션(7/12)</vt:lpstr>
      <vt:lpstr>01. 리플렉션(8/12)</vt:lpstr>
      <vt:lpstr>01. 리플렉션(9/12)</vt:lpstr>
      <vt:lpstr>01. 리플렉션(10/12)</vt:lpstr>
      <vt:lpstr>01. 리플렉션(11/12)</vt:lpstr>
      <vt:lpstr>01. 리플렉션(12/12)</vt:lpstr>
      <vt:lpstr>02. 애트리뷰트(1/4)</vt:lpstr>
      <vt:lpstr>02. 애트리뷰트(2/4)</vt:lpstr>
      <vt:lpstr>02. 애트리뷰트(3/4)</vt:lpstr>
      <vt:lpstr>02. 애트리뷰트(4/4)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399</cp:revision>
  <dcterms:created xsi:type="dcterms:W3CDTF">2011-08-27T13:50:08Z</dcterms:created>
  <dcterms:modified xsi:type="dcterms:W3CDTF">2011-10-16T12:51:12Z</dcterms:modified>
</cp:coreProperties>
</file>