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4"/>
  </p:notesMasterIdLst>
  <p:sldIdLst>
    <p:sldId id="256" r:id="rId2"/>
    <p:sldId id="258" r:id="rId3"/>
    <p:sldId id="331" r:id="rId4"/>
    <p:sldId id="332" r:id="rId5"/>
    <p:sldId id="333" r:id="rId6"/>
    <p:sldId id="329" r:id="rId7"/>
    <p:sldId id="334" r:id="rId8"/>
    <p:sldId id="330" r:id="rId9"/>
    <p:sldId id="335" r:id="rId10"/>
    <p:sldId id="336" r:id="rId11"/>
    <p:sldId id="337" r:id="rId12"/>
    <p:sldId id="33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87033" autoAdjust="0"/>
  </p:normalViewPr>
  <p:slideViewPr>
    <p:cSldViewPr>
      <p:cViewPr>
        <p:scale>
          <a:sx n="66" d="100"/>
          <a:sy n="66" d="100"/>
        </p:scale>
        <p:origin x="-276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16C9-01B0-4919-A95C-4FE968DBDDC4}" type="datetimeFigureOut">
              <a:rPr lang="ko-KR" altLang="en-US" smtClean="0"/>
              <a:t>2011-10-17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5EFB-ADE3-469D-A763-3151A160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17. dynamic </a:t>
            </a:r>
            <a:r>
              <a:rPr lang="ko-KR" altLang="en-US" dirty="0"/>
              <a:t>형식</a:t>
            </a:r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동적 언어와의 상호 </a:t>
            </a:r>
            <a:r>
              <a:rPr lang="ko-KR" altLang="en-US" dirty="0" err="1"/>
              <a:t>운용성을</a:t>
            </a:r>
            <a:r>
              <a:rPr lang="ko-KR" altLang="en-US" dirty="0"/>
              <a:t> 위한 </a:t>
            </a:r>
            <a:r>
              <a:rPr lang="en-US" altLang="ko-KR" dirty="0"/>
              <a:t>dynamic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DLR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CLR </a:t>
            </a:r>
            <a:r>
              <a:rPr lang="ko-KR" altLang="en-US" dirty="0" smtClean="0"/>
              <a:t>사이의 상호동작은 </a:t>
            </a:r>
            <a:r>
              <a:rPr lang="en-US" altLang="ko-KR" dirty="0" smtClean="0"/>
              <a:t>dynamic </a:t>
            </a:r>
            <a:r>
              <a:rPr lang="ko-KR" altLang="en-US" dirty="0" smtClean="0"/>
              <a:t>형식을 통해 이루어짐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다음은 </a:t>
            </a:r>
            <a:r>
              <a:rPr lang="en-US" altLang="ko-KR" dirty="0" smtClean="0"/>
              <a:t>DLR</a:t>
            </a:r>
            <a:r>
              <a:rPr lang="ko-KR" altLang="en-US" dirty="0" smtClean="0"/>
              <a:t>이 제공하는 클래스의 일부임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88471"/>
              </p:ext>
            </p:extLst>
          </p:nvPr>
        </p:nvGraphicFramePr>
        <p:xfrm>
          <a:off x="1043608" y="2492896"/>
          <a:ext cx="7619104" cy="41044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53223"/>
                <a:gridCol w="5965881"/>
              </a:tblGrid>
              <a:tr h="1718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클래스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effectLst/>
                        </a:rPr>
                        <a:t>ScriptRuntime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동적 언어를 </a:t>
                      </a:r>
                      <a:r>
                        <a:rPr lang="ko-KR" sz="1600" kern="100" dirty="0" err="1">
                          <a:effectLst/>
                        </a:rPr>
                        <a:t>호스팅하는</a:t>
                      </a:r>
                      <a:r>
                        <a:rPr lang="ko-KR" sz="1600" kern="100" dirty="0">
                          <a:effectLst/>
                        </a:rPr>
                        <a:t> 시작점입니다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en-US" sz="1600" kern="100" dirty="0" err="1">
                          <a:effectLst/>
                        </a:rPr>
                        <a:t>ScriptRuntime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ko-KR" sz="1600" kern="100" dirty="0">
                          <a:effectLst/>
                        </a:rPr>
                        <a:t>클래스는 참조된 어셈블리나 전역 객체 같은 전역 상태를 나타내며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하나의</a:t>
                      </a:r>
                      <a:r>
                        <a:rPr lang="en-US" sz="1600" kern="100" dirty="0">
                          <a:effectLst/>
                        </a:rPr>
                        <a:t> .NET </a:t>
                      </a:r>
                      <a:r>
                        <a:rPr lang="en-US" sz="1600" kern="100" dirty="0" err="1">
                          <a:effectLst/>
                        </a:rPr>
                        <a:t>AppDomain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ko-KR" sz="1600" kern="100" dirty="0">
                          <a:effectLst/>
                        </a:rPr>
                        <a:t>안에 여러 개의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ScriptRuntime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인스턴스를</a:t>
                      </a:r>
                      <a:r>
                        <a:rPr lang="ko-KR" sz="1600" kern="100" dirty="0">
                          <a:effectLst/>
                        </a:rPr>
                        <a:t> 만들 수 있습니다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</a:rPr>
                        <a:t>ScriptScope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기본적으로 네임스페이스를 나타냅니다</a:t>
                      </a:r>
                      <a:r>
                        <a:rPr lang="en-US" sz="1600" kern="100">
                          <a:effectLst/>
                        </a:rPr>
                        <a:t>. </a:t>
                      </a:r>
                      <a:r>
                        <a:rPr lang="ko-KR" sz="1600" kern="100">
                          <a:effectLst/>
                        </a:rPr>
                        <a:t>호스트</a:t>
                      </a: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ko-KR" sz="1600" kern="100">
                          <a:effectLst/>
                        </a:rPr>
                        <a:t>즉</a:t>
                      </a:r>
                      <a:r>
                        <a:rPr lang="en-US" sz="1600" kern="100">
                          <a:effectLst/>
                        </a:rPr>
                        <a:t>, C# </a:t>
                      </a:r>
                      <a:r>
                        <a:rPr lang="ko-KR" sz="1600" kern="100">
                          <a:effectLst/>
                        </a:rPr>
                        <a:t>코드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r>
                        <a:rPr lang="ko-KR" sz="1600" kern="100">
                          <a:effectLst/>
                        </a:rPr>
                        <a:t>는</a:t>
                      </a:r>
                      <a:r>
                        <a:rPr lang="en-US" sz="1600" kern="100">
                          <a:effectLst/>
                        </a:rPr>
                        <a:t> ScriptScope </a:t>
                      </a:r>
                      <a:r>
                        <a:rPr lang="ko-KR" sz="1600" kern="100">
                          <a:effectLst/>
                        </a:rPr>
                        <a:t>객체 안에 동적 언어 코드에서 사용하는 변수에 값을 대입하거나 읽을 수 있습니다</a:t>
                      </a:r>
                      <a:r>
                        <a:rPr lang="en-US" sz="1600" kern="100">
                          <a:effectLst/>
                        </a:rPr>
                        <a:t>. 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</a:rPr>
                        <a:t>ScriptEngine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스크립트 엔진은 언어의 구문을 나타내는 일꾼입니다</a:t>
                      </a:r>
                      <a:r>
                        <a:rPr lang="en-US" sz="1600" kern="100">
                          <a:effectLst/>
                        </a:rPr>
                        <a:t>. </a:t>
                      </a:r>
                      <a:r>
                        <a:rPr lang="ko-KR" sz="1600" kern="100">
                          <a:effectLst/>
                        </a:rPr>
                        <a:t>스크립트 엔진은 코드를 실행하고 </a:t>
                      </a:r>
                      <a:r>
                        <a:rPr lang="en-US" sz="1600" kern="100">
                          <a:effectLst/>
                        </a:rPr>
                        <a:t>ScriptScope</a:t>
                      </a:r>
                      <a:r>
                        <a:rPr lang="ko-KR" sz="1600" kern="100">
                          <a:effectLst/>
                        </a:rPr>
                        <a:t>와</a:t>
                      </a:r>
                      <a:r>
                        <a:rPr lang="en-US" sz="1600" kern="100">
                          <a:effectLst/>
                        </a:rPr>
                        <a:t> ScriptSource</a:t>
                      </a:r>
                      <a:r>
                        <a:rPr lang="ko-KR" sz="1600" kern="100">
                          <a:effectLst/>
                        </a:rPr>
                        <a:t>를 생성하는 다양한 방법을 제공합니다</a:t>
                      </a:r>
                      <a:r>
                        <a:rPr lang="en-US" sz="1600" kern="100">
                          <a:effectLst/>
                        </a:rPr>
                        <a:t>. 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</a:rPr>
                        <a:t>ScriptSource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이 클래스는 소스 코드를 읽어 들이는 여러 메소드와 읽어들인 소스 코드를 다양한 방법으로 실행하는 메소드들을 제공합니다</a:t>
                      </a:r>
                      <a:r>
                        <a:rPr lang="en-US" sz="1600" kern="100">
                          <a:effectLst/>
                        </a:rPr>
                        <a:t>. 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3453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</a:rPr>
                        <a:t>CompiledCode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 클래스는 </a:t>
                      </a:r>
                      <a:r>
                        <a:rPr lang="ko-KR" sz="1600" kern="100" dirty="0" err="1">
                          <a:effectLst/>
                        </a:rPr>
                        <a:t>컴파일된</a:t>
                      </a:r>
                      <a:r>
                        <a:rPr lang="ko-KR" sz="1600" kern="100" dirty="0">
                          <a:effectLst/>
                        </a:rPr>
                        <a:t> 코드를 나타냅니다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ko-KR" sz="1600" kern="100" dirty="0">
                          <a:effectLst/>
                        </a:rPr>
                        <a:t>한번 </a:t>
                      </a:r>
                      <a:r>
                        <a:rPr lang="ko-KR" sz="1600" kern="100" dirty="0" err="1">
                          <a:effectLst/>
                        </a:rPr>
                        <a:t>컴파일해놓고</a:t>
                      </a:r>
                      <a:r>
                        <a:rPr lang="ko-KR" sz="1600" kern="100" dirty="0">
                          <a:effectLst/>
                        </a:rPr>
                        <a:t> 여러 번 반복해서 실행하는 코드를 나타내는 데에 사용됩니다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5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동적 언어와의 상호 </a:t>
            </a:r>
            <a:r>
              <a:rPr lang="ko-KR" altLang="en-US" dirty="0" err="1"/>
              <a:t>운용성을</a:t>
            </a:r>
            <a:r>
              <a:rPr lang="ko-KR" altLang="en-US" dirty="0"/>
              <a:t> 위한 </a:t>
            </a:r>
            <a:r>
              <a:rPr lang="en-US" altLang="ko-KR" dirty="0"/>
              <a:t>dynamic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C# 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코드 실행하는 예제 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19785" y="2132856"/>
            <a:ext cx="752483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ScriptRuntime</a:t>
            </a:r>
            <a:r>
              <a:rPr lang="en-US" altLang="ko-KR" sz="1600" dirty="0"/>
              <a:t> runtime = </a:t>
            </a:r>
            <a:r>
              <a:rPr lang="en-US" altLang="ko-KR" sz="1600" dirty="0" err="1"/>
              <a:t>Python.CreateRuntime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dynamic result = </a:t>
            </a:r>
            <a:r>
              <a:rPr lang="en-US" altLang="ko-KR" sz="1600" dirty="0" err="1"/>
              <a:t>runtime.ExecuteFile</a:t>
            </a:r>
            <a:r>
              <a:rPr lang="en-US" altLang="ko-KR" sz="1600" dirty="0"/>
              <a:t>("</a:t>
            </a:r>
            <a:r>
              <a:rPr lang="en-US" altLang="ko-KR" sz="2400" b="1" dirty="0">
                <a:solidFill>
                  <a:schemeClr val="accent3"/>
                </a:solidFill>
              </a:rPr>
              <a:t>namecard.py</a:t>
            </a:r>
            <a:r>
              <a:rPr lang="en-US" altLang="ko-KR" sz="1600" dirty="0"/>
              <a:t>");  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1019785" y="3724577"/>
            <a:ext cx="7524836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class </a:t>
            </a:r>
            <a:r>
              <a:rPr lang="en-US" altLang="ko-KR" sz="1600" dirty="0" err="1">
                <a:solidFill>
                  <a:schemeClr val="accent1"/>
                </a:solidFill>
              </a:rPr>
              <a:t>NameCard</a:t>
            </a:r>
            <a:r>
              <a:rPr lang="en-US" altLang="ko-KR" sz="1600" dirty="0">
                <a:solidFill>
                  <a:schemeClr val="accent1"/>
                </a:solidFill>
              </a:rPr>
              <a:t> :</a:t>
            </a:r>
            <a:r>
              <a:rPr lang="ko-KR" altLang="ko-KR" sz="1600" dirty="0">
                <a:solidFill>
                  <a:schemeClr val="accent1"/>
                </a:solidFill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    name = ''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phone = ''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 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</a:t>
            </a:r>
            <a:r>
              <a:rPr lang="en-US" altLang="ko-KR" sz="1600" dirty="0" err="1">
                <a:solidFill>
                  <a:schemeClr val="accent1"/>
                </a:solidFill>
              </a:rPr>
              <a:t>def</a:t>
            </a:r>
            <a:r>
              <a:rPr lang="en-US" altLang="ko-KR" sz="1600" dirty="0">
                <a:solidFill>
                  <a:schemeClr val="accent1"/>
                </a:solidFill>
              </a:rPr>
              <a:t> __</a:t>
            </a:r>
            <a:r>
              <a:rPr lang="en-US" altLang="ko-KR" sz="1600" dirty="0" err="1">
                <a:solidFill>
                  <a:schemeClr val="accent1"/>
                </a:solidFill>
              </a:rPr>
              <a:t>init</a:t>
            </a:r>
            <a:r>
              <a:rPr lang="en-US" altLang="ko-KR" sz="1600" dirty="0">
                <a:solidFill>
                  <a:schemeClr val="accent1"/>
                </a:solidFill>
              </a:rPr>
              <a:t>__(self, name, phone) : 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    self.name = name 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    </a:t>
            </a:r>
            <a:r>
              <a:rPr lang="en-US" altLang="ko-KR" sz="1600" dirty="0" err="1">
                <a:solidFill>
                  <a:schemeClr val="accent1"/>
                </a:solidFill>
              </a:rPr>
              <a:t>self.phone</a:t>
            </a:r>
            <a:r>
              <a:rPr lang="en-US" altLang="ko-KR" sz="1600" dirty="0">
                <a:solidFill>
                  <a:schemeClr val="accent1"/>
                </a:solidFill>
              </a:rPr>
              <a:t> = phone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 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</a:t>
            </a:r>
            <a:r>
              <a:rPr lang="en-US" altLang="ko-KR" sz="1600" dirty="0" err="1">
                <a:solidFill>
                  <a:schemeClr val="accent1"/>
                </a:solidFill>
              </a:rPr>
              <a:t>def</a:t>
            </a:r>
            <a:r>
              <a:rPr lang="en-US" altLang="ko-KR" sz="1600" dirty="0">
                <a:solidFill>
                  <a:schemeClr val="accent1"/>
                </a:solidFill>
              </a:rPr>
              <a:t> </a:t>
            </a:r>
            <a:r>
              <a:rPr lang="en-US" altLang="ko-KR" sz="1600" dirty="0" err="1">
                <a:solidFill>
                  <a:schemeClr val="accent1"/>
                </a:solidFill>
              </a:rPr>
              <a:t>printNameCard</a:t>
            </a:r>
            <a:r>
              <a:rPr lang="en-US" altLang="ko-KR" sz="1600" dirty="0">
                <a:solidFill>
                  <a:schemeClr val="accent1"/>
                </a:solidFill>
              </a:rPr>
              <a:t>(self) : 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    print self.name + ', ' + </a:t>
            </a:r>
            <a:r>
              <a:rPr lang="en-US" altLang="ko-KR" sz="1600" dirty="0" err="1">
                <a:solidFill>
                  <a:schemeClr val="accent1"/>
                </a:solidFill>
              </a:rPr>
              <a:t>self.phone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 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 err="1">
                <a:solidFill>
                  <a:schemeClr val="accent1"/>
                </a:solidFill>
              </a:rPr>
              <a:t>NameCard</a:t>
            </a:r>
            <a:r>
              <a:rPr lang="en-US" altLang="ko-KR" sz="1600" dirty="0">
                <a:solidFill>
                  <a:schemeClr val="accent1"/>
                </a:solidFill>
              </a:rPr>
              <a:t>(n, p)</a:t>
            </a:r>
            <a:endParaRPr lang="ko-KR" altLang="ko-KR" sz="1600" dirty="0">
              <a:solidFill>
                <a:schemeClr val="accent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572000" y="2852936"/>
            <a:ext cx="432049" cy="108012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19785" y="3355537"/>
            <a:ext cx="156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namecard.py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5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동적 언어와의 상호 </a:t>
            </a:r>
            <a:r>
              <a:rPr lang="ko-KR" altLang="en-US" dirty="0" err="1"/>
              <a:t>운용성을</a:t>
            </a:r>
            <a:r>
              <a:rPr lang="ko-KR" altLang="en-US" dirty="0"/>
              <a:t> 위한 </a:t>
            </a:r>
            <a:r>
              <a:rPr lang="en-US" altLang="ko-KR" dirty="0"/>
              <a:t>dynamic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C# 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코드 실행하는 예제 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2060848"/>
            <a:ext cx="396044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ScriptEngine</a:t>
            </a:r>
            <a:r>
              <a:rPr lang="en-US" altLang="ko-KR" sz="1600" dirty="0" smtClean="0"/>
              <a:t> engine = </a:t>
            </a:r>
            <a:r>
              <a:rPr lang="en-US" altLang="ko-KR" sz="1600" dirty="0" err="1" smtClean="0"/>
              <a:t>Python.CreateEngine</a:t>
            </a:r>
            <a:r>
              <a:rPr lang="en-US" altLang="ko-KR" sz="1600" dirty="0" smtClean="0"/>
              <a:t>();</a:t>
            </a:r>
            <a:endParaRPr lang="ko-KR" altLang="ko-KR" sz="1600" dirty="0" smtClean="0"/>
          </a:p>
          <a:p>
            <a:r>
              <a:rPr lang="en-US" altLang="ko-KR" sz="1600" dirty="0" err="1" smtClean="0"/>
              <a:t>ScriptScope</a:t>
            </a:r>
            <a:r>
              <a:rPr lang="en-US" altLang="ko-KR" sz="1600" dirty="0" smtClean="0"/>
              <a:t> scope = </a:t>
            </a:r>
            <a:r>
              <a:rPr lang="en-US" altLang="ko-KR" sz="1600" dirty="0" err="1" smtClean="0"/>
              <a:t>engine.CreateScope</a:t>
            </a:r>
            <a:r>
              <a:rPr lang="en-US" altLang="ko-KR" sz="1600" dirty="0" smtClean="0"/>
              <a:t>();</a:t>
            </a:r>
            <a:endParaRPr lang="ko-KR" altLang="ko-KR" sz="1600" dirty="0" smtClean="0"/>
          </a:p>
          <a:p>
            <a:r>
              <a:rPr lang="en-US" altLang="ko-KR" sz="1600" dirty="0" err="1" smtClean="0"/>
              <a:t>scope.SetVariable</a:t>
            </a:r>
            <a:r>
              <a:rPr lang="en-US" altLang="ko-KR" sz="1600" dirty="0" smtClean="0"/>
              <a:t>("n", "</a:t>
            </a:r>
            <a:r>
              <a:rPr lang="ko-KR" altLang="ko-KR" sz="1600" dirty="0" smtClean="0"/>
              <a:t>박상현</a:t>
            </a:r>
            <a:r>
              <a:rPr lang="en-US" altLang="ko-KR" sz="1600" dirty="0" smtClean="0"/>
              <a:t>");</a:t>
            </a:r>
            <a:endParaRPr lang="ko-KR" altLang="ko-KR" sz="1600" dirty="0" smtClean="0"/>
          </a:p>
          <a:p>
            <a:r>
              <a:rPr lang="en-US" altLang="ko-KR" sz="1600" dirty="0" err="1" smtClean="0"/>
              <a:t>scope.SetVariable</a:t>
            </a:r>
            <a:r>
              <a:rPr lang="en-US" altLang="ko-KR" sz="1600" dirty="0" smtClean="0"/>
              <a:t>("p", "010-123-4566");</a:t>
            </a:r>
            <a:endParaRPr lang="ko-KR" altLang="ko-KR" sz="1600" dirty="0" smtClean="0"/>
          </a:p>
          <a:p>
            <a:r>
              <a:rPr lang="en-US" altLang="ko-KR" sz="1600" dirty="0"/>
              <a:t> </a:t>
            </a:r>
            <a:endParaRPr lang="ko-KR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4283968" y="2042839"/>
            <a:ext cx="4752528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ScriptSource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source = engine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 smtClean="0"/>
              <a:t>CreateScriptSourceFromString</a:t>
            </a:r>
            <a:r>
              <a:rPr lang="en-US" altLang="ko-KR" sz="1600" dirty="0" smtClean="0"/>
              <a:t>( </a:t>
            </a:r>
            <a:r>
              <a:rPr lang="en-US" altLang="ko-KR" sz="1600" dirty="0"/>
              <a:t>@"</a:t>
            </a:r>
            <a:endParaRPr lang="en-US" altLang="ko-KR" sz="1600" dirty="0" smtClean="0"/>
          </a:p>
          <a:p>
            <a:r>
              <a:rPr lang="en-US" altLang="ko-KR" sz="1600" dirty="0" smtClean="0">
                <a:solidFill>
                  <a:schemeClr val="accent1"/>
                </a:solidFill>
              </a:rPr>
              <a:t>class </a:t>
            </a:r>
            <a:r>
              <a:rPr lang="en-US" altLang="ko-KR" sz="1600" dirty="0" err="1">
                <a:solidFill>
                  <a:schemeClr val="accent1"/>
                </a:solidFill>
              </a:rPr>
              <a:t>NameCard</a:t>
            </a:r>
            <a:r>
              <a:rPr lang="en-US" altLang="ko-KR" sz="1600" dirty="0">
                <a:solidFill>
                  <a:schemeClr val="accent1"/>
                </a:solidFill>
              </a:rPr>
              <a:t> :</a:t>
            </a:r>
            <a:r>
              <a:rPr lang="ko-KR" altLang="ko-KR" sz="1600" dirty="0">
                <a:solidFill>
                  <a:schemeClr val="accent1"/>
                </a:solidFill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    name = ''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phone = ''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 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</a:t>
            </a:r>
            <a:r>
              <a:rPr lang="en-US" altLang="ko-KR" sz="1600" dirty="0" err="1">
                <a:solidFill>
                  <a:schemeClr val="accent1"/>
                </a:solidFill>
              </a:rPr>
              <a:t>def</a:t>
            </a:r>
            <a:r>
              <a:rPr lang="en-US" altLang="ko-KR" sz="1600" dirty="0">
                <a:solidFill>
                  <a:schemeClr val="accent1"/>
                </a:solidFill>
              </a:rPr>
              <a:t> __</a:t>
            </a:r>
            <a:r>
              <a:rPr lang="en-US" altLang="ko-KR" sz="1600" dirty="0" err="1">
                <a:solidFill>
                  <a:schemeClr val="accent1"/>
                </a:solidFill>
              </a:rPr>
              <a:t>init</a:t>
            </a:r>
            <a:r>
              <a:rPr lang="en-US" altLang="ko-KR" sz="1600" dirty="0">
                <a:solidFill>
                  <a:schemeClr val="accent1"/>
                </a:solidFill>
              </a:rPr>
              <a:t>__(self, name, phone) : 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    self.name = name 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    </a:t>
            </a:r>
            <a:r>
              <a:rPr lang="en-US" altLang="ko-KR" sz="1600" dirty="0" err="1">
                <a:solidFill>
                  <a:schemeClr val="accent1"/>
                </a:solidFill>
              </a:rPr>
              <a:t>self.phone</a:t>
            </a:r>
            <a:r>
              <a:rPr lang="en-US" altLang="ko-KR" sz="1600" dirty="0">
                <a:solidFill>
                  <a:schemeClr val="accent1"/>
                </a:solidFill>
              </a:rPr>
              <a:t> = phone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 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</a:t>
            </a:r>
            <a:r>
              <a:rPr lang="en-US" altLang="ko-KR" sz="1600" dirty="0" err="1">
                <a:solidFill>
                  <a:schemeClr val="accent1"/>
                </a:solidFill>
              </a:rPr>
              <a:t>def</a:t>
            </a:r>
            <a:r>
              <a:rPr lang="en-US" altLang="ko-KR" sz="1600" dirty="0">
                <a:solidFill>
                  <a:schemeClr val="accent1"/>
                </a:solidFill>
              </a:rPr>
              <a:t> </a:t>
            </a:r>
            <a:r>
              <a:rPr lang="en-US" altLang="ko-KR" sz="1600" dirty="0" err="1">
                <a:solidFill>
                  <a:schemeClr val="accent1"/>
                </a:solidFill>
              </a:rPr>
              <a:t>printNameCard</a:t>
            </a:r>
            <a:r>
              <a:rPr lang="en-US" altLang="ko-KR" sz="1600" dirty="0">
                <a:solidFill>
                  <a:schemeClr val="accent1"/>
                </a:solidFill>
              </a:rPr>
              <a:t>(self) : 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        print self.name + ', ' + </a:t>
            </a:r>
            <a:r>
              <a:rPr lang="en-US" altLang="ko-KR" sz="1600" dirty="0" err="1">
                <a:solidFill>
                  <a:schemeClr val="accent1"/>
                </a:solidFill>
              </a:rPr>
              <a:t>self.phone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 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 err="1">
                <a:solidFill>
                  <a:schemeClr val="accent1"/>
                </a:solidFill>
              </a:rPr>
              <a:t>NameCard</a:t>
            </a:r>
            <a:r>
              <a:rPr lang="en-US" altLang="ko-KR" sz="1600" dirty="0">
                <a:solidFill>
                  <a:schemeClr val="accent1"/>
                </a:solidFill>
              </a:rPr>
              <a:t>(n, p)</a:t>
            </a:r>
            <a:endParaRPr lang="ko-KR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/>
              <a:t>");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dynamic result = </a:t>
            </a:r>
            <a:r>
              <a:rPr lang="en-US" altLang="ko-KR" sz="1600" dirty="0" err="1"/>
              <a:t>source.Execute</a:t>
            </a:r>
            <a:r>
              <a:rPr lang="en-US" altLang="ko-KR" sz="1600" dirty="0"/>
              <a:t>(scope);</a:t>
            </a:r>
            <a:endParaRPr lang="ko-KR" altLang="ko-KR" sz="1600" dirty="0"/>
          </a:p>
          <a:p>
            <a:r>
              <a:rPr lang="en-US" altLang="ko-KR" sz="1600" dirty="0" err="1"/>
              <a:t>result.printNameCard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("{0}, {1}", result.name, </a:t>
            </a:r>
            <a:r>
              <a:rPr lang="en-US" altLang="ko-KR" sz="1600" dirty="0" err="1"/>
              <a:t>result.phone</a:t>
            </a:r>
            <a:r>
              <a:rPr lang="en-US" altLang="ko-KR" sz="1600" dirty="0" smtClean="0"/>
              <a:t>);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206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dynamic </a:t>
            </a:r>
            <a:r>
              <a:rPr lang="ko-KR" altLang="en-US" dirty="0"/>
              <a:t>형식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</a:t>
            </a:r>
            <a:r>
              <a:rPr lang="en-US" altLang="ko-KR" dirty="0" smtClean="0"/>
              <a:t>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dynamic </a:t>
            </a:r>
            <a:r>
              <a:rPr lang="ko-KR" altLang="en-US" dirty="0"/>
              <a:t>형식도 </a:t>
            </a:r>
            <a:r>
              <a:rPr lang="en-US" altLang="ko-KR" dirty="0" err="1"/>
              <a:t>int</a:t>
            </a:r>
            <a:r>
              <a:rPr lang="en-US" altLang="ko-KR" dirty="0"/>
              <a:t>, string</a:t>
            </a:r>
            <a:r>
              <a:rPr lang="ko-KR" altLang="en-US" dirty="0"/>
              <a:t>처럼 또 하나의 데이터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ko-KR" altLang="en-US" dirty="0"/>
              <a:t>다만 형식 검사가 </a:t>
            </a:r>
            <a:r>
              <a:rPr lang="ko-KR" altLang="en-US" dirty="0" err="1" smtClean="0"/>
              <a:t>컴파일시</a:t>
            </a:r>
            <a:r>
              <a:rPr lang="en-US" altLang="ko-KR" dirty="0"/>
              <a:t>(</a:t>
            </a:r>
            <a:r>
              <a:rPr lang="ko-KR" altLang="en-US" dirty="0"/>
              <a:t>時</a:t>
            </a:r>
            <a:r>
              <a:rPr lang="en-US" altLang="ko-KR" dirty="0"/>
              <a:t>)</a:t>
            </a:r>
            <a:r>
              <a:rPr lang="ko-KR" altLang="en-US" dirty="0"/>
              <a:t>에 이루어지는 </a:t>
            </a:r>
            <a:r>
              <a:rPr lang="ko-KR" altLang="en-US" dirty="0">
                <a:solidFill>
                  <a:schemeClr val="accent3"/>
                </a:solidFill>
              </a:rPr>
              <a:t>다른 형식과는 달리 </a:t>
            </a:r>
            <a:r>
              <a:rPr lang="ko-KR" altLang="en-US" dirty="0" err="1">
                <a:solidFill>
                  <a:schemeClr val="accent3"/>
                </a:solidFill>
              </a:rPr>
              <a:t>실행시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ko-KR" altLang="en-US" dirty="0">
                <a:solidFill>
                  <a:schemeClr val="accent3"/>
                </a:solidFill>
              </a:rPr>
              <a:t>時</a:t>
            </a:r>
            <a:r>
              <a:rPr lang="en-US" altLang="ko-KR" dirty="0">
                <a:solidFill>
                  <a:schemeClr val="accent3"/>
                </a:solidFill>
              </a:rPr>
              <a:t>)</a:t>
            </a:r>
            <a:r>
              <a:rPr lang="ko-KR" altLang="en-US" dirty="0">
                <a:solidFill>
                  <a:schemeClr val="accent3"/>
                </a:solidFill>
              </a:rPr>
              <a:t>에 </a:t>
            </a:r>
            <a:r>
              <a:rPr lang="ko-KR" altLang="en-US" dirty="0" smtClean="0">
                <a:solidFill>
                  <a:schemeClr val="accent3"/>
                </a:solidFill>
              </a:rPr>
              <a:t>이루어짐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r>
              <a:rPr lang="en-US" altLang="ko-KR" dirty="0"/>
              <a:t>dynamic </a:t>
            </a:r>
            <a:r>
              <a:rPr lang="ko-KR" altLang="en-US" dirty="0"/>
              <a:t>형식도 </a:t>
            </a:r>
            <a:r>
              <a:rPr lang="en-US" altLang="ko-KR" dirty="0" err="1"/>
              <a:t>int</a:t>
            </a:r>
            <a:r>
              <a:rPr lang="en-US" altLang="ko-KR" dirty="0"/>
              <a:t>, string</a:t>
            </a:r>
            <a:r>
              <a:rPr lang="ko-KR" altLang="en-US" dirty="0"/>
              <a:t>처럼 또 하나의 데이터 형식</a:t>
            </a:r>
            <a:endParaRPr lang="en-US" altLang="ko-KR" dirty="0"/>
          </a:p>
          <a:p>
            <a:endParaRPr lang="en-US" altLang="ko-KR" dirty="0" smtClean="0">
              <a:solidFill>
                <a:schemeClr val="accent3"/>
              </a:solidFill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3588" y="2852936"/>
            <a:ext cx="3564396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MyClass</a:t>
            </a:r>
            <a:endParaRPr lang="en-US" altLang="ko-KR" sz="1600" dirty="0"/>
          </a:p>
          <a:p>
            <a:r>
              <a:rPr lang="en-US" altLang="ko-KR" sz="1600" dirty="0" smtClean="0"/>
              <a:t>{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public </a:t>
            </a:r>
            <a:r>
              <a:rPr lang="en-US" altLang="ko-KR" sz="1600" dirty="0"/>
              <a:t>void </a:t>
            </a:r>
            <a:r>
              <a:rPr lang="en-US" altLang="ko-KR" sz="1600" dirty="0" err="1"/>
              <a:t>FuncAAA</a:t>
            </a:r>
            <a:r>
              <a:rPr lang="en-US" altLang="ko-KR" sz="1600" dirty="0" smtClean="0"/>
              <a:t>()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{ </a:t>
            </a:r>
            <a:r>
              <a:rPr lang="en-US" altLang="ko-KR" sz="1600" dirty="0"/>
              <a:t>// Do Nothing 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/>
              <a:t>	</a:t>
            </a:r>
          </a:p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MainApp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{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static </a:t>
            </a:r>
            <a:r>
              <a:rPr lang="en-US" altLang="ko-KR" sz="1600" dirty="0"/>
              <a:t>void Main(string[] </a:t>
            </a:r>
            <a:r>
              <a:rPr lang="en-US" altLang="ko-KR" sz="1600" dirty="0" err="1"/>
              <a:t>args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{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MyClass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MyClass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obj.FuncAAA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obj.FuncBBB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48064" y="2852936"/>
            <a:ext cx="3564396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MyClass</a:t>
            </a:r>
            <a:endParaRPr lang="en-US" altLang="ko-KR" sz="1600" dirty="0"/>
          </a:p>
          <a:p>
            <a:r>
              <a:rPr lang="en-US" altLang="ko-KR" sz="1600" dirty="0" smtClean="0"/>
              <a:t>{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public </a:t>
            </a:r>
            <a:r>
              <a:rPr lang="en-US" altLang="ko-KR" sz="1600" dirty="0"/>
              <a:t>void </a:t>
            </a:r>
            <a:r>
              <a:rPr lang="en-US" altLang="ko-KR" sz="1600" dirty="0" err="1"/>
              <a:t>FuncAAA</a:t>
            </a:r>
            <a:r>
              <a:rPr lang="en-US" altLang="ko-KR" sz="1600" dirty="0" smtClean="0"/>
              <a:t>()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{ </a:t>
            </a:r>
            <a:r>
              <a:rPr lang="en-US" altLang="ko-KR" sz="1600" dirty="0"/>
              <a:t>// Do Nothing 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/>
              <a:t>	</a:t>
            </a:r>
          </a:p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MainApp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{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static </a:t>
            </a:r>
            <a:r>
              <a:rPr lang="en-US" altLang="ko-KR" sz="1600" dirty="0"/>
              <a:t>void Main(string[] </a:t>
            </a:r>
            <a:r>
              <a:rPr lang="en-US" altLang="ko-KR" sz="1600" dirty="0" err="1"/>
              <a:t>args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{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chemeClr val="accent3"/>
                </a:solidFill>
              </a:rPr>
              <a:t>dynamic</a:t>
            </a:r>
            <a:r>
              <a:rPr lang="en-US" altLang="ko-KR" sz="1600" dirty="0" smtClean="0">
                <a:solidFill>
                  <a:schemeClr val="accent3"/>
                </a:solidFill>
              </a:rPr>
              <a:t> </a:t>
            </a:r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new </a:t>
            </a:r>
            <a:r>
              <a:rPr lang="en-US" altLang="ko-KR" sz="1600" dirty="0" err="1"/>
              <a:t>MyClass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obj.FuncAAA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obj.FuncBBB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</p:txBody>
      </p:sp>
      <p:sp>
        <p:nvSpPr>
          <p:cNvPr id="5" name="폭발 1 4"/>
          <p:cNvSpPr/>
          <p:nvPr/>
        </p:nvSpPr>
        <p:spPr>
          <a:xfrm>
            <a:off x="3059832" y="3501008"/>
            <a:ext cx="1800200" cy="1244754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컴파일 에러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14" name="폭발 1 13"/>
          <p:cNvSpPr/>
          <p:nvPr/>
        </p:nvSpPr>
        <p:spPr>
          <a:xfrm>
            <a:off x="7164288" y="3501008"/>
            <a:ext cx="1800200" cy="1244754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컴파일 성공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39952" y="4365104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dynamic </a:t>
            </a:r>
            <a:r>
              <a:rPr lang="ko-KR" altLang="en-US" dirty="0"/>
              <a:t>형식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</a:t>
            </a:r>
            <a:r>
              <a:rPr lang="en-US" altLang="ko-KR" dirty="0" smtClean="0"/>
              <a:t>2/4)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dynamic </a:t>
            </a:r>
            <a:r>
              <a:rPr lang="ko-KR" altLang="en-US" dirty="0" smtClean="0"/>
              <a:t>형식을 위한 변론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568" y="1916832"/>
            <a:ext cx="756084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HY목각파임B" pitchFamily="18" charset="-127"/>
                <a:ea typeface="HY목각파임B" pitchFamily="18" charset="-127"/>
              </a:rPr>
              <a:t>“C</a:t>
            </a:r>
            <a:r>
              <a:rPr lang="en-US" altLang="ko-KR" sz="2000" dirty="0">
                <a:latin typeface="HY목각파임B" pitchFamily="18" charset="-127"/>
                <a:ea typeface="HY목각파임B" pitchFamily="18" charset="-127"/>
              </a:rPr>
              <a:t># </a:t>
            </a:r>
            <a:r>
              <a:rPr lang="ko-KR" altLang="en-US" sz="2000" dirty="0">
                <a:latin typeface="HY목각파임B" pitchFamily="18" charset="-127"/>
                <a:ea typeface="HY목각파임B" pitchFamily="18" charset="-127"/>
              </a:rPr>
              <a:t>컴파일러가 제공하는 “강력한 형식 검사”의 이점과 방금 전에 설명한</a:t>
            </a:r>
            <a:r>
              <a:rPr lang="en-US" altLang="ko-KR" sz="2000" dirty="0">
                <a:latin typeface="HY목각파임B" pitchFamily="18" charset="-127"/>
                <a:ea typeface="HY목각파임B" pitchFamily="18" charset="-127"/>
              </a:rPr>
              <a:t>dynamic </a:t>
            </a:r>
            <a:r>
              <a:rPr lang="ko-KR" altLang="en-US" sz="2000" dirty="0">
                <a:latin typeface="HY목각파임B" pitchFamily="18" charset="-127"/>
                <a:ea typeface="HY목각파임B" pitchFamily="18" charset="-127"/>
              </a:rPr>
              <a:t>형식의 특징이 상충하지 않나</a:t>
            </a:r>
            <a:r>
              <a:rPr lang="en-US" altLang="ko-KR" sz="2000" dirty="0" smtClean="0">
                <a:latin typeface="HY목각파임B" pitchFamily="18" charset="-127"/>
                <a:ea typeface="HY목각파임B" pitchFamily="18" charset="-127"/>
              </a:rPr>
              <a:t>? “</a:t>
            </a:r>
            <a:endParaRPr lang="ko-KR" altLang="en-US" sz="20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5" y="3645024"/>
            <a:ext cx="7560840" cy="2592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dynamic </a:t>
            </a:r>
            <a:r>
              <a:rPr lang="ko-KR" altLang="en-US" dirty="0"/>
              <a:t>키워드는 형식 검사를 </a:t>
            </a:r>
            <a:r>
              <a:rPr lang="ko-KR" altLang="en-US" dirty="0" err="1"/>
              <a:t>컴파일시에서</a:t>
            </a:r>
            <a:r>
              <a:rPr lang="ko-KR" altLang="en-US" dirty="0"/>
              <a:t> </a:t>
            </a:r>
            <a:r>
              <a:rPr lang="ko-KR" altLang="en-US" dirty="0" err="1"/>
              <a:t>실행시로</a:t>
            </a:r>
            <a:r>
              <a:rPr lang="ko-KR" altLang="en-US" dirty="0"/>
              <a:t> 미루겠다는 것 뿐이지</a:t>
            </a:r>
            <a:r>
              <a:rPr lang="en-US" altLang="ko-KR" dirty="0"/>
              <a:t>, </a:t>
            </a:r>
            <a:r>
              <a:rPr lang="ko-KR" altLang="en-US" dirty="0"/>
              <a:t>하지 않겠다는 것은 아님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“</a:t>
            </a:r>
            <a:r>
              <a:rPr lang="ko-KR" altLang="en-US" dirty="0"/>
              <a:t>강력한 형식 검사”는 </a:t>
            </a:r>
            <a:r>
              <a:rPr lang="en-US" altLang="ko-KR" dirty="0"/>
              <a:t>dynamic </a:t>
            </a:r>
            <a:r>
              <a:rPr lang="ko-KR" altLang="en-US" dirty="0"/>
              <a:t>키워드가 사용된 곳에서도 여전히 유효함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dynamic </a:t>
            </a:r>
            <a:r>
              <a:rPr lang="ko-KR" altLang="en-US" dirty="0"/>
              <a:t>형식으로 인해 형식 검사를 못하는 문제는  테스트 단계에서 쉽게 발견하여 제거할 수 있음</a:t>
            </a:r>
            <a:r>
              <a:rPr lang="en-US" altLang="ko-KR" dirty="0" smtClean="0"/>
              <a:t>.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sp>
        <p:nvSpPr>
          <p:cNvPr id="12" name="위쪽 화살표 11"/>
          <p:cNvSpPr/>
          <p:nvPr/>
        </p:nvSpPr>
        <p:spPr>
          <a:xfrm>
            <a:off x="3563888" y="2939796"/>
            <a:ext cx="1440160" cy="849244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dynamic </a:t>
            </a:r>
            <a:r>
              <a:rPr lang="ko-KR" altLang="en-US" dirty="0"/>
              <a:t>형식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</a:t>
            </a:r>
            <a:r>
              <a:rPr lang="en-US" altLang="ko-KR" dirty="0" smtClean="0"/>
              <a:t>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오리 타이핑 </a:t>
            </a:r>
            <a:r>
              <a:rPr lang="en-US" altLang="ko-KR" dirty="0" smtClean="0"/>
              <a:t>(1/2)</a:t>
            </a:r>
          </a:p>
          <a:p>
            <a:pPr lvl="1"/>
            <a:r>
              <a:rPr lang="ko-KR" altLang="en-US" dirty="0"/>
              <a:t>“오리처럼 걷고 오리처럼 헤엄치며 오리처럼 </a:t>
            </a:r>
            <a:r>
              <a:rPr lang="ko-KR" altLang="en-US" dirty="0" err="1"/>
              <a:t>꽉꽉거리는</a:t>
            </a:r>
            <a:r>
              <a:rPr lang="ko-KR" altLang="en-US" dirty="0"/>
              <a:t> 새를 봤을 때</a:t>
            </a:r>
            <a:r>
              <a:rPr lang="en-US" altLang="ko-KR" dirty="0"/>
              <a:t>, </a:t>
            </a:r>
            <a:r>
              <a:rPr lang="ko-KR" altLang="en-US" dirty="0"/>
              <a:t>나는 그 새를 </a:t>
            </a:r>
            <a:r>
              <a:rPr lang="ko-KR" altLang="en-US" dirty="0" smtClean="0"/>
              <a:t>오리라고 </a:t>
            </a:r>
            <a:r>
              <a:rPr lang="ko-KR" altLang="en-US" dirty="0"/>
              <a:t>부른다</a:t>
            </a:r>
            <a:r>
              <a:rPr lang="en-US" altLang="ko-KR" dirty="0" smtClean="0"/>
              <a:t>.” - </a:t>
            </a:r>
            <a:r>
              <a:rPr lang="ko-KR" altLang="en-US" dirty="0" err="1"/>
              <a:t>제임스</a:t>
            </a:r>
            <a:r>
              <a:rPr lang="ko-KR" altLang="en-US" dirty="0"/>
              <a:t> </a:t>
            </a:r>
            <a:r>
              <a:rPr lang="ko-KR" altLang="en-US" dirty="0" err="1"/>
              <a:t>위트콤</a:t>
            </a:r>
            <a:r>
              <a:rPr lang="ko-KR" altLang="en-US" dirty="0"/>
              <a:t> </a:t>
            </a:r>
            <a:r>
              <a:rPr lang="ko-KR" altLang="en-US" dirty="0" err="1"/>
              <a:t>라일리</a:t>
            </a:r>
            <a:r>
              <a:rPr lang="en-US" altLang="ko-KR" dirty="0"/>
              <a:t>(1849-1916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미국 시인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1520" y="2781503"/>
            <a:ext cx="3852428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class </a:t>
            </a:r>
            <a:r>
              <a:rPr lang="en-US" altLang="ko-KR" sz="1600" dirty="0"/>
              <a:t>Duck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public void Walk()</a:t>
            </a:r>
            <a:endParaRPr lang="ko-KR" altLang="ko-KR" sz="1600" dirty="0"/>
          </a:p>
          <a:p>
            <a:r>
              <a:rPr lang="en-US" altLang="ko-KR" sz="1600" dirty="0"/>
              <a:t>    {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Duck.Walk</a:t>
            </a:r>
            <a:r>
              <a:rPr lang="en-US" altLang="ko-KR" sz="1600" dirty="0"/>
              <a:t>"); 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public void Swim()</a:t>
            </a:r>
            <a:endParaRPr lang="ko-KR" altLang="ko-KR" sz="1600" dirty="0"/>
          </a:p>
          <a:p>
            <a:r>
              <a:rPr lang="en-US" altLang="ko-KR" sz="1600" dirty="0"/>
              <a:t>    {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Duck.Swim</a:t>
            </a:r>
            <a:r>
              <a:rPr lang="en-US" altLang="ko-KR" sz="1600" dirty="0"/>
              <a:t>"); 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public void Quack()</a:t>
            </a:r>
            <a:endParaRPr lang="ko-KR" altLang="ko-KR" sz="1600" dirty="0"/>
          </a:p>
          <a:p>
            <a:r>
              <a:rPr lang="en-US" altLang="ko-KR" sz="1600" dirty="0"/>
              <a:t>    {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Duck.Quack</a:t>
            </a:r>
            <a:r>
              <a:rPr lang="en-US" altLang="ko-KR" sz="1600" dirty="0"/>
              <a:t>"); </a:t>
            </a:r>
            <a:r>
              <a:rPr lang="en-US" altLang="ko-KR" sz="1600" dirty="0" smtClean="0"/>
              <a:t>}</a:t>
            </a:r>
            <a:r>
              <a:rPr lang="en-US" altLang="ko-KR" sz="1600" dirty="0"/>
              <a:t> </a:t>
            </a:r>
            <a:r>
              <a:rPr lang="ko-KR" altLang="ko-KR" sz="1600" dirty="0"/>
              <a:t> </a:t>
            </a:r>
            <a:br>
              <a:rPr lang="ko-KR" altLang="ko-KR" sz="1600" dirty="0"/>
            </a:br>
            <a:r>
              <a:rPr lang="en-US" altLang="ko-KR" sz="1600" dirty="0"/>
              <a:t>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class Mallard : Duck 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// …</a:t>
            </a:r>
            <a:endParaRPr lang="ko-KR" altLang="ko-KR" sz="1600" dirty="0"/>
          </a:p>
          <a:p>
            <a:r>
              <a:rPr lang="en-US" altLang="ko-KR" sz="1600" dirty="0" smtClean="0"/>
              <a:t>}</a:t>
            </a:r>
            <a:endParaRPr lang="ko-KR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4716016" y="2781503"/>
            <a:ext cx="3852428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class </a:t>
            </a:r>
            <a:r>
              <a:rPr lang="en-US" altLang="ko-KR" sz="1600" dirty="0"/>
              <a:t>Duck</a:t>
            </a:r>
            <a:r>
              <a:rPr lang="ko-KR" altLang="ko-KR" sz="1600" dirty="0"/>
              <a:t> </a:t>
            </a:r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public void Walk()</a:t>
            </a:r>
            <a:endParaRPr lang="ko-KR" altLang="ko-KR" sz="1600" dirty="0"/>
          </a:p>
          <a:p>
            <a:r>
              <a:rPr lang="en-US" altLang="ko-KR" sz="1600" dirty="0"/>
              <a:t>    {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Duck.Walk</a:t>
            </a:r>
            <a:r>
              <a:rPr lang="en-US" altLang="ko-KR" sz="1600" dirty="0"/>
              <a:t>"); 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r>
              <a:rPr lang="en-US" altLang="ko-KR" sz="1600" dirty="0" smtClean="0"/>
              <a:t>    </a:t>
            </a:r>
            <a:r>
              <a:rPr lang="en-US" altLang="ko-KR" sz="1600" dirty="0"/>
              <a:t>public void Swim()</a:t>
            </a:r>
            <a:endParaRPr lang="ko-KR" altLang="ko-KR" sz="1600" dirty="0"/>
          </a:p>
          <a:p>
            <a:r>
              <a:rPr lang="en-US" altLang="ko-KR" sz="1600" dirty="0"/>
              <a:t>    {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Duck.Swim</a:t>
            </a:r>
            <a:r>
              <a:rPr lang="en-US" altLang="ko-KR" sz="1600" dirty="0"/>
              <a:t>"); </a:t>
            </a:r>
            <a:r>
              <a:rPr lang="en-US" altLang="ko-KR" sz="1600" dirty="0" smtClean="0"/>
              <a:t>}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public void Quack()</a:t>
            </a:r>
            <a:endParaRPr lang="ko-KR" altLang="ko-KR" sz="1600" dirty="0"/>
          </a:p>
          <a:p>
            <a:r>
              <a:rPr lang="en-US" altLang="ko-KR" sz="1600" dirty="0"/>
              <a:t>    {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Duck.Quack</a:t>
            </a:r>
            <a:r>
              <a:rPr lang="en-US" altLang="ko-KR" sz="1600" dirty="0"/>
              <a:t>"); }</a:t>
            </a:r>
            <a:endParaRPr lang="ko-KR" altLang="ko-KR" sz="1600" dirty="0"/>
          </a:p>
          <a:p>
            <a:r>
              <a:rPr lang="en-US" altLang="ko-KR" sz="1600" dirty="0" smtClean="0"/>
              <a:t>}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class </a:t>
            </a:r>
            <a:r>
              <a:rPr lang="en-US" altLang="ko-KR" sz="1600" dirty="0"/>
              <a:t>Robot</a:t>
            </a:r>
            <a:r>
              <a:rPr lang="ko-KR" altLang="ko-KR" sz="1600" dirty="0"/>
              <a:t> </a:t>
            </a:r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public void Walk()</a:t>
            </a:r>
            <a:endParaRPr lang="ko-KR" altLang="ko-KR" sz="1600" dirty="0"/>
          </a:p>
          <a:p>
            <a:r>
              <a:rPr lang="en-US" altLang="ko-KR" sz="1600" dirty="0"/>
              <a:t>    {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Robot.Walk</a:t>
            </a:r>
            <a:r>
              <a:rPr lang="en-US" altLang="ko-KR" sz="1600" dirty="0"/>
              <a:t>"); </a:t>
            </a:r>
            <a:r>
              <a:rPr lang="en-US" altLang="ko-KR" sz="1600" dirty="0" smtClean="0"/>
              <a:t>}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public void Swim()</a:t>
            </a:r>
            <a:endParaRPr lang="ko-KR" altLang="ko-KR" sz="1600" dirty="0"/>
          </a:p>
          <a:p>
            <a:r>
              <a:rPr lang="en-US" altLang="ko-KR" sz="1600" dirty="0"/>
              <a:t>    {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Robot.Swim</a:t>
            </a:r>
            <a:r>
              <a:rPr lang="en-US" altLang="ko-KR" sz="1600" dirty="0"/>
              <a:t>"); </a:t>
            </a:r>
            <a:r>
              <a:rPr lang="en-US" altLang="ko-KR" sz="1600" dirty="0" smtClean="0"/>
              <a:t>}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public void Quack()</a:t>
            </a:r>
            <a:endParaRPr lang="ko-KR" altLang="ko-KR" sz="1600" dirty="0"/>
          </a:p>
          <a:p>
            <a:r>
              <a:rPr lang="en-US" altLang="ko-KR" sz="1600" dirty="0"/>
              <a:t>    {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Robot.Quack</a:t>
            </a:r>
            <a:r>
              <a:rPr lang="en-US" altLang="ko-KR" sz="1600" dirty="0"/>
              <a:t>");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779912" y="3356992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514" y="2276872"/>
            <a:ext cx="3581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OOP</a:t>
            </a:r>
            <a:r>
              <a:rPr lang="ko-KR" altLang="en-US" dirty="0" smtClean="0">
                <a:solidFill>
                  <a:schemeClr val="accent3"/>
                </a:solidFill>
              </a:rPr>
              <a:t>에서는 오리로 인정받으려면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r>
              <a:rPr lang="ko-KR" altLang="en-US" dirty="0" smtClean="0">
                <a:solidFill>
                  <a:schemeClr val="accent3"/>
                </a:solidFill>
              </a:rPr>
              <a:t>오리에서 파생되어야 함</a:t>
            </a:r>
            <a:r>
              <a:rPr lang="en-US" altLang="ko-KR" dirty="0" smtClean="0">
                <a:solidFill>
                  <a:schemeClr val="accent3"/>
                </a:solidFill>
              </a:rPr>
              <a:t>.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87686" y="2276872"/>
            <a:ext cx="4434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dynamic </a:t>
            </a:r>
            <a:r>
              <a:rPr lang="ko-KR" altLang="en-US" dirty="0" smtClean="0">
                <a:solidFill>
                  <a:schemeClr val="accent3"/>
                </a:solidFill>
              </a:rPr>
              <a:t>형식에서는 오리로 인정받으려면 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r>
              <a:rPr lang="ko-KR" altLang="en-US" dirty="0" smtClean="0">
                <a:solidFill>
                  <a:schemeClr val="accent3"/>
                </a:solidFill>
              </a:rPr>
              <a:t>오리처럼 행동하면 됨</a:t>
            </a:r>
            <a:r>
              <a:rPr lang="en-US" altLang="ko-KR" dirty="0" smtClean="0">
                <a:solidFill>
                  <a:schemeClr val="accent3"/>
                </a:solidFill>
              </a:rPr>
              <a:t>.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2123728" y="5373216"/>
            <a:ext cx="2278983" cy="1170806"/>
          </a:xfrm>
          <a:prstGeom prst="wedgeRoundRectCallout">
            <a:avLst>
              <a:gd name="adj1" fmla="val -55197"/>
              <a:gd name="adj2" fmla="val -46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dk1"/>
                </a:solidFill>
              </a:rPr>
              <a:t>Mallad</a:t>
            </a:r>
            <a:r>
              <a:rPr lang="en-US" altLang="ko-KR" sz="1600" dirty="0">
                <a:solidFill>
                  <a:schemeClr val="dk1"/>
                </a:solidFill>
              </a:rPr>
              <a:t>(</a:t>
            </a:r>
            <a:r>
              <a:rPr lang="ko-KR" altLang="en-US" sz="1600" dirty="0">
                <a:solidFill>
                  <a:schemeClr val="dk1"/>
                </a:solidFill>
              </a:rPr>
              <a:t>청둥오리</a:t>
            </a:r>
            <a:r>
              <a:rPr lang="en-US" altLang="ko-KR" sz="1600" dirty="0">
                <a:solidFill>
                  <a:schemeClr val="dk1"/>
                </a:solidFill>
              </a:rPr>
              <a:t>)</a:t>
            </a:r>
            <a:r>
              <a:rPr lang="ko-KR" altLang="en-US" sz="1600" dirty="0">
                <a:solidFill>
                  <a:schemeClr val="dk1"/>
                </a:solidFill>
              </a:rPr>
              <a:t>는 </a:t>
            </a:r>
            <a:r>
              <a:rPr lang="en-US" altLang="ko-KR" sz="1600" dirty="0">
                <a:solidFill>
                  <a:schemeClr val="dk1"/>
                </a:solidFill>
              </a:rPr>
              <a:t>Duck</a:t>
            </a:r>
            <a:r>
              <a:rPr lang="ko-KR" altLang="en-US" sz="1600" dirty="0">
                <a:solidFill>
                  <a:schemeClr val="dk1"/>
                </a:solidFill>
              </a:rPr>
              <a:t>으로부터 상속을 받으므로 </a:t>
            </a:r>
            <a:r>
              <a:rPr lang="en-US" altLang="ko-KR" sz="1600" dirty="0">
                <a:solidFill>
                  <a:schemeClr val="dk1"/>
                </a:solidFill>
              </a:rPr>
              <a:t>Duck</a:t>
            </a:r>
            <a:r>
              <a:rPr lang="ko-KR" altLang="en-US" sz="1600" dirty="0">
                <a:solidFill>
                  <a:schemeClr val="dk1"/>
                </a:solidFill>
              </a:rPr>
              <a:t>이라고 </a:t>
            </a:r>
            <a:r>
              <a:rPr lang="ko-KR" altLang="en-US" sz="1600" dirty="0" smtClean="0">
                <a:solidFill>
                  <a:schemeClr val="dk1"/>
                </a:solidFill>
              </a:rPr>
              <a:t>인정</a:t>
            </a:r>
            <a:endParaRPr lang="ko-KR" altLang="ko-KR" sz="1600" dirty="0">
              <a:solidFill>
                <a:schemeClr val="dk1"/>
              </a:solidFill>
            </a:endParaRPr>
          </a:p>
        </p:txBody>
      </p: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6685505" y="2851195"/>
            <a:ext cx="2278983" cy="433789"/>
          </a:xfrm>
          <a:prstGeom prst="wedgeRoundRectCallout">
            <a:avLst>
              <a:gd name="adj1" fmla="val -83856"/>
              <a:gd name="adj2" fmla="val -3471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dk1"/>
                </a:solidFill>
              </a:rPr>
              <a:t>얘는 오리</a:t>
            </a:r>
            <a:endParaRPr lang="ko-KR" altLang="ko-KR" sz="1600" dirty="0">
              <a:solidFill>
                <a:schemeClr val="dk1"/>
              </a:solidFill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6685505" y="4797439"/>
            <a:ext cx="2278983" cy="433789"/>
          </a:xfrm>
          <a:prstGeom prst="wedgeRoundRectCallout">
            <a:avLst>
              <a:gd name="adj1" fmla="val -83856"/>
              <a:gd name="adj2" fmla="val -3471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smtClean="0">
                <a:solidFill>
                  <a:schemeClr val="dk1"/>
                </a:solidFill>
              </a:rPr>
              <a:t>얘도 </a:t>
            </a:r>
            <a:r>
              <a:rPr lang="ko-KR" altLang="en-US" sz="1600" dirty="0" smtClean="0">
                <a:solidFill>
                  <a:schemeClr val="dk1"/>
                </a:solidFill>
              </a:rPr>
              <a:t>오리</a:t>
            </a:r>
            <a:endParaRPr lang="ko-KR" altLang="ko-KR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dynamic </a:t>
            </a:r>
            <a:r>
              <a:rPr lang="ko-KR" altLang="en-US" dirty="0"/>
              <a:t>형식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</a:t>
            </a:r>
            <a:r>
              <a:rPr lang="en-US" altLang="ko-KR" dirty="0" smtClean="0"/>
              <a:t>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오리 타이핑 </a:t>
            </a:r>
            <a:r>
              <a:rPr lang="en-US" altLang="ko-KR" dirty="0" smtClean="0"/>
              <a:t>(2/2)</a:t>
            </a:r>
          </a:p>
          <a:p>
            <a:pPr lvl="1"/>
            <a:r>
              <a:rPr lang="ko-KR" altLang="en-US" dirty="0" smtClean="0"/>
              <a:t>오리 타이핑의 장점은 코드의 확장이 용이하다는 데 있음</a:t>
            </a:r>
            <a:r>
              <a:rPr lang="en-US" altLang="ko-KR" dirty="0" smtClean="0"/>
              <a:t>.  OOP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계층도를</a:t>
            </a:r>
            <a:r>
              <a:rPr lang="ko-KR" altLang="en-US" dirty="0" smtClean="0"/>
              <a:t> 다시 구상해야 하는 문제를 피할 수 있기 때문임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아래는 오리타이핑을 활용하는 코드의 예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19785" y="2768148"/>
            <a:ext cx="7524836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3"/>
                </a:solidFill>
              </a:rPr>
              <a:t>dynamic</a:t>
            </a:r>
            <a:r>
              <a:rPr lang="en-US" altLang="ko-KR" sz="1600" dirty="0"/>
              <a:t>[]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 = new </a:t>
            </a:r>
            <a:r>
              <a:rPr lang="en-US" altLang="ko-KR" sz="1600" dirty="0">
                <a:solidFill>
                  <a:schemeClr val="accent3"/>
                </a:solidFill>
              </a:rPr>
              <a:t>dynamic</a:t>
            </a:r>
            <a:r>
              <a:rPr lang="en-US" altLang="ko-KR" sz="1600" dirty="0"/>
              <a:t>[] {new Duck(), new Mallard(), new Robot() };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foreach</a:t>
            </a:r>
            <a:r>
              <a:rPr lang="en-US" altLang="ko-KR" sz="1600" dirty="0"/>
              <a:t> (dynamic duck in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duck.GetType</a:t>
            </a:r>
            <a:r>
              <a:rPr lang="en-US" altLang="ko-KR" sz="1600" dirty="0"/>
              <a:t>());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duck.Walk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duck.Swim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duck.Quack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360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COM</a:t>
            </a:r>
            <a:r>
              <a:rPr lang="ko-KR" altLang="en-US" dirty="0"/>
              <a:t>과 </a:t>
            </a:r>
            <a:r>
              <a:rPr lang="en-US" altLang="ko-KR" dirty="0"/>
              <a:t>.NET </a:t>
            </a:r>
            <a:r>
              <a:rPr lang="ko-KR" altLang="en-US" dirty="0"/>
              <a:t>사이의 상호 </a:t>
            </a:r>
            <a:r>
              <a:rPr lang="ko-KR" altLang="en-US" dirty="0" err="1"/>
              <a:t>운용성을</a:t>
            </a:r>
            <a:r>
              <a:rPr lang="ko-KR" altLang="en-US" dirty="0"/>
              <a:t> 위한 </a:t>
            </a:r>
            <a:r>
              <a:rPr lang="en-US" altLang="ko-KR" dirty="0"/>
              <a:t>dynamic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VB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COM </a:t>
            </a:r>
            <a:r>
              <a:rPr lang="ko-KR" altLang="en-US" dirty="0" smtClean="0"/>
              <a:t>친화적인 언어임에 비해</a:t>
            </a:r>
            <a:r>
              <a:rPr lang="en-US" altLang="ko-KR" dirty="0" smtClean="0"/>
              <a:t>, C#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알고 있는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언어였음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CLR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RCW(Runtime Callable Wrapper)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COM </a:t>
            </a:r>
            <a:r>
              <a:rPr lang="ko-KR" altLang="en-US" dirty="0" smtClean="0"/>
              <a:t>컴포넌트에 접근할 수 있게 해줬지만</a:t>
            </a:r>
            <a:r>
              <a:rPr lang="en-US" altLang="ko-KR" dirty="0" smtClean="0"/>
              <a:t>,  C# </a:t>
            </a:r>
            <a:r>
              <a:rPr lang="ko-KR" altLang="en-US" dirty="0" smtClean="0"/>
              <a:t>프로그래머들이 </a:t>
            </a:r>
            <a:r>
              <a:rPr lang="en-US" altLang="ko-KR" dirty="0" smtClean="0"/>
              <a:t>COM </a:t>
            </a:r>
            <a:r>
              <a:rPr lang="ko-KR" altLang="en-US" dirty="0" smtClean="0"/>
              <a:t>컴포넌트를 다루는 것은 간단한 것이 아니었음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이유는 다음 </a:t>
            </a:r>
            <a:r>
              <a:rPr lang="ko-KR" altLang="en-US" dirty="0" err="1" smtClean="0"/>
              <a:t>두가지임</a:t>
            </a:r>
            <a:r>
              <a:rPr lang="en-US" altLang="ko-KR" dirty="0" smtClean="0"/>
              <a:t>.</a:t>
            </a:r>
          </a:p>
          <a:p>
            <a:pPr marL="811530" lvl="1" indent="-342900">
              <a:buAutoNum type="arabicPeriod"/>
            </a:pPr>
            <a:r>
              <a:rPr lang="en-US" altLang="ko-KR" dirty="0" smtClean="0"/>
              <a:t>COM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결과를 반환할 때 실제 형식이 아닌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형식으로 반환함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때문에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코드에서는 이 결과를 실제 형식으로 변환을 해줘야 하는 번거로움이 있었음</a:t>
            </a:r>
            <a:r>
              <a:rPr lang="en-US" altLang="ko-KR" dirty="0" smtClean="0"/>
              <a:t>.</a:t>
            </a:r>
          </a:p>
          <a:p>
            <a:pPr marL="811530" lvl="1" indent="-342900">
              <a:buAutoNum type="arabicPeriod"/>
            </a:pPr>
            <a:r>
              <a:rPr lang="en-US" altLang="ko-KR" dirty="0" smtClean="0"/>
              <a:t>COM</a:t>
            </a:r>
            <a:r>
              <a:rPr lang="ko-KR" altLang="en-US" dirty="0" smtClean="0"/>
              <a:t>은 오버로딩을 지원하지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선택적 매개 변수와 기본 값 매개 변수를 지원 함</a:t>
            </a:r>
            <a:r>
              <a:rPr lang="en-US" altLang="ko-KR" dirty="0" smtClean="0"/>
              <a:t>. C#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4.0</a:t>
            </a:r>
            <a:r>
              <a:rPr lang="ko-KR" altLang="en-US" dirty="0" smtClean="0"/>
              <a:t>으로 업그레이드 되기 전까지는 이들 기능을 지원하지 못했음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코드에서는 </a:t>
            </a:r>
            <a:r>
              <a:rPr lang="en-US" altLang="ko-KR" dirty="0" smtClean="0"/>
              <a:t>COM API </a:t>
            </a:r>
            <a:r>
              <a:rPr lang="ko-KR" altLang="en-US" dirty="0" smtClean="0"/>
              <a:t>하나를 호출하기 위해 사용하지도 않을 매개 변수를 수 없이 입력해줘야 했음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C# 4.0</a:t>
            </a:r>
            <a:r>
              <a:rPr lang="ko-KR" altLang="en-US" dirty="0" smtClean="0"/>
              <a:t>에 이르러 </a:t>
            </a:r>
            <a:r>
              <a:rPr lang="en-US" altLang="ko-KR" dirty="0" smtClean="0"/>
              <a:t>dynamic </a:t>
            </a:r>
            <a:r>
              <a:rPr lang="ko-KR" altLang="en-US" dirty="0" smtClean="0"/>
              <a:t>형식 도입을 통해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문제 해결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선택적 매개 변수와 기본 값 매개 변수 </a:t>
            </a:r>
            <a:r>
              <a:rPr lang="ko-KR" altLang="en-US" dirty="0" err="1" smtClean="0"/>
              <a:t>동비을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문제를 해결함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11530" lvl="1" indent="-342900">
              <a:buAutoNum type="arabicPeriod"/>
            </a:pP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COM</a:t>
            </a:r>
            <a:r>
              <a:rPr lang="ko-KR" altLang="en-US" dirty="0"/>
              <a:t>과 </a:t>
            </a:r>
            <a:r>
              <a:rPr lang="en-US" altLang="ko-KR" dirty="0"/>
              <a:t>.NET </a:t>
            </a:r>
            <a:r>
              <a:rPr lang="ko-KR" altLang="en-US" dirty="0"/>
              <a:t>사이의 상호 </a:t>
            </a:r>
            <a:r>
              <a:rPr lang="ko-KR" altLang="en-US" dirty="0" err="1"/>
              <a:t>운용성을</a:t>
            </a:r>
            <a:r>
              <a:rPr lang="ko-KR" altLang="en-US" dirty="0"/>
              <a:t> 위한 </a:t>
            </a:r>
            <a:r>
              <a:rPr lang="en-US" altLang="ko-KR" dirty="0"/>
              <a:t>dynamic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64845"/>
              </p:ext>
            </p:extLst>
          </p:nvPr>
        </p:nvGraphicFramePr>
        <p:xfrm>
          <a:off x="755576" y="1556792"/>
          <a:ext cx="7488832" cy="523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C# 3.0 </a:t>
                      </a:r>
                      <a:r>
                        <a:rPr lang="ko-KR" sz="1800" kern="100" dirty="0">
                          <a:effectLst/>
                        </a:rPr>
                        <a:t>이하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C# 4.0 </a:t>
                      </a:r>
                      <a:r>
                        <a:rPr lang="ko-KR" sz="1800" kern="100" dirty="0">
                          <a:effectLst/>
                        </a:rPr>
                        <a:t>이상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public static void </a:t>
                      </a:r>
                      <a:r>
                        <a:rPr lang="en-US" sz="1050" kern="100" dirty="0" err="1">
                          <a:effectLst/>
                        </a:rPr>
                        <a:t>OldWay</a:t>
                      </a:r>
                      <a:r>
                        <a:rPr lang="en-US" sz="1050" kern="100" dirty="0">
                          <a:effectLst/>
                        </a:rPr>
                        <a:t>(string[,] data, string </a:t>
                      </a:r>
                      <a:r>
                        <a:rPr lang="en-US" sz="1050" kern="100" dirty="0" err="1">
                          <a:effectLst/>
                        </a:rPr>
                        <a:t>savePath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{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</a:t>
                      </a:r>
                      <a:r>
                        <a:rPr lang="en-US" sz="1050" kern="100" dirty="0" err="1">
                          <a:effectLst/>
                        </a:rPr>
                        <a:t>Excel.Application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en-US" sz="1050" kern="100" dirty="0" err="1">
                          <a:effectLst/>
                        </a:rPr>
                        <a:t>excelApp</a:t>
                      </a:r>
                      <a:r>
                        <a:rPr lang="en-US" sz="1050" kern="100" dirty="0">
                          <a:effectLst/>
                        </a:rPr>
                        <a:t> = new </a:t>
                      </a:r>
                      <a:r>
                        <a:rPr lang="en-US" sz="1050" kern="100" dirty="0" err="1">
                          <a:effectLst/>
                        </a:rPr>
                        <a:t>Excel.Application</a:t>
                      </a:r>
                      <a:r>
                        <a:rPr lang="en-US" sz="1050" kern="100" dirty="0">
                          <a:effectLst/>
                        </a:rPr>
                        <a:t>();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    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</a:t>
                      </a:r>
                      <a:r>
                        <a:rPr lang="en-US" sz="1050" kern="100" dirty="0" err="1">
                          <a:effectLst/>
                        </a:rPr>
                        <a:t>excelApp.Workbooks.Add</a:t>
                      </a: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en-US" sz="1050" kern="100" dirty="0" err="1">
                          <a:effectLst/>
                        </a:rPr>
                        <a:t>Type.Missing</a:t>
                      </a:r>
                      <a:r>
                        <a:rPr lang="en-US" sz="1050" kern="100" dirty="0">
                          <a:effectLst/>
                        </a:rPr>
                        <a:t>);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</a:t>
                      </a:r>
                      <a:r>
                        <a:rPr lang="en-US" sz="1050" kern="100" dirty="0" err="1">
                          <a:effectLst/>
                        </a:rPr>
                        <a:t>Excel.Worksheet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en-US" sz="1050" kern="100" dirty="0" err="1">
                          <a:effectLst/>
                        </a:rPr>
                        <a:t>workSheet</a:t>
                      </a:r>
                      <a:r>
                        <a:rPr lang="en-US" sz="1050" kern="100" dirty="0">
                          <a:effectLst/>
                        </a:rPr>
                        <a:t> =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(</a:t>
                      </a:r>
                      <a:r>
                        <a:rPr lang="en-US" sz="1050" kern="100" dirty="0" err="1">
                          <a:effectLst/>
                        </a:rPr>
                        <a:t>Excel.Worksheet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r>
                        <a:rPr lang="en-US" sz="1050" kern="100" dirty="0" err="1">
                          <a:effectLst/>
                        </a:rPr>
                        <a:t>excelApp.ActiveSheet</a:t>
                      </a:r>
                      <a:r>
                        <a:rPr lang="en-US" sz="1050" kern="100" dirty="0">
                          <a:effectLst/>
                        </a:rPr>
                        <a:t>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    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for (</a:t>
                      </a:r>
                      <a:r>
                        <a:rPr lang="en-US" sz="1050" kern="100" dirty="0" err="1">
                          <a:effectLst/>
                        </a:rPr>
                        <a:t>int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 = 0; 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 &lt; </a:t>
                      </a:r>
                      <a:r>
                        <a:rPr lang="en-US" sz="1050" kern="100" dirty="0" err="1">
                          <a:effectLst/>
                        </a:rPr>
                        <a:t>data.GetLength</a:t>
                      </a:r>
                      <a:r>
                        <a:rPr lang="en-US" sz="1050" kern="100" dirty="0">
                          <a:effectLst/>
                        </a:rPr>
                        <a:t>(0); 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++)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{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((</a:t>
                      </a:r>
                      <a:r>
                        <a:rPr lang="en-US" sz="1050" kern="100" dirty="0" err="1">
                          <a:effectLst/>
                        </a:rPr>
                        <a:t>Excel.Range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r>
                        <a:rPr lang="en-US" sz="1050" kern="100" dirty="0" err="1">
                          <a:effectLst/>
                        </a:rPr>
                        <a:t>workSheet.Cells</a:t>
                      </a:r>
                      <a:r>
                        <a:rPr lang="en-US" sz="1050" kern="100" dirty="0">
                          <a:effectLst/>
                        </a:rPr>
                        <a:t>[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 + 1, 1]).Value2 = 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                                 data[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, 0];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((</a:t>
                      </a:r>
                      <a:r>
                        <a:rPr lang="en-US" sz="1050" kern="100" dirty="0" err="1">
                          <a:effectLst/>
                        </a:rPr>
                        <a:t>Excel.Range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r>
                        <a:rPr lang="en-US" sz="1050" kern="100" dirty="0" err="1">
                          <a:effectLst/>
                        </a:rPr>
                        <a:t>workSheet.Cells</a:t>
                      </a:r>
                      <a:r>
                        <a:rPr lang="en-US" sz="1050" kern="100" dirty="0">
                          <a:effectLst/>
                        </a:rPr>
                        <a:t>[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 + 1, 2]).Value2 = 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                                 data[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, 1];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}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</a:t>
                      </a:r>
                      <a:r>
                        <a:rPr lang="en-US" sz="1050" kern="100" dirty="0" err="1">
                          <a:effectLst/>
                        </a:rPr>
                        <a:t>workSheet.SaveAs</a:t>
                      </a: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en-US" sz="1050" kern="100" dirty="0" err="1">
                          <a:effectLst/>
                        </a:rPr>
                        <a:t>savePath</a:t>
                      </a:r>
                      <a:r>
                        <a:rPr lang="en-US" sz="1050" kern="100" dirty="0">
                          <a:effectLst/>
                        </a:rPr>
                        <a:t> + 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"\\shpark-book-old.xlsx",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</a:t>
                      </a:r>
                      <a:r>
                        <a:rPr lang="en-US" sz="1050" kern="100" dirty="0" err="1">
                          <a:effectLst/>
                        </a:rPr>
                        <a:t>Type.Missing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</a:t>
                      </a:r>
                      <a:r>
                        <a:rPr lang="en-US" sz="1050" kern="100" dirty="0" err="1">
                          <a:effectLst/>
                        </a:rPr>
                        <a:t>Type.Missing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</a:t>
                      </a:r>
                      <a:r>
                        <a:rPr lang="en-US" sz="1050" kern="100" dirty="0" err="1">
                          <a:effectLst/>
                        </a:rPr>
                        <a:t>Type.Missing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</a:t>
                      </a:r>
                      <a:r>
                        <a:rPr lang="en-US" sz="1050" kern="100" dirty="0" err="1">
                          <a:effectLst/>
                        </a:rPr>
                        <a:t>Type.Missing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</a:t>
                      </a:r>
                      <a:r>
                        <a:rPr lang="en-US" sz="1050" kern="100" dirty="0" err="1">
                          <a:effectLst/>
                        </a:rPr>
                        <a:t>Type.Missing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</a:t>
                      </a:r>
                      <a:r>
                        <a:rPr lang="en-US" sz="1050" kern="100" dirty="0" err="1">
                          <a:effectLst/>
                        </a:rPr>
                        <a:t>Type.Missing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</a:t>
                      </a:r>
                      <a:r>
                        <a:rPr lang="en-US" sz="1050" kern="100" dirty="0" err="1">
                          <a:effectLst/>
                        </a:rPr>
                        <a:t>Type.Missing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</a:t>
                      </a:r>
                      <a:r>
                        <a:rPr lang="en-US" sz="1050" kern="100" dirty="0" err="1">
                          <a:effectLst/>
                        </a:rPr>
                        <a:t>Type.Missing</a:t>
                      </a:r>
                      <a:r>
                        <a:rPr lang="en-US" sz="1050" kern="100" dirty="0">
                          <a:effectLst/>
                        </a:rPr>
                        <a:t>);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</a:t>
                      </a:r>
                      <a:r>
                        <a:rPr lang="en-US" sz="1050" kern="100" dirty="0" err="1">
                          <a:effectLst/>
                        </a:rPr>
                        <a:t>excelApp.Quit</a:t>
                      </a:r>
                      <a:r>
                        <a:rPr lang="en-US" sz="1050" kern="100" dirty="0">
                          <a:effectLst/>
                        </a:rPr>
                        <a:t>();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}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public static void </a:t>
                      </a:r>
                      <a:r>
                        <a:rPr lang="en-US" sz="1050" kern="100" dirty="0" err="1">
                          <a:effectLst/>
                        </a:rPr>
                        <a:t>NewWay</a:t>
                      </a:r>
                      <a:r>
                        <a:rPr lang="en-US" sz="1050" kern="100" dirty="0">
                          <a:effectLst/>
                        </a:rPr>
                        <a:t>(string[,] data, string </a:t>
                      </a:r>
                      <a:r>
                        <a:rPr lang="en-US" sz="1050" kern="100" dirty="0" err="1">
                          <a:effectLst/>
                        </a:rPr>
                        <a:t>savePath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{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</a:t>
                      </a:r>
                      <a:r>
                        <a:rPr lang="en-US" sz="1050" kern="100" dirty="0" err="1">
                          <a:effectLst/>
                        </a:rPr>
                        <a:t>Excel.Application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en-US" sz="1050" kern="100" dirty="0" err="1">
                          <a:effectLst/>
                        </a:rPr>
                        <a:t>excelApp</a:t>
                      </a:r>
                      <a:r>
                        <a:rPr lang="en-US" sz="1050" kern="100" dirty="0">
                          <a:effectLst/>
                        </a:rPr>
                        <a:t> = new </a:t>
                      </a:r>
                      <a:r>
                        <a:rPr lang="en-US" sz="1050" kern="100" dirty="0" err="1">
                          <a:effectLst/>
                        </a:rPr>
                        <a:t>Excel.Application</a:t>
                      </a:r>
                      <a:r>
                        <a:rPr lang="en-US" sz="1050" kern="100" dirty="0">
                          <a:effectLst/>
                        </a:rPr>
                        <a:t>();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</a:t>
                      </a:r>
                      <a:r>
                        <a:rPr lang="en-US" sz="1050" kern="100" dirty="0" err="1">
                          <a:effectLst/>
                        </a:rPr>
                        <a:t>excelApp.Workbooks.Add</a:t>
                      </a:r>
                      <a:r>
                        <a:rPr lang="en-US" sz="1050" kern="100" dirty="0">
                          <a:effectLst/>
                        </a:rPr>
                        <a:t>();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</a:t>
                      </a:r>
                      <a:r>
                        <a:rPr lang="en-US" sz="1050" kern="100" dirty="0" err="1">
                          <a:effectLst/>
                        </a:rPr>
                        <a:t>Excel._Worksheet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en-US" sz="1050" kern="100" dirty="0" err="1">
                          <a:effectLst/>
                        </a:rPr>
                        <a:t>workSheet</a:t>
                      </a:r>
                      <a:r>
                        <a:rPr lang="en-US" sz="1050" kern="100" dirty="0">
                          <a:effectLst/>
                        </a:rPr>
                        <a:t> = </a:t>
                      </a:r>
                      <a:r>
                        <a:rPr lang="en-US" sz="1050" kern="100" dirty="0" err="1">
                          <a:effectLst/>
                        </a:rPr>
                        <a:t>excelApp.ActiveSheet</a:t>
                      </a:r>
                      <a:r>
                        <a:rPr lang="en-US" sz="1050" kern="100" dirty="0">
                          <a:effectLst/>
                        </a:rPr>
                        <a:t>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for (</a:t>
                      </a:r>
                      <a:r>
                        <a:rPr lang="en-US" sz="1050" kern="100" dirty="0" err="1">
                          <a:effectLst/>
                        </a:rPr>
                        <a:t>int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 = 0; 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 &lt; </a:t>
                      </a:r>
                      <a:r>
                        <a:rPr lang="en-US" sz="1050" kern="100" dirty="0" err="1">
                          <a:effectLst/>
                        </a:rPr>
                        <a:t>data.GetLength</a:t>
                      </a:r>
                      <a:r>
                        <a:rPr lang="en-US" sz="1050" kern="100" dirty="0">
                          <a:effectLst/>
                        </a:rPr>
                        <a:t>(0); 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++)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{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</a:t>
                      </a:r>
                      <a:r>
                        <a:rPr lang="en-US" sz="1050" kern="100" dirty="0" err="1">
                          <a:effectLst/>
                        </a:rPr>
                        <a:t>workSheet.Cells</a:t>
                      </a:r>
                      <a:r>
                        <a:rPr lang="en-US" sz="1050" kern="100" dirty="0">
                          <a:effectLst/>
                        </a:rPr>
                        <a:t>[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 + 1, 1] = data[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, 0];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</a:t>
                      </a:r>
                      <a:r>
                        <a:rPr lang="en-US" sz="1050" kern="100" dirty="0" err="1">
                          <a:effectLst/>
                        </a:rPr>
                        <a:t>workSheet.Cells</a:t>
                      </a:r>
                      <a:r>
                        <a:rPr lang="en-US" sz="1050" kern="100" dirty="0">
                          <a:effectLst/>
                        </a:rPr>
                        <a:t>[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 + 1, 2] = data[</a:t>
                      </a:r>
                      <a:r>
                        <a:rPr lang="en-US" sz="1050" kern="100" dirty="0" err="1">
                          <a:effectLst/>
                        </a:rPr>
                        <a:t>i</a:t>
                      </a:r>
                      <a:r>
                        <a:rPr lang="en-US" sz="1050" kern="100" dirty="0">
                          <a:effectLst/>
                        </a:rPr>
                        <a:t>, 1];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}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</a:t>
                      </a:r>
                      <a:r>
                        <a:rPr lang="en-US" sz="1050" kern="100" dirty="0" err="1">
                          <a:effectLst/>
                        </a:rPr>
                        <a:t>workSheet.SaveAs</a:t>
                      </a: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en-US" sz="1050" kern="100" dirty="0" err="1">
                          <a:effectLst/>
                        </a:rPr>
                        <a:t>savePath</a:t>
                      </a:r>
                      <a:r>
                        <a:rPr lang="en-US" sz="1050" kern="100" dirty="0">
                          <a:effectLst/>
                        </a:rPr>
                        <a:t> + 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   "\\shpark-book-dynamic.xlsx");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</a:t>
                      </a:r>
                      <a:r>
                        <a:rPr lang="en-US" sz="1050" kern="100" dirty="0" err="1">
                          <a:effectLst/>
                        </a:rPr>
                        <a:t>excelApp.Quit</a:t>
                      </a:r>
                      <a:r>
                        <a:rPr lang="en-US" sz="1050" kern="100" dirty="0">
                          <a:effectLst/>
                        </a:rPr>
                        <a:t>();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923928" y="4941168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7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동적 언어와의 상호 </a:t>
            </a:r>
            <a:r>
              <a:rPr lang="ko-KR" altLang="en-US" dirty="0" err="1"/>
              <a:t>운용성을</a:t>
            </a:r>
            <a:r>
              <a:rPr lang="ko-KR" altLang="en-US" dirty="0"/>
              <a:t> 위한 </a:t>
            </a:r>
            <a:r>
              <a:rPr lang="en-US" altLang="ko-KR" dirty="0"/>
              <a:t>dynamic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en-US" altLang="ko-KR" dirty="0"/>
              <a:t>(Python)</a:t>
            </a:r>
            <a:r>
              <a:rPr lang="ko-KR" altLang="en-US" dirty="0"/>
              <a:t>과 루비</a:t>
            </a:r>
            <a:r>
              <a:rPr lang="en-US" altLang="ko-KR" dirty="0"/>
              <a:t>(Ruby)</a:t>
            </a:r>
            <a:r>
              <a:rPr lang="ko-KR" altLang="en-US" dirty="0"/>
              <a:t>는 최근 유행하고 있는 동적 언어</a:t>
            </a:r>
            <a:r>
              <a:rPr lang="en-US" altLang="ko-KR" dirty="0"/>
              <a:t>(Dynamic Language </a:t>
            </a:r>
            <a:r>
              <a:rPr lang="ko-KR" altLang="en-US" dirty="0" smtClean="0"/>
              <a:t>또는 </a:t>
            </a:r>
            <a:r>
              <a:rPr lang="en-US" altLang="ko-KR" dirty="0"/>
              <a:t>Dynamic Typed Language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/>
              <a:t>파이썬과</a:t>
            </a:r>
            <a:r>
              <a:rPr lang="ko-KR" altLang="en-US" dirty="0"/>
              <a:t> 루비 두 언어 </a:t>
            </a:r>
            <a:r>
              <a:rPr lang="ko-KR" altLang="en-US" dirty="0" smtClean="0"/>
              <a:t>모두 뛰어난 </a:t>
            </a:r>
            <a:r>
              <a:rPr lang="ko-KR" altLang="en-US" dirty="0" err="1"/>
              <a:t>가독성</a:t>
            </a:r>
            <a:r>
              <a:rPr lang="en-US" altLang="ko-KR" dirty="0"/>
              <a:t>, </a:t>
            </a:r>
            <a:r>
              <a:rPr lang="ko-KR" altLang="en-US" dirty="0"/>
              <a:t>유연하면서도 표현력이 풍부한 언어 구조</a:t>
            </a:r>
            <a:r>
              <a:rPr lang="en-US" altLang="ko-KR" dirty="0"/>
              <a:t>, </a:t>
            </a:r>
            <a:r>
              <a:rPr lang="ko-KR" altLang="en-US" dirty="0"/>
              <a:t>다양한 라이브러리를 </a:t>
            </a:r>
            <a:r>
              <a:rPr lang="ko-KR" altLang="en-US" dirty="0" smtClean="0"/>
              <a:t>갖추고 있어 </a:t>
            </a:r>
            <a:r>
              <a:rPr lang="ko-KR" altLang="en-US" dirty="0"/>
              <a:t>프로그래머들이 </a:t>
            </a:r>
            <a:r>
              <a:rPr lang="ko-KR" altLang="en-US" dirty="0" smtClean="0"/>
              <a:t>선호하고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한편</a:t>
            </a:r>
            <a:r>
              <a:rPr lang="en-US" altLang="ko-KR" dirty="0" smtClean="0"/>
              <a:t>, CLR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IL(Intermediate Language)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컴파일할</a:t>
            </a:r>
            <a:r>
              <a:rPr lang="ko-KR" altLang="en-US" dirty="0" smtClean="0"/>
              <a:t> 수 있는 언어들은 지원하지만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파이썬이나</a:t>
            </a:r>
            <a:r>
              <a:rPr lang="ko-KR" altLang="en-US" dirty="0" smtClean="0"/>
              <a:t> 루비처럼 런타임에 코드를 해석해서 실행하는 방식의 동적 언어는 지원할 수 없었음</a:t>
            </a:r>
            <a:r>
              <a:rPr lang="en-US" altLang="ko-KR" dirty="0" smtClean="0"/>
              <a:t>.</a:t>
            </a:r>
          </a:p>
          <a:p>
            <a:pPr marL="68580" indent="0">
              <a:buNone/>
            </a:pP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/>
              <a:t>그래서 </a:t>
            </a:r>
            <a:r>
              <a:rPr lang="en-US" altLang="ko-KR" dirty="0" smtClean="0"/>
              <a:t>MS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DLR(Dynamic Language Runtime)</a:t>
            </a:r>
            <a:r>
              <a:rPr lang="ko-KR" altLang="en-US" dirty="0" smtClean="0"/>
              <a:t>을 선보임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동적 언어와의 상호 </a:t>
            </a:r>
            <a:r>
              <a:rPr lang="ko-KR" altLang="en-US" dirty="0" err="1"/>
              <a:t>운용성을</a:t>
            </a:r>
            <a:r>
              <a:rPr lang="ko-KR" altLang="en-US" dirty="0"/>
              <a:t> 위한 </a:t>
            </a:r>
            <a:r>
              <a:rPr lang="en-US" altLang="ko-KR" dirty="0"/>
              <a:t>dynamic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DLR</a:t>
            </a:r>
            <a:r>
              <a:rPr lang="ko-KR" altLang="en-US" dirty="0"/>
              <a:t>은 </a:t>
            </a:r>
            <a:r>
              <a:rPr lang="en-US" altLang="ko-KR" dirty="0"/>
              <a:t>CLR </a:t>
            </a:r>
            <a:r>
              <a:rPr lang="ko-KR" altLang="en-US" dirty="0"/>
              <a:t>위에서 동작하며</a:t>
            </a:r>
            <a:r>
              <a:rPr lang="en-US" altLang="ko-KR" dirty="0"/>
              <a:t>, </a:t>
            </a:r>
            <a:r>
              <a:rPr lang="ko-KR" altLang="en-US" dirty="0" err="1"/>
              <a:t>파이썬이나</a:t>
            </a:r>
            <a:r>
              <a:rPr lang="ko-KR" altLang="en-US" dirty="0"/>
              <a:t> 루비와 같은 동적 언어를 실행할 </a:t>
            </a:r>
            <a:r>
              <a:rPr lang="ko-KR" altLang="en-US" dirty="0" smtClean="0"/>
              <a:t>수</a:t>
            </a:r>
            <a:r>
              <a:rPr lang="en-US" altLang="ko-KR" dirty="0"/>
              <a:t>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DLR</a:t>
            </a:r>
            <a:r>
              <a:rPr lang="ko-KR" altLang="en-US" dirty="0"/>
              <a:t>은 </a:t>
            </a:r>
            <a:r>
              <a:rPr lang="en-US" altLang="ko-KR" dirty="0"/>
              <a:t>C#</a:t>
            </a:r>
            <a:r>
              <a:rPr lang="ko-KR" altLang="en-US" dirty="0"/>
              <a:t>이나 </a:t>
            </a:r>
            <a:r>
              <a:rPr lang="en-US" altLang="ko-KR" dirty="0"/>
              <a:t>VB </a:t>
            </a:r>
            <a:r>
              <a:rPr lang="ko-KR" altLang="en-US" dirty="0"/>
              <a:t>같은 정적 언어의 코드에서 </a:t>
            </a:r>
            <a:r>
              <a:rPr lang="ko-KR" altLang="en-US" dirty="0" err="1"/>
              <a:t>파이썬이나</a:t>
            </a:r>
            <a:r>
              <a:rPr lang="ko-KR" altLang="en-US" dirty="0"/>
              <a:t> 루비 같은 </a:t>
            </a:r>
            <a:r>
              <a:rPr lang="ko-KR" altLang="en-US" u="sng" dirty="0" smtClean="0">
                <a:solidFill>
                  <a:schemeClr val="accent3"/>
                </a:solidFill>
              </a:rPr>
              <a:t>동적 언어의 </a:t>
            </a:r>
            <a:r>
              <a:rPr lang="ko-KR" altLang="en-US" u="sng" dirty="0">
                <a:solidFill>
                  <a:schemeClr val="accent3"/>
                </a:solidFill>
              </a:rPr>
              <a:t>코드에서 만들어진 객체에 접근할 수 있게 </a:t>
            </a:r>
            <a:r>
              <a:rPr lang="ko-KR" altLang="en-US" u="sng" dirty="0" smtClean="0">
                <a:solidFill>
                  <a:schemeClr val="accent3"/>
                </a:solidFill>
              </a:rPr>
              <a:t>해줌</a:t>
            </a:r>
            <a:r>
              <a:rPr lang="en-US" altLang="ko-KR" u="sng" dirty="0" smtClean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C# </a:t>
            </a:r>
            <a:r>
              <a:rPr lang="ko-KR" altLang="en-US" dirty="0" smtClean="0"/>
              <a:t>코드에서 </a:t>
            </a:r>
            <a:r>
              <a:rPr lang="ko-KR" altLang="en-US" dirty="0" err="1" smtClean="0"/>
              <a:t>파이썬이나</a:t>
            </a:r>
            <a:r>
              <a:rPr lang="ko-KR" altLang="en-US" dirty="0" smtClean="0"/>
              <a:t> 루비 코드를 실행하고 그 결과를 이용할 수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158508"/>
              </p:ext>
            </p:extLst>
          </p:nvPr>
        </p:nvGraphicFramePr>
        <p:xfrm>
          <a:off x="2555776" y="3428999"/>
          <a:ext cx="3960440" cy="326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3722162" imgH="3068280" progId="Visio.Drawing.11">
                  <p:embed/>
                </p:oleObj>
              </mc:Choice>
              <mc:Fallback>
                <p:oleObj name="Visio" r:id="rId4" imgW="3722162" imgH="30682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428999"/>
                        <a:ext cx="3960440" cy="326153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9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10112</TotalTime>
  <Words>968</Words>
  <Application>Microsoft Office PowerPoint</Application>
  <PresentationFormat>화면 슬라이드 쇼(4:3)</PresentationFormat>
  <Paragraphs>243</Paragraphs>
  <Slides>12</Slides>
  <Notes>11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어번 팝</vt:lpstr>
      <vt:lpstr>Microsoft Visio 드로잉</vt:lpstr>
      <vt:lpstr>뇌를 자극하는 C# 4.0 프로그래밍</vt:lpstr>
      <vt:lpstr>01. dynamic 형식 소개(1/4)</vt:lpstr>
      <vt:lpstr>01. dynamic 형식 소개(2/4)</vt:lpstr>
      <vt:lpstr>01. dynamic 형식 소개(3/4)</vt:lpstr>
      <vt:lpstr>01. dynamic 형식 소개(4/4)</vt:lpstr>
      <vt:lpstr>02. COM과 .NET 사이의 상호 운용성을 위한 dynamic 형식(1/2)</vt:lpstr>
      <vt:lpstr>02. COM과 .NET 사이의 상호 운용성을 위한 dynamic 형식(2/2)</vt:lpstr>
      <vt:lpstr>03. 동적 언어와의 상호 운용성을 위한 dynamic 형식(1/5)</vt:lpstr>
      <vt:lpstr>03. 동적 언어와의 상호 운용성을 위한 dynamic 형식(2/5)</vt:lpstr>
      <vt:lpstr>03. 동적 언어와의 상호 운용성을 위한 dynamic 형식(3/5)</vt:lpstr>
      <vt:lpstr>03. 동적 언어와의 상호 운용성을 위한 dynamic 형식(4/5)</vt:lpstr>
      <vt:lpstr>03. 동적 언어와의 상호 운용성을 위한 dynamic 형식(5/5)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408</cp:revision>
  <dcterms:created xsi:type="dcterms:W3CDTF">2011-08-27T13:50:08Z</dcterms:created>
  <dcterms:modified xsi:type="dcterms:W3CDTF">2011-10-16T15:30:22Z</dcterms:modified>
</cp:coreProperties>
</file>