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2" r:id="rId1"/>
  </p:sldMasterIdLst>
  <p:notesMasterIdLst>
    <p:notesMasterId r:id="rId22"/>
  </p:notesMasterIdLst>
  <p:sldIdLst>
    <p:sldId id="256" r:id="rId2"/>
    <p:sldId id="258" r:id="rId3"/>
    <p:sldId id="334" r:id="rId4"/>
    <p:sldId id="335" r:id="rId5"/>
    <p:sldId id="336" r:id="rId6"/>
    <p:sldId id="331" r:id="rId7"/>
    <p:sldId id="337" r:id="rId8"/>
    <p:sldId id="338" r:id="rId9"/>
    <p:sldId id="339" r:id="rId10"/>
    <p:sldId id="340" r:id="rId11"/>
    <p:sldId id="341" r:id="rId12"/>
    <p:sldId id="342" r:id="rId13"/>
    <p:sldId id="332" r:id="rId14"/>
    <p:sldId id="343" r:id="rId15"/>
    <p:sldId id="344" r:id="rId16"/>
    <p:sldId id="333" r:id="rId17"/>
    <p:sldId id="345" r:id="rId18"/>
    <p:sldId id="346" r:id="rId19"/>
    <p:sldId id="329" r:id="rId20"/>
    <p:sldId id="347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22" autoAdjust="0"/>
    <p:restoredTop sz="87033" autoAdjust="0"/>
  </p:normalViewPr>
  <p:slideViewPr>
    <p:cSldViewPr>
      <p:cViewPr>
        <p:scale>
          <a:sx n="66" d="100"/>
          <a:sy n="66" d="100"/>
        </p:scale>
        <p:origin x="-276" y="-8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9316C9-01B0-4919-A95C-4FE968DBDDC4}" type="datetimeFigureOut">
              <a:rPr lang="ko-KR" altLang="en-US" smtClean="0"/>
              <a:t>2011-10-28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AE5EFB-ADE3-469D-A763-3151A160FC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275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E5EFB-ADE3-469D-A763-3151A160FC8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9403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E5EFB-ADE3-469D-A763-3151A160FC8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9403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E5EFB-ADE3-469D-A763-3151A160FC8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9403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E5EFB-ADE3-469D-A763-3151A160FC8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9403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E5EFB-ADE3-469D-A763-3151A160FC8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9403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E5EFB-ADE3-469D-A763-3151A160FC8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9403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E5EFB-ADE3-469D-A763-3151A160FC8B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9403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E5EFB-ADE3-469D-A763-3151A160FC8B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9403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E5EFB-ADE3-469D-A763-3151A160FC8B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9403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E5EFB-ADE3-469D-A763-3151A160FC8B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9403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E5EFB-ADE3-469D-A763-3151A160FC8B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940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E5EFB-ADE3-469D-A763-3151A160FC8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9403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E5EFB-ADE3-469D-A763-3151A160FC8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9403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E5EFB-ADE3-469D-A763-3151A160FC8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9403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E5EFB-ADE3-469D-A763-3151A160FC8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9403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E5EFB-ADE3-469D-A763-3151A160FC8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9403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E5EFB-ADE3-469D-A763-3151A160FC8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9403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E5EFB-ADE3-469D-A763-3151A160FC8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9403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E5EFB-ADE3-469D-A763-3151A160FC8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940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4000">
                <a:schemeClr val="accent1">
                  <a:lumMod val="60000"/>
                  <a:lumOff val="40000"/>
                </a:schemeClr>
              </a:gs>
              <a:gs pos="83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chemeClr val="accent1">
                  <a:alpha val="0"/>
                </a:schemeClr>
              </a:gs>
              <a:gs pos="57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alpha val="0"/>
                </a:scheme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50000">
                <a:schemeClr val="accent3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1676400"/>
            <a:ext cx="3886200" cy="1524000"/>
          </a:xfrm>
        </p:spPr>
        <p:txBody>
          <a:bodyPr anchor="b" anchorCtr="0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3203574"/>
            <a:ext cx="3886200" cy="1825625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t>2011-10-28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t>2011-10-28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t>2011-10-28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3733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t>2011-10-28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14000">
                <a:srgbClr val="333333"/>
              </a:gs>
              <a:gs pos="83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rgbClr val="000000">
                  <a:alpha val="0"/>
                </a:srgbClr>
              </a:gs>
              <a:gs pos="57000">
                <a:srgbClr val="4D4D4D"/>
              </a:gs>
              <a:gs pos="10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33787"/>
            <a:ext cx="7772400" cy="1362075"/>
          </a:xfrm>
        </p:spPr>
        <p:txBody>
          <a:bodyPr anchor="t"/>
          <a:lstStyle>
            <a:lvl1pPr algn="l">
              <a:defRPr sz="4000" b="0" i="0" cap="all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36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t>2011-10-28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t>2011-10-28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685800" y="1536192"/>
            <a:ext cx="3657600" cy="387705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800600" y="1536192"/>
            <a:ext cx="3657600" cy="387705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2" name="Freeform 11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t>2011-10-28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685800" y="2209800"/>
            <a:ext cx="3657600" cy="32004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657600" cy="32004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t>2011-10-28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3"/>
              </a:gs>
              <a:gs pos="50000">
                <a:schemeClr val="accent3">
                  <a:lumMod val="40000"/>
                  <a:lumOff val="60000"/>
                </a:schemeClr>
              </a:gs>
              <a:gs pos="5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0" y="5381627"/>
            <a:ext cx="3286124" cy="1207294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6996854"/>
              <a:gd name="connsiteY0" fmla="*/ 0 h 1571625"/>
              <a:gd name="connsiteX1" fmla="*/ 6996854 w 6996854"/>
              <a:gd name="connsiteY1" fmla="*/ 1266825 h 1571625"/>
              <a:gd name="connsiteX2" fmla="*/ 0 w 6996854"/>
              <a:gd name="connsiteY2" fmla="*/ 1571625 h 1571625"/>
              <a:gd name="connsiteX3" fmla="*/ 0 w 6996854"/>
              <a:gd name="connsiteY3" fmla="*/ 0 h 1571625"/>
              <a:gd name="connsiteX0" fmla="*/ 0 w 7583417"/>
              <a:gd name="connsiteY0" fmla="*/ 0 h 800100"/>
              <a:gd name="connsiteX1" fmla="*/ 7583417 w 7583417"/>
              <a:gd name="connsiteY1" fmla="*/ 495300 h 800100"/>
              <a:gd name="connsiteX2" fmla="*/ 586563 w 7583417"/>
              <a:gd name="connsiteY2" fmla="*/ 800100 h 800100"/>
              <a:gd name="connsiteX3" fmla="*/ 0 w 7583417"/>
              <a:gd name="connsiteY3" fmla="*/ 0 h 800100"/>
              <a:gd name="connsiteX0" fmla="*/ 0 w 7017803"/>
              <a:gd name="connsiteY0" fmla="*/ 0 h 1200150"/>
              <a:gd name="connsiteX1" fmla="*/ 7017803 w 7017803"/>
              <a:gd name="connsiteY1" fmla="*/ 895350 h 1200150"/>
              <a:gd name="connsiteX2" fmla="*/ 20949 w 7017803"/>
              <a:gd name="connsiteY2" fmla="*/ 1200150 h 1200150"/>
              <a:gd name="connsiteX3" fmla="*/ 0 w 7017803"/>
              <a:gd name="connsiteY3" fmla="*/ 0 h 1200150"/>
              <a:gd name="connsiteX0" fmla="*/ 0 w 6410292"/>
              <a:gd name="connsiteY0" fmla="*/ 0 h 1752600"/>
              <a:gd name="connsiteX1" fmla="*/ 6410292 w 6410292"/>
              <a:gd name="connsiteY1" fmla="*/ 1752600 h 1752600"/>
              <a:gd name="connsiteX2" fmla="*/ 20949 w 6410292"/>
              <a:gd name="connsiteY2" fmla="*/ 1200150 h 1752600"/>
              <a:gd name="connsiteX3" fmla="*/ 0 w 6410292"/>
              <a:gd name="connsiteY3" fmla="*/ 0 h 1752600"/>
              <a:gd name="connsiteX0" fmla="*/ 0 w 7227290"/>
              <a:gd name="connsiteY0" fmla="*/ 0 h 1200150"/>
              <a:gd name="connsiteX1" fmla="*/ 7227290 w 7227290"/>
              <a:gd name="connsiteY1" fmla="*/ 885825 h 1200150"/>
              <a:gd name="connsiteX2" fmla="*/ 20949 w 7227290"/>
              <a:gd name="connsiteY2" fmla="*/ 1200150 h 1200150"/>
              <a:gd name="connsiteX3" fmla="*/ 0 w 7227290"/>
              <a:gd name="connsiteY3" fmla="*/ 0 h 1200150"/>
              <a:gd name="connsiteX0" fmla="*/ 0 w 7227290"/>
              <a:gd name="connsiteY0" fmla="*/ 0 h 885825"/>
              <a:gd name="connsiteX1" fmla="*/ 7227290 w 7227290"/>
              <a:gd name="connsiteY1" fmla="*/ 885825 h 885825"/>
              <a:gd name="connsiteX2" fmla="*/ 555141 w 7227290"/>
              <a:gd name="connsiteY2" fmla="*/ 862013 h 885825"/>
              <a:gd name="connsiteX3" fmla="*/ 0 w 7227290"/>
              <a:gd name="connsiteY3" fmla="*/ 0 h 885825"/>
              <a:gd name="connsiteX0" fmla="*/ 0 w 7227290"/>
              <a:gd name="connsiteY0" fmla="*/ 0 h 1207294"/>
              <a:gd name="connsiteX1" fmla="*/ 7227290 w 7227290"/>
              <a:gd name="connsiteY1" fmla="*/ 885825 h 1207294"/>
              <a:gd name="connsiteX2" fmla="*/ 0 w 7227290"/>
              <a:gd name="connsiteY2" fmla="*/ 1207294 h 1207294"/>
              <a:gd name="connsiteX3" fmla="*/ 0 w 7227290"/>
              <a:gd name="connsiteY3" fmla="*/ 0 h 1207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27290" h="1207294">
                <a:moveTo>
                  <a:pt x="0" y="0"/>
                </a:moveTo>
                <a:lnTo>
                  <a:pt x="7227290" y="885825"/>
                </a:lnTo>
                <a:lnTo>
                  <a:pt x="0" y="120729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196" y="5347020"/>
            <a:ext cx="3426231" cy="944725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2830674 w 7605568"/>
              <a:gd name="connsiteY2" fmla="*/ 806612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2930931"/>
              <a:gd name="connsiteY0" fmla="*/ 0 h 806612"/>
              <a:gd name="connsiteX1" fmla="*/ 0 w 2930931"/>
              <a:gd name="connsiteY1" fmla="*/ 75665 h 806612"/>
              <a:gd name="connsiteX2" fmla="*/ 2830674 w 2930931"/>
              <a:gd name="connsiteY2" fmla="*/ 806612 h 806612"/>
              <a:gd name="connsiteX3" fmla="*/ 2930931 w 2930931"/>
              <a:gd name="connsiteY3" fmla="*/ 785765 h 806612"/>
              <a:gd name="connsiteX4" fmla="*/ 1 w 2930931"/>
              <a:gd name="connsiteY4" fmla="*/ 0 h 806612"/>
              <a:gd name="connsiteX0" fmla="*/ 1 w 3204530"/>
              <a:gd name="connsiteY0" fmla="*/ 0 h 944725"/>
              <a:gd name="connsiteX1" fmla="*/ 0 w 3204530"/>
              <a:gd name="connsiteY1" fmla="*/ 75665 h 944725"/>
              <a:gd name="connsiteX2" fmla="*/ 3204530 w 3204530"/>
              <a:gd name="connsiteY2" fmla="*/ 944725 h 944725"/>
              <a:gd name="connsiteX3" fmla="*/ 2930931 w 3204530"/>
              <a:gd name="connsiteY3" fmla="*/ 785765 h 944725"/>
              <a:gd name="connsiteX4" fmla="*/ 1 w 3204530"/>
              <a:gd name="connsiteY4" fmla="*/ 0 h 944725"/>
              <a:gd name="connsiteX0" fmla="*/ 1 w 3426231"/>
              <a:gd name="connsiteY0" fmla="*/ 0 h 944725"/>
              <a:gd name="connsiteX1" fmla="*/ 0 w 3426231"/>
              <a:gd name="connsiteY1" fmla="*/ 75665 h 944725"/>
              <a:gd name="connsiteX2" fmla="*/ 3204530 w 3426231"/>
              <a:gd name="connsiteY2" fmla="*/ 944725 h 944725"/>
              <a:gd name="connsiteX3" fmla="*/ 3426231 w 3426231"/>
              <a:gd name="connsiteY3" fmla="*/ 923877 h 944725"/>
              <a:gd name="connsiteX4" fmla="*/ 1 w 3426231"/>
              <a:gd name="connsiteY4" fmla="*/ 0 h 944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6231" h="944725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3204530" y="944725"/>
                </a:lnTo>
                <a:lnTo>
                  <a:pt x="3426231" y="923877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t>2011-10-28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t>2011-10-28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4572000" y="609600"/>
            <a:ext cx="3886200" cy="41910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76274" y="1527048"/>
            <a:ext cx="3383280" cy="329184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0" y="609600"/>
            <a:ext cx="3886200" cy="4190999"/>
          </a:xfrm>
          <a:ln w="79375">
            <a:solidFill>
              <a:schemeClr val="tx1"/>
            </a:solidFill>
            <a:miter lim="800000"/>
          </a:ln>
          <a:effectLst>
            <a:outerShdw blurRad="50800" dist="38100" dir="5400000" algn="ctr" rotWithShape="0">
              <a:srgbClr val="000000">
                <a:alpha val="42000"/>
              </a:srgb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5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t>2011-10-28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676656" y="1524000"/>
            <a:ext cx="3381375" cy="329565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13">
              <a:alphaModFix amt="15000"/>
            </a:blip>
            <a:srcRect/>
            <a:tile tx="0" ty="0" sx="76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00200"/>
            <a:ext cx="7772400" cy="4525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416675"/>
            <a:ext cx="1981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lang="en-US" sz="900" kern="1200" cap="all" spc="110" baseline="0" smtClean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2F9BDF0-6A6E-49E5-A403-3DCFEB178198}" type="datetimeFigureOut">
              <a:rPr lang="ko-KR" altLang="en-US" smtClean="0"/>
              <a:t>2011-10-28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" y="6416675"/>
            <a:ext cx="28956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l">
              <a:defRPr sz="900" cap="all" spc="110" baseline="0">
                <a:solidFill>
                  <a:srgbClr val="4D4D4D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16675"/>
            <a:ext cx="457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 b="1" baseline="0">
                <a:solidFill>
                  <a:srgbClr val="4D4D4D"/>
                </a:solidFill>
              </a:defRPr>
            </a:lvl1pPr>
          </a:lstStyle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1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74320" algn="l" defTabSz="914400" rtl="0" eaLnBrk="1" latinLnBrk="1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74320" algn="l" defTabSz="914400" rtl="0" eaLnBrk="1" latinLnBrk="1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74320" algn="l" defTabSz="914400" rtl="0" eaLnBrk="1" latinLnBrk="1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74320" algn="l" defTabSz="914400" rtl="0" eaLnBrk="1" latinLnBrk="1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74320" algn="l" defTabSz="914400" rtl="0" eaLnBrk="1" latinLnBrk="1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74320" algn="l" defTabSz="914400" rtl="0" eaLnBrk="1" latinLnBrk="1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74320" algn="l" defTabSz="914400" rtl="0" eaLnBrk="1" latinLnBrk="1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74320" algn="l" defTabSz="914400" rtl="0" eaLnBrk="1" latinLnBrk="1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5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6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7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8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뇌를 자극하는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C# 4.0 </a:t>
            </a:r>
            <a:r>
              <a:rPr lang="ko-KR" altLang="en-US" dirty="0" smtClean="0"/>
              <a:t>프로그래밍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18. </a:t>
            </a:r>
            <a:r>
              <a:rPr lang="ko-KR" altLang="en-US" dirty="0"/>
              <a:t>파일 다루기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103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02. </a:t>
            </a:r>
            <a:r>
              <a:rPr lang="ko-KR" altLang="en-US" sz="2800" dirty="0"/>
              <a:t>파일을 읽고 쓰기 위해 알아야 할 </a:t>
            </a:r>
            <a:r>
              <a:rPr lang="ko-KR" altLang="en-US" sz="2800" dirty="0" smtClean="0"/>
              <a:t>것들</a:t>
            </a:r>
            <a:r>
              <a:rPr lang="en-US" altLang="ko-KR" sz="2800" dirty="0" smtClean="0"/>
              <a:t>(5/7)</a:t>
            </a:r>
            <a:endParaRPr lang="ko-KR" altLang="en-US" sz="28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340768"/>
            <a:ext cx="7772400" cy="4061047"/>
          </a:xfrm>
        </p:spPr>
        <p:txBody>
          <a:bodyPr>
            <a:normAutofit/>
          </a:bodyPr>
          <a:lstStyle/>
          <a:p>
            <a:r>
              <a:rPr lang="en-US" altLang="ko-KR" dirty="0" err="1" smtClean="0"/>
              <a:t>FileStream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클래스의 사용 예</a:t>
            </a:r>
            <a:r>
              <a:rPr lang="en-US" altLang="ko-KR" dirty="0" smtClean="0"/>
              <a:t>(1/2)</a:t>
            </a:r>
            <a:endParaRPr lang="en-US" altLang="ko-KR" dirty="0"/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95536" y="2463274"/>
            <a:ext cx="4320480" cy="403187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600" dirty="0"/>
              <a:t>long </a:t>
            </a:r>
            <a:r>
              <a:rPr lang="en-US" altLang="ko-KR" sz="1600" dirty="0" err="1"/>
              <a:t>someValue</a:t>
            </a:r>
            <a:r>
              <a:rPr lang="en-US" altLang="ko-KR" sz="1600" dirty="0"/>
              <a:t> = 0x123456789ABCDEF0;</a:t>
            </a:r>
            <a:endParaRPr lang="ko-KR" altLang="ko-KR" sz="1600" dirty="0"/>
          </a:p>
          <a:p>
            <a:r>
              <a:rPr lang="en-US" altLang="ko-KR" sz="1600" dirty="0"/>
              <a:t> </a:t>
            </a:r>
            <a:endParaRPr lang="ko-KR" altLang="ko-KR" sz="1600" dirty="0"/>
          </a:p>
          <a:p>
            <a:r>
              <a:rPr lang="en-US" altLang="ko-KR" sz="1600" dirty="0"/>
              <a:t>// 1) </a:t>
            </a:r>
            <a:r>
              <a:rPr lang="ko-KR" altLang="ko-KR" sz="1600" dirty="0"/>
              <a:t>파일 </a:t>
            </a:r>
            <a:r>
              <a:rPr lang="ko-KR" altLang="ko-KR" sz="1600" dirty="0" err="1"/>
              <a:t>스트림</a:t>
            </a:r>
            <a:r>
              <a:rPr lang="ko-KR" altLang="ko-KR" sz="1600" dirty="0"/>
              <a:t> 생성</a:t>
            </a:r>
          </a:p>
          <a:p>
            <a:r>
              <a:rPr lang="en-US" altLang="ko-KR" sz="1600" dirty="0"/>
              <a:t>Stream </a:t>
            </a:r>
            <a:r>
              <a:rPr lang="en-US" altLang="ko-KR" sz="1600" dirty="0" err="1"/>
              <a:t>outStream</a:t>
            </a:r>
            <a:r>
              <a:rPr lang="en-US" altLang="ko-KR" sz="1600" dirty="0"/>
              <a:t> = 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new </a:t>
            </a:r>
            <a:r>
              <a:rPr lang="en-US" altLang="ko-KR" sz="1600" dirty="0" err="1"/>
              <a:t>FileStream</a:t>
            </a:r>
            <a:r>
              <a:rPr lang="en-US" altLang="ko-KR" sz="1600" dirty="0"/>
              <a:t>("a.dat", </a:t>
            </a:r>
            <a:r>
              <a:rPr lang="en-US" altLang="ko-KR" sz="1600" dirty="0" err="1"/>
              <a:t>FileMode.Create</a:t>
            </a:r>
            <a:r>
              <a:rPr lang="en-US" altLang="ko-KR" sz="1600" dirty="0"/>
              <a:t>);</a:t>
            </a:r>
            <a:endParaRPr lang="ko-KR" altLang="ko-KR" sz="1600" dirty="0"/>
          </a:p>
          <a:p>
            <a:r>
              <a:rPr lang="en-US" altLang="ko-KR" sz="1600" dirty="0"/>
              <a:t> </a:t>
            </a:r>
            <a:endParaRPr lang="ko-KR" altLang="ko-KR" sz="1600" dirty="0"/>
          </a:p>
          <a:p>
            <a:r>
              <a:rPr lang="en-US" altLang="ko-KR" sz="1600" dirty="0"/>
              <a:t>// 2) </a:t>
            </a:r>
            <a:r>
              <a:rPr lang="en-US" altLang="ko-KR" sz="1600" dirty="0" err="1"/>
              <a:t>someValue</a:t>
            </a:r>
            <a:r>
              <a:rPr lang="en-US" altLang="ko-KR" sz="1600" dirty="0"/>
              <a:t>(long </a:t>
            </a:r>
            <a:r>
              <a:rPr lang="ko-KR" altLang="ko-KR" sz="1600" dirty="0"/>
              <a:t>형식</a:t>
            </a:r>
            <a:r>
              <a:rPr lang="en-US" altLang="ko-KR" sz="1600" dirty="0"/>
              <a:t>)</a:t>
            </a:r>
            <a:r>
              <a:rPr lang="ko-KR" altLang="ko-KR" sz="1600" dirty="0"/>
              <a:t>을</a:t>
            </a:r>
            <a:r>
              <a:rPr lang="en-US" altLang="ko-KR" sz="1600" dirty="0"/>
              <a:t> byte </a:t>
            </a:r>
            <a:r>
              <a:rPr lang="ko-KR" altLang="ko-KR" sz="1600" dirty="0"/>
              <a:t>배열로 변환</a:t>
            </a:r>
          </a:p>
          <a:p>
            <a:r>
              <a:rPr lang="en-US" altLang="ko-KR" sz="1600" dirty="0"/>
              <a:t>byte[] </a:t>
            </a:r>
            <a:r>
              <a:rPr lang="en-US" altLang="ko-KR" sz="1600" dirty="0" err="1"/>
              <a:t>wBytes</a:t>
            </a:r>
            <a:r>
              <a:rPr lang="en-US" altLang="ko-KR" sz="1600" dirty="0"/>
              <a:t> = 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en-US" altLang="ko-KR" sz="1600" dirty="0" err="1" smtClean="0"/>
              <a:t>BitConverter.GetBytes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someValue</a:t>
            </a:r>
            <a:r>
              <a:rPr lang="en-US" altLang="ko-KR" sz="1600" dirty="0"/>
              <a:t>);</a:t>
            </a:r>
            <a:endParaRPr lang="ko-KR" altLang="ko-KR" sz="1600" dirty="0"/>
          </a:p>
          <a:p>
            <a:r>
              <a:rPr lang="en-US" altLang="ko-KR" sz="1600" dirty="0"/>
              <a:t> </a:t>
            </a:r>
            <a:endParaRPr lang="ko-KR" altLang="ko-KR" sz="1600" dirty="0"/>
          </a:p>
          <a:p>
            <a:r>
              <a:rPr lang="en-US" altLang="ko-KR" sz="1600" dirty="0"/>
              <a:t>// 3) </a:t>
            </a:r>
            <a:r>
              <a:rPr lang="ko-KR" altLang="ko-KR" sz="1600" dirty="0"/>
              <a:t>변환한</a:t>
            </a:r>
            <a:r>
              <a:rPr lang="en-US" altLang="ko-KR" sz="1600" dirty="0"/>
              <a:t> byte </a:t>
            </a:r>
            <a:r>
              <a:rPr lang="ko-KR" altLang="ko-KR" sz="1600" dirty="0"/>
              <a:t>배열을 파일 </a:t>
            </a:r>
            <a:r>
              <a:rPr lang="ko-KR" altLang="ko-KR" sz="1600" dirty="0" err="1"/>
              <a:t>스트림을</a:t>
            </a:r>
            <a:r>
              <a:rPr lang="ko-KR" altLang="ko-KR" sz="1600" dirty="0"/>
              <a:t> 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</a:t>
            </a:r>
            <a:r>
              <a:rPr lang="ko-KR" altLang="ko-KR" sz="1600" dirty="0" smtClean="0"/>
              <a:t>통해 </a:t>
            </a:r>
            <a:r>
              <a:rPr lang="ko-KR" altLang="ko-KR" sz="1600" dirty="0"/>
              <a:t>파일에 기록</a:t>
            </a:r>
          </a:p>
          <a:p>
            <a:r>
              <a:rPr lang="en-US" altLang="ko-KR" sz="1600" dirty="0" err="1"/>
              <a:t>outStream.Write</a:t>
            </a:r>
            <a:r>
              <a:rPr lang="en-US" altLang="ko-KR" sz="1600" dirty="0"/>
              <a:t>(</a:t>
            </a:r>
            <a:r>
              <a:rPr lang="en-US" altLang="ko-KR" sz="1600" dirty="0" err="1"/>
              <a:t>wBytes</a:t>
            </a:r>
            <a:r>
              <a:rPr lang="en-US" altLang="ko-KR" sz="1600" dirty="0"/>
              <a:t>, 0, </a:t>
            </a:r>
            <a:r>
              <a:rPr lang="en-US" altLang="ko-KR" sz="1600" dirty="0" err="1"/>
              <a:t>wBytes.Length</a:t>
            </a:r>
            <a:r>
              <a:rPr lang="en-US" altLang="ko-KR" sz="1600" dirty="0"/>
              <a:t>);</a:t>
            </a:r>
            <a:endParaRPr lang="ko-KR" altLang="ko-KR" sz="1600" dirty="0"/>
          </a:p>
          <a:p>
            <a:r>
              <a:rPr lang="en-US" altLang="ko-KR" sz="1600" dirty="0"/>
              <a:t> </a:t>
            </a:r>
            <a:endParaRPr lang="ko-KR" altLang="ko-KR" sz="1600" dirty="0"/>
          </a:p>
          <a:p>
            <a:r>
              <a:rPr lang="en-US" altLang="ko-KR" sz="1600" dirty="0"/>
              <a:t>// 4) </a:t>
            </a:r>
            <a:r>
              <a:rPr lang="ko-KR" altLang="ko-KR" sz="1600" dirty="0"/>
              <a:t>파일 </a:t>
            </a:r>
            <a:r>
              <a:rPr lang="ko-KR" altLang="ko-KR" sz="1600" dirty="0" err="1"/>
              <a:t>스트림</a:t>
            </a:r>
            <a:r>
              <a:rPr lang="ko-KR" altLang="ko-KR" sz="1600" dirty="0"/>
              <a:t> 닫기</a:t>
            </a:r>
          </a:p>
          <a:p>
            <a:r>
              <a:rPr lang="en-US" altLang="ko-KR" sz="1600" dirty="0" err="1"/>
              <a:t>outStream.Close</a:t>
            </a:r>
            <a:r>
              <a:rPr lang="en-US" altLang="ko-KR" sz="1600" dirty="0"/>
              <a:t>();</a:t>
            </a:r>
            <a:endParaRPr lang="ko-KR" altLang="ko-KR" sz="1600" dirty="0"/>
          </a:p>
        </p:txBody>
      </p:sp>
      <p:sp>
        <p:nvSpPr>
          <p:cNvPr id="15" name="직사각형 14"/>
          <p:cNvSpPr/>
          <p:nvPr/>
        </p:nvSpPr>
        <p:spPr>
          <a:xfrm>
            <a:off x="4932040" y="2463274"/>
            <a:ext cx="4032448" cy="427809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600" dirty="0"/>
              <a:t>byte[] </a:t>
            </a:r>
            <a:r>
              <a:rPr lang="en-US" altLang="ko-KR" sz="1600" dirty="0" err="1"/>
              <a:t>rBytes</a:t>
            </a:r>
            <a:r>
              <a:rPr lang="en-US" altLang="ko-KR" sz="1600" dirty="0"/>
              <a:t> = new byte[8]; </a:t>
            </a:r>
            <a:endParaRPr lang="ko-KR" altLang="ko-KR" sz="1600" dirty="0"/>
          </a:p>
          <a:p>
            <a:r>
              <a:rPr lang="en-US" altLang="ko-KR" sz="1600" dirty="0"/>
              <a:t> </a:t>
            </a:r>
            <a:endParaRPr lang="ko-KR" altLang="ko-KR" sz="1600" dirty="0"/>
          </a:p>
          <a:p>
            <a:r>
              <a:rPr lang="en-US" altLang="ko-KR" sz="1600" dirty="0"/>
              <a:t>// 1) </a:t>
            </a:r>
            <a:r>
              <a:rPr lang="ko-KR" altLang="ko-KR" sz="1600" dirty="0"/>
              <a:t>파일 </a:t>
            </a:r>
            <a:r>
              <a:rPr lang="ko-KR" altLang="ko-KR" sz="1600" dirty="0" err="1"/>
              <a:t>스트림</a:t>
            </a:r>
            <a:r>
              <a:rPr lang="ko-KR" altLang="ko-KR" sz="1600" dirty="0"/>
              <a:t> 생성</a:t>
            </a:r>
          </a:p>
          <a:p>
            <a:r>
              <a:rPr lang="en-US" altLang="ko-KR" sz="1600" dirty="0"/>
              <a:t>Stream </a:t>
            </a:r>
            <a:r>
              <a:rPr lang="en-US" altLang="ko-KR" sz="1600" dirty="0" err="1"/>
              <a:t>inStream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=</a:t>
            </a:r>
          </a:p>
          <a:p>
            <a:r>
              <a:rPr lang="en-US" altLang="ko-KR" sz="1600" dirty="0" smtClean="0"/>
              <a:t>    new </a:t>
            </a:r>
            <a:r>
              <a:rPr lang="en-US" altLang="ko-KR" sz="1600" dirty="0" err="1"/>
              <a:t>FileStream</a:t>
            </a:r>
            <a:r>
              <a:rPr lang="en-US" altLang="ko-KR" sz="1600" dirty="0"/>
              <a:t>("a.dat", </a:t>
            </a:r>
            <a:r>
              <a:rPr lang="en-US" altLang="ko-KR" sz="1600" dirty="0" err="1"/>
              <a:t>FileMode.Open</a:t>
            </a:r>
            <a:r>
              <a:rPr lang="en-US" altLang="ko-KR" sz="1600" dirty="0"/>
              <a:t>);</a:t>
            </a:r>
            <a:endParaRPr lang="ko-KR" altLang="ko-KR" sz="1600" dirty="0"/>
          </a:p>
          <a:p>
            <a:r>
              <a:rPr lang="en-US" altLang="ko-KR" sz="1600" dirty="0"/>
              <a:t> </a:t>
            </a:r>
            <a:endParaRPr lang="ko-KR" altLang="ko-KR" sz="1600" dirty="0"/>
          </a:p>
          <a:p>
            <a:r>
              <a:rPr lang="en-US" altLang="ko-KR" sz="1600" dirty="0"/>
              <a:t>// 2) </a:t>
            </a:r>
            <a:r>
              <a:rPr lang="en-US" altLang="ko-KR" sz="1600" dirty="0" err="1"/>
              <a:t>rBytes</a:t>
            </a:r>
            <a:r>
              <a:rPr lang="ko-KR" altLang="ko-KR" sz="1600" dirty="0"/>
              <a:t>의 길이만큼</a:t>
            </a:r>
            <a:r>
              <a:rPr lang="en-US" altLang="ko-KR" sz="1600" dirty="0"/>
              <a:t>(8</a:t>
            </a:r>
            <a:r>
              <a:rPr lang="ko-KR" altLang="ko-KR" sz="1600" dirty="0"/>
              <a:t>바이트</a:t>
            </a:r>
            <a:r>
              <a:rPr lang="en-US" altLang="ko-KR" sz="1600" dirty="0"/>
              <a:t>) </a:t>
            </a:r>
            <a:r>
              <a:rPr lang="ko-KR" altLang="ko-KR" sz="1600" dirty="0"/>
              <a:t>데이터를 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</a:t>
            </a:r>
            <a:r>
              <a:rPr lang="ko-KR" altLang="ko-KR" sz="1600" dirty="0" smtClean="0"/>
              <a:t>읽어</a:t>
            </a:r>
            <a:r>
              <a:rPr lang="en-US" altLang="ko-KR" sz="1600" dirty="0" smtClean="0"/>
              <a:t> </a:t>
            </a:r>
            <a:r>
              <a:rPr lang="en-US" altLang="ko-KR" sz="1600" dirty="0" err="1"/>
              <a:t>rBytes</a:t>
            </a:r>
            <a:r>
              <a:rPr lang="ko-KR" altLang="ko-KR" sz="1600" dirty="0"/>
              <a:t>에 저장</a:t>
            </a:r>
          </a:p>
          <a:p>
            <a:r>
              <a:rPr lang="en-US" altLang="ko-KR" sz="1600" dirty="0" err="1"/>
              <a:t>inStream.Read</a:t>
            </a:r>
            <a:r>
              <a:rPr lang="en-US" altLang="ko-KR" sz="1600" dirty="0"/>
              <a:t>(</a:t>
            </a:r>
            <a:r>
              <a:rPr lang="en-US" altLang="ko-KR" sz="1600" dirty="0" err="1"/>
              <a:t>rBytes</a:t>
            </a:r>
            <a:r>
              <a:rPr lang="en-US" altLang="ko-KR" sz="1600" dirty="0"/>
              <a:t>, 0, </a:t>
            </a:r>
            <a:r>
              <a:rPr lang="en-US" altLang="ko-KR" sz="1600" dirty="0" err="1"/>
              <a:t>rBytes.Length</a:t>
            </a:r>
            <a:r>
              <a:rPr lang="en-US" altLang="ko-KR" sz="1600" dirty="0"/>
              <a:t>);</a:t>
            </a:r>
            <a:endParaRPr lang="ko-KR" altLang="ko-KR" sz="1600" dirty="0"/>
          </a:p>
          <a:p>
            <a:r>
              <a:rPr lang="en-US" altLang="ko-KR" sz="1600" dirty="0"/>
              <a:t> </a:t>
            </a:r>
            <a:endParaRPr lang="ko-KR" altLang="ko-KR" sz="1600" dirty="0"/>
          </a:p>
          <a:p>
            <a:r>
              <a:rPr lang="en-US" altLang="ko-KR" sz="1600" dirty="0"/>
              <a:t>// 3) </a:t>
            </a:r>
            <a:r>
              <a:rPr lang="en-US" altLang="ko-KR" sz="1600" dirty="0" err="1"/>
              <a:t>BitConverter</a:t>
            </a:r>
            <a:r>
              <a:rPr lang="ko-KR" altLang="ko-KR" sz="1600" dirty="0"/>
              <a:t>를 이용하여</a:t>
            </a:r>
            <a:r>
              <a:rPr lang="en-US" altLang="ko-KR" sz="1600" dirty="0"/>
              <a:t> </a:t>
            </a:r>
            <a:r>
              <a:rPr lang="en-US" altLang="ko-KR" sz="1600" dirty="0" err="1"/>
              <a:t>rBytes</a:t>
            </a:r>
            <a:r>
              <a:rPr lang="ko-KR" altLang="ko-KR" sz="1600" dirty="0"/>
              <a:t>에 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</a:t>
            </a:r>
            <a:r>
              <a:rPr lang="ko-KR" altLang="ko-KR" sz="1600" dirty="0" smtClean="0"/>
              <a:t>담겨있는 </a:t>
            </a:r>
            <a:r>
              <a:rPr lang="ko-KR" altLang="ko-KR" sz="1600" dirty="0"/>
              <a:t>값을</a:t>
            </a:r>
            <a:r>
              <a:rPr lang="en-US" altLang="ko-KR" sz="1600" dirty="0"/>
              <a:t> long </a:t>
            </a:r>
            <a:r>
              <a:rPr lang="ko-KR" altLang="ko-KR" sz="1600" dirty="0"/>
              <a:t>형식으로 변환</a:t>
            </a:r>
          </a:p>
          <a:p>
            <a:r>
              <a:rPr lang="en-US" altLang="ko-KR" sz="1600" dirty="0"/>
              <a:t>long </a:t>
            </a:r>
            <a:r>
              <a:rPr lang="en-US" altLang="ko-KR" sz="1600" dirty="0" err="1"/>
              <a:t>readValue</a:t>
            </a:r>
            <a:r>
              <a:rPr lang="en-US" altLang="ko-KR" sz="1600" dirty="0"/>
              <a:t> = 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BitConverter.ToInt64(</a:t>
            </a:r>
            <a:r>
              <a:rPr lang="en-US" altLang="ko-KR" sz="1600" dirty="0" err="1" smtClean="0"/>
              <a:t>rbytes</a:t>
            </a:r>
            <a:r>
              <a:rPr lang="en-US" altLang="ko-KR" sz="1600" dirty="0"/>
              <a:t>, 0);</a:t>
            </a:r>
            <a:endParaRPr lang="ko-KR" altLang="ko-KR" sz="1600" dirty="0"/>
          </a:p>
          <a:p>
            <a:r>
              <a:rPr lang="en-US" altLang="ko-KR" sz="1600" dirty="0"/>
              <a:t> </a:t>
            </a:r>
            <a:endParaRPr lang="ko-KR" altLang="ko-KR" sz="1600" dirty="0"/>
          </a:p>
          <a:p>
            <a:r>
              <a:rPr lang="en-US" altLang="ko-KR" sz="1600" dirty="0"/>
              <a:t>// 4) </a:t>
            </a:r>
            <a:r>
              <a:rPr lang="ko-KR" altLang="ko-KR" sz="1600" dirty="0"/>
              <a:t>파일 </a:t>
            </a:r>
            <a:r>
              <a:rPr lang="ko-KR" altLang="ko-KR" sz="1600" dirty="0" err="1"/>
              <a:t>스트림</a:t>
            </a:r>
            <a:r>
              <a:rPr lang="ko-KR" altLang="ko-KR" sz="1600" dirty="0"/>
              <a:t> 닫기</a:t>
            </a:r>
          </a:p>
          <a:p>
            <a:r>
              <a:rPr lang="en-US" altLang="ko-KR" sz="1600" dirty="0" err="1"/>
              <a:t>inStream.Close</a:t>
            </a:r>
            <a:r>
              <a:rPr lang="en-US" altLang="ko-KR" sz="1600" dirty="0"/>
              <a:t>();</a:t>
            </a:r>
            <a:endParaRPr lang="ko-KR" altLang="ko-KR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919579" y="1844824"/>
            <a:ext cx="30043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3"/>
                </a:solidFill>
              </a:rPr>
              <a:t>a.dat </a:t>
            </a:r>
            <a:r>
              <a:rPr lang="ko-KR" altLang="en-US" dirty="0" smtClean="0">
                <a:solidFill>
                  <a:schemeClr val="accent3"/>
                </a:solidFill>
              </a:rPr>
              <a:t>파일에 </a:t>
            </a:r>
            <a:r>
              <a:rPr lang="en-US" altLang="ko-KR" dirty="0" smtClean="0">
                <a:solidFill>
                  <a:schemeClr val="accent3"/>
                </a:solidFill>
              </a:rPr>
              <a:t>long </a:t>
            </a:r>
            <a:r>
              <a:rPr lang="ko-KR" altLang="en-US" dirty="0" smtClean="0">
                <a:solidFill>
                  <a:schemeClr val="accent3"/>
                </a:solidFill>
              </a:rPr>
              <a:t>형식의</a:t>
            </a:r>
            <a:endParaRPr lang="en-US" altLang="ko-KR" dirty="0" smtClean="0">
              <a:solidFill>
                <a:schemeClr val="accent3"/>
              </a:solidFill>
            </a:endParaRPr>
          </a:p>
          <a:p>
            <a:r>
              <a:rPr lang="en-US" altLang="ko-KR" dirty="0">
                <a:solidFill>
                  <a:schemeClr val="accent3"/>
                </a:solidFill>
              </a:rPr>
              <a:t>0x123456789ABCDEF0 </a:t>
            </a:r>
            <a:r>
              <a:rPr lang="ko-KR" altLang="en-US" dirty="0" smtClean="0">
                <a:solidFill>
                  <a:schemeClr val="accent3"/>
                </a:solidFill>
              </a:rPr>
              <a:t> 쓰기</a:t>
            </a:r>
            <a:endParaRPr lang="ko-KR" altLang="en-US" dirty="0">
              <a:solidFill>
                <a:schemeClr val="accent3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188763" y="1844824"/>
            <a:ext cx="36968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3"/>
                </a:solidFill>
              </a:rPr>
              <a:t>a.dat </a:t>
            </a:r>
            <a:r>
              <a:rPr lang="ko-KR" altLang="en-US" dirty="0" smtClean="0">
                <a:solidFill>
                  <a:schemeClr val="accent3"/>
                </a:solidFill>
              </a:rPr>
              <a:t>파일로부터 </a:t>
            </a:r>
            <a:r>
              <a:rPr lang="en-US" altLang="ko-KR" dirty="0">
                <a:solidFill>
                  <a:schemeClr val="accent3"/>
                </a:solidFill>
              </a:rPr>
              <a:t>long </a:t>
            </a:r>
            <a:r>
              <a:rPr lang="ko-KR" altLang="en-US" dirty="0" smtClean="0">
                <a:solidFill>
                  <a:schemeClr val="accent3"/>
                </a:solidFill>
              </a:rPr>
              <a:t>형식에</a:t>
            </a:r>
            <a:endParaRPr lang="en-US" altLang="ko-KR" dirty="0">
              <a:solidFill>
                <a:schemeClr val="accent3"/>
              </a:solidFill>
            </a:endParaRPr>
          </a:p>
          <a:p>
            <a:r>
              <a:rPr lang="en-US" altLang="ko-KR" dirty="0">
                <a:solidFill>
                  <a:schemeClr val="accent3"/>
                </a:solidFill>
              </a:rPr>
              <a:t>0x123456789ABCDEF0 </a:t>
            </a:r>
            <a:r>
              <a:rPr lang="ko-KR" altLang="en-US" dirty="0" smtClean="0">
                <a:solidFill>
                  <a:schemeClr val="accent3"/>
                </a:solidFill>
              </a:rPr>
              <a:t> </a:t>
            </a:r>
            <a:r>
              <a:rPr lang="ko-KR" altLang="en-US" dirty="0" err="1" smtClean="0">
                <a:solidFill>
                  <a:schemeClr val="accent3"/>
                </a:solidFill>
              </a:rPr>
              <a:t>읽어들이기</a:t>
            </a:r>
            <a:endParaRPr lang="ko-KR" alt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488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02. </a:t>
            </a:r>
            <a:r>
              <a:rPr lang="ko-KR" altLang="en-US" sz="2800" dirty="0"/>
              <a:t>파일을 읽고 쓰기 위해 알아야 할 </a:t>
            </a:r>
            <a:r>
              <a:rPr lang="ko-KR" altLang="en-US" sz="2800" dirty="0" smtClean="0"/>
              <a:t>것들</a:t>
            </a:r>
            <a:r>
              <a:rPr lang="en-US" altLang="ko-KR" sz="2800" dirty="0" smtClean="0"/>
              <a:t>(6/7)</a:t>
            </a:r>
            <a:endParaRPr lang="ko-KR" altLang="en-US" sz="28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340768"/>
            <a:ext cx="7772400" cy="4061047"/>
          </a:xfrm>
        </p:spPr>
        <p:txBody>
          <a:bodyPr>
            <a:normAutofit/>
          </a:bodyPr>
          <a:lstStyle/>
          <a:p>
            <a:r>
              <a:rPr lang="en-US" altLang="ko-KR" dirty="0" err="1" smtClean="0"/>
              <a:t>FileStream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클래스의 사용 예</a:t>
            </a:r>
            <a:r>
              <a:rPr lang="en-US" altLang="ko-KR" dirty="0" smtClean="0"/>
              <a:t>(2/2)</a:t>
            </a:r>
          </a:p>
          <a:p>
            <a:pPr lvl="1"/>
            <a:r>
              <a:rPr lang="en-US" altLang="ko-KR" dirty="0"/>
              <a:t>16</a:t>
            </a:r>
            <a:r>
              <a:rPr lang="ko-KR" altLang="ko-KR" dirty="0"/>
              <a:t>진수</a:t>
            </a:r>
            <a:r>
              <a:rPr lang="en-US" altLang="ko-KR" dirty="0"/>
              <a:t> 123456789ABCDEF0 </a:t>
            </a:r>
            <a:r>
              <a:rPr lang="ko-KR" altLang="ko-KR" dirty="0"/>
              <a:t>를 바이트 단위로 쪼개면</a:t>
            </a:r>
            <a:r>
              <a:rPr lang="en-US" altLang="ko-KR" dirty="0"/>
              <a:t> 12, 34, 56, 78, 9A, BC, DE, F0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그런데 바이너리 에디터로 </a:t>
            </a:r>
            <a:r>
              <a:rPr lang="en-US" altLang="ko-KR" dirty="0" smtClean="0"/>
              <a:t>a.dat</a:t>
            </a:r>
            <a:r>
              <a:rPr lang="ko-KR" altLang="en-US" dirty="0" smtClean="0"/>
              <a:t>를 열어보면 다음과 같이 거꾸로 기록되어 있음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marL="468630" lvl="1" indent="0">
              <a:buNone/>
            </a:pPr>
            <a:endParaRPr lang="en-US" altLang="ko-KR" dirty="0"/>
          </a:p>
          <a:p>
            <a:pPr lvl="1"/>
            <a:r>
              <a:rPr lang="ko-KR" altLang="en-US" dirty="0" smtClean="0"/>
              <a:t>이것은 오류가 아닌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컴퓨터 </a:t>
            </a:r>
            <a:r>
              <a:rPr lang="ko-KR" altLang="en-US" dirty="0" err="1" smtClean="0"/>
              <a:t>아키텍쳐가</a:t>
            </a:r>
            <a:r>
              <a:rPr lang="ko-KR" altLang="en-US" dirty="0" smtClean="0"/>
              <a:t> 데이터의 낮은 주소부터 기록하는 </a:t>
            </a:r>
            <a:r>
              <a:rPr lang="ko-KR" altLang="en-US" dirty="0" err="1" smtClean="0"/>
              <a:t>리틀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엔디안</a:t>
            </a:r>
            <a:r>
              <a:rPr lang="en-US" altLang="ko-KR" dirty="0" smtClean="0"/>
              <a:t>(Little Endian)</a:t>
            </a:r>
            <a:r>
              <a:rPr lang="ko-KR" altLang="en-US" dirty="0" smtClean="0"/>
              <a:t>방식이기 때문에 나타난 현상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타 시스템과 이진 파일을 교환하는 소프트웨어를 작성하는 경우에는 이러한 바이트 오더 관계를 반드시 고려해야 함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2" name="개체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823182"/>
              </p:ext>
            </p:extLst>
          </p:nvPr>
        </p:nvGraphicFramePr>
        <p:xfrm>
          <a:off x="488416" y="2708920"/>
          <a:ext cx="8167168" cy="936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2" name="Visio" r:id="rId4" imgW="7980537" imgH="923130" progId="Visio.Drawing.11">
                  <p:embed/>
                </p:oleObj>
              </mc:Choice>
              <mc:Fallback>
                <p:oleObj name="Visio" r:id="rId4" imgW="7980537" imgH="92313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416" y="2708920"/>
                        <a:ext cx="8167168" cy="93610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865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02. </a:t>
            </a:r>
            <a:r>
              <a:rPr lang="ko-KR" altLang="en-US" sz="2800" dirty="0"/>
              <a:t>파일을 읽고 쓰기 위해 알아야 할 </a:t>
            </a:r>
            <a:r>
              <a:rPr lang="ko-KR" altLang="en-US" sz="2800" dirty="0" smtClean="0"/>
              <a:t>것들</a:t>
            </a:r>
            <a:r>
              <a:rPr lang="en-US" altLang="ko-KR" sz="2800" dirty="0" smtClean="0"/>
              <a:t>(7/7)</a:t>
            </a:r>
            <a:endParaRPr lang="ko-KR" altLang="en-US" sz="28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340768"/>
            <a:ext cx="7772400" cy="4061047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파일에 여러 개의 </a:t>
            </a:r>
            <a:r>
              <a:rPr lang="ko-KR" altLang="en-US" smtClean="0"/>
              <a:t>데이터를 기록하는 과정</a:t>
            </a:r>
            <a:endParaRPr lang="en-US" altLang="ko-KR" dirty="0" smtClean="0"/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5" name="개체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6848995"/>
              </p:ext>
            </p:extLst>
          </p:nvPr>
        </p:nvGraphicFramePr>
        <p:xfrm>
          <a:off x="755576" y="1772816"/>
          <a:ext cx="7523348" cy="45365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9" name="Visio" r:id="rId4" imgW="6785234" imgH="4092193" progId="Visio.Drawing.11">
                  <p:embed/>
                </p:oleObj>
              </mc:Choice>
              <mc:Fallback>
                <p:oleObj name="Visio" r:id="rId4" imgW="6785234" imgH="4092193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1772816"/>
                        <a:ext cx="7523348" cy="453650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63134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03. </a:t>
            </a:r>
            <a:r>
              <a:rPr lang="ko-KR" altLang="en-US" dirty="0"/>
              <a:t>이진 데이터 처리를 위한 </a:t>
            </a:r>
            <a:r>
              <a:rPr lang="en-US" altLang="ko-KR" dirty="0" err="1" smtClean="0"/>
              <a:t>BinaryWriter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BinaryReader</a:t>
            </a:r>
            <a:r>
              <a:rPr lang="en-US" altLang="ko-KR" dirty="0" smtClean="0"/>
              <a:t>(1/3)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340768"/>
            <a:ext cx="7772400" cy="4061047"/>
          </a:xfrm>
        </p:spPr>
        <p:txBody>
          <a:bodyPr>
            <a:normAutofit/>
          </a:bodyPr>
          <a:lstStyle/>
          <a:p>
            <a:r>
              <a:rPr lang="en-US" altLang="ko-KR" dirty="0" err="1" smtClean="0"/>
              <a:t>FileStream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클래스는 파일처리를 위한 모든 것을 제공하지만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사용하기에는 불편</a:t>
            </a:r>
            <a:endParaRPr lang="en-US" altLang="ko-KR" dirty="0" smtClean="0"/>
          </a:p>
          <a:p>
            <a:r>
              <a:rPr lang="ko-KR" altLang="en-US" dirty="0" smtClean="0"/>
              <a:t>특히 데이터를 </a:t>
            </a:r>
            <a:r>
              <a:rPr lang="ko-KR" altLang="en-US" dirty="0" smtClean="0"/>
              <a:t>저장할 때 반드시 </a:t>
            </a:r>
            <a:r>
              <a:rPr lang="en-US" altLang="ko-KR" dirty="0" smtClean="0"/>
              <a:t>byte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byte </a:t>
            </a:r>
            <a:r>
              <a:rPr lang="ko-KR" altLang="en-US" dirty="0" smtClean="0"/>
              <a:t>배열 형식으로 변환해야 하는 문제가 있음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이것은 데이터를 읽을 때도 마찬가지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.NET </a:t>
            </a:r>
            <a:r>
              <a:rPr lang="ko-KR" altLang="en-US" dirty="0" smtClean="0"/>
              <a:t>프레임워크는 이런 불편함을 해소하기 위해 도우미 클래스를 제공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BinaryWriter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BinaryReader</a:t>
            </a:r>
            <a:r>
              <a:rPr lang="ko-KR" altLang="en-US" dirty="0" smtClean="0"/>
              <a:t>가 그 예임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/>
              <a:t>BinaryWriter</a:t>
            </a:r>
            <a:r>
              <a:rPr lang="ko-KR" altLang="en-US" dirty="0" smtClean="0"/>
              <a:t>는 이진 데이터를 기록하기 위해</a:t>
            </a:r>
            <a:r>
              <a:rPr lang="en-US" altLang="ko-KR" dirty="0" smtClean="0"/>
              <a:t>,</a:t>
            </a:r>
          </a:p>
          <a:p>
            <a:pPr lvl="1"/>
            <a:r>
              <a:rPr lang="en-US" altLang="ko-KR" dirty="0" err="1" smtClean="0"/>
              <a:t>BinaryReader</a:t>
            </a:r>
            <a:r>
              <a:rPr lang="ko-KR" altLang="en-US" dirty="0" smtClean="0"/>
              <a:t>는 이진 데이터를 읽기 위해 만들어진 클래스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이 클래스들은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도우미</a:t>
            </a:r>
            <a:r>
              <a:rPr lang="en-US" altLang="ko-KR" dirty="0" smtClean="0"/>
              <a:t>”</a:t>
            </a:r>
            <a:r>
              <a:rPr lang="ko-KR" altLang="en-US" dirty="0" smtClean="0"/>
              <a:t>이기 때문에 </a:t>
            </a:r>
            <a:r>
              <a:rPr lang="en-US" altLang="ko-KR" dirty="0" err="1" smtClean="0"/>
              <a:t>FileStream</a:t>
            </a:r>
            <a:r>
              <a:rPr lang="ko-KR" altLang="en-US" dirty="0" smtClean="0"/>
              <a:t>과 같은 </a:t>
            </a:r>
            <a:r>
              <a:rPr lang="en-US" altLang="ko-KR" dirty="0" smtClean="0"/>
              <a:t>Stream</a:t>
            </a:r>
            <a:r>
              <a:rPr lang="ko-KR" altLang="en-US" dirty="0" smtClean="0"/>
              <a:t>의 파생 클래스와 함께 사용해야 함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32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03. </a:t>
            </a:r>
            <a:r>
              <a:rPr lang="ko-KR" altLang="en-US" dirty="0"/>
              <a:t>이진 데이터 처리를 위한 </a:t>
            </a:r>
            <a:r>
              <a:rPr lang="en-US" altLang="ko-KR" dirty="0" err="1" smtClean="0"/>
              <a:t>BinaryWriter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BinaryReader</a:t>
            </a:r>
            <a:r>
              <a:rPr lang="en-US" altLang="ko-KR" dirty="0" smtClean="0"/>
              <a:t>(2/3)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340768"/>
            <a:ext cx="7772400" cy="4061047"/>
          </a:xfrm>
        </p:spPr>
        <p:txBody>
          <a:bodyPr>
            <a:normAutofit/>
          </a:bodyPr>
          <a:lstStyle/>
          <a:p>
            <a:r>
              <a:rPr lang="en-US" altLang="ko-KR" dirty="0" err="1" smtClean="0"/>
              <a:t>FileStream</a:t>
            </a:r>
            <a:r>
              <a:rPr lang="en-US" altLang="ko-KR" dirty="0" smtClean="0"/>
              <a:t> </a:t>
            </a:r>
            <a:r>
              <a:rPr lang="ko-KR" altLang="en-US" dirty="0" smtClean="0"/>
              <a:t>과 </a:t>
            </a:r>
            <a:r>
              <a:rPr lang="en-US" altLang="ko-KR" dirty="0" err="1" smtClean="0"/>
              <a:t>BinaryWriter</a:t>
            </a:r>
            <a:r>
              <a:rPr lang="ko-KR" altLang="en-US" dirty="0" smtClean="0"/>
              <a:t>를 함께 사용하는 예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019785" y="1844824"/>
            <a:ext cx="7524836" cy="181588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600" dirty="0" err="1">
                <a:solidFill>
                  <a:schemeClr val="accent3"/>
                </a:solidFill>
              </a:rPr>
              <a:t>BinaryWriter</a:t>
            </a:r>
            <a:r>
              <a:rPr lang="en-US" altLang="ko-KR" sz="1600" dirty="0">
                <a:solidFill>
                  <a:schemeClr val="accent3"/>
                </a:solidFill>
              </a:rPr>
              <a:t> </a:t>
            </a:r>
            <a:r>
              <a:rPr lang="en-US" altLang="ko-KR" sz="1600" dirty="0" err="1"/>
              <a:t>bw</a:t>
            </a:r>
            <a:r>
              <a:rPr lang="en-US" altLang="ko-KR" sz="1600" dirty="0"/>
              <a:t> = new </a:t>
            </a:r>
            <a:r>
              <a:rPr lang="en-US" altLang="ko-KR" sz="1600" dirty="0" err="1">
                <a:solidFill>
                  <a:schemeClr val="accent3"/>
                </a:solidFill>
              </a:rPr>
              <a:t>BinaryWriter</a:t>
            </a:r>
            <a:r>
              <a:rPr lang="en-US" altLang="ko-KR" sz="1600" dirty="0"/>
              <a:t>( new </a:t>
            </a:r>
            <a:r>
              <a:rPr lang="en-US" altLang="ko-KR" sz="1600" dirty="0" err="1"/>
              <a:t>FileStream</a:t>
            </a:r>
            <a:r>
              <a:rPr lang="en-US" altLang="ko-KR" sz="1600" dirty="0"/>
              <a:t>(“a.dat”, </a:t>
            </a:r>
            <a:r>
              <a:rPr lang="en-US" altLang="ko-KR" sz="1600" dirty="0" err="1"/>
              <a:t>FileMode.Create</a:t>
            </a:r>
            <a:r>
              <a:rPr lang="en-US" altLang="ko-KR" sz="1600" dirty="0"/>
              <a:t>) );</a:t>
            </a:r>
            <a:endParaRPr lang="ko-KR" altLang="ko-KR" sz="1600" dirty="0"/>
          </a:p>
          <a:p>
            <a:r>
              <a:rPr lang="en-US" altLang="ko-KR" sz="1600" dirty="0" smtClean="0"/>
              <a:t> </a:t>
            </a:r>
            <a:r>
              <a:rPr lang="en-US" altLang="ko-KR" sz="1600" dirty="0" err="1" smtClean="0"/>
              <a:t>bw.Write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int.MaxValue</a:t>
            </a:r>
            <a:r>
              <a:rPr lang="en-US" altLang="ko-KR" sz="1600" dirty="0"/>
              <a:t>);</a:t>
            </a:r>
            <a:endParaRPr lang="ko-KR" altLang="ko-KR" sz="1600" dirty="0" smtClean="0"/>
          </a:p>
          <a:p>
            <a:r>
              <a:rPr lang="en-US" altLang="ko-KR" sz="1600" dirty="0" err="1" smtClean="0"/>
              <a:t>bw.Write</a:t>
            </a:r>
            <a:r>
              <a:rPr lang="en-US" altLang="ko-KR" sz="1600" dirty="0" smtClean="0"/>
              <a:t>(“Good Morning!”);</a:t>
            </a:r>
            <a:endParaRPr lang="ko-KR" altLang="ko-KR" sz="1600" dirty="0" smtClean="0"/>
          </a:p>
          <a:p>
            <a:r>
              <a:rPr lang="en-US" altLang="ko-KR" sz="1600" dirty="0" err="1"/>
              <a:t>bw.Write</a:t>
            </a:r>
            <a:r>
              <a:rPr lang="en-US" altLang="ko-KR" sz="1600" dirty="0"/>
              <a:t>(</a:t>
            </a:r>
            <a:r>
              <a:rPr lang="en-US" altLang="ko-KR" sz="1600" dirty="0" err="1"/>
              <a:t>uint.MaxValue</a:t>
            </a:r>
            <a:r>
              <a:rPr lang="en-US" altLang="ko-KR" sz="1600" dirty="0" smtClean="0"/>
              <a:t>);</a:t>
            </a:r>
          </a:p>
          <a:p>
            <a:r>
              <a:rPr lang="en-US" altLang="ko-KR" sz="1600" dirty="0" err="1"/>
              <a:t>bw.Write</a:t>
            </a:r>
            <a:r>
              <a:rPr lang="en-US" altLang="ko-KR" sz="1600" dirty="0"/>
              <a:t>("</a:t>
            </a:r>
            <a:r>
              <a:rPr lang="ko-KR" altLang="ko-KR" sz="1600" dirty="0"/>
              <a:t>안녕하세요</a:t>
            </a:r>
            <a:r>
              <a:rPr lang="en-US" altLang="ko-KR" sz="1600" dirty="0" smtClean="0"/>
              <a:t>!");</a:t>
            </a:r>
          </a:p>
          <a:p>
            <a:r>
              <a:rPr lang="en-US" altLang="ko-KR" sz="1600" dirty="0" err="1"/>
              <a:t>bw.Write</a:t>
            </a:r>
            <a:r>
              <a:rPr lang="en-US" altLang="ko-KR" sz="1600" dirty="0"/>
              <a:t>(</a:t>
            </a:r>
            <a:r>
              <a:rPr lang="en-US" altLang="ko-KR" sz="1600" dirty="0" err="1"/>
              <a:t>double.MaxValue</a:t>
            </a:r>
            <a:r>
              <a:rPr lang="en-US" altLang="ko-KR" sz="1600" dirty="0" smtClean="0"/>
              <a:t>);</a:t>
            </a:r>
            <a:r>
              <a:rPr lang="en-US" altLang="ko-KR" sz="1600" dirty="0"/>
              <a:t> </a:t>
            </a:r>
            <a:endParaRPr lang="ko-KR" altLang="ko-KR" sz="1600" dirty="0"/>
          </a:p>
          <a:p>
            <a:r>
              <a:rPr lang="en-US" altLang="ko-KR" sz="1600" dirty="0" err="1"/>
              <a:t>bw.Close</a:t>
            </a:r>
            <a:r>
              <a:rPr lang="en-US" altLang="ko-KR" sz="1600" dirty="0"/>
              <a:t>();</a:t>
            </a:r>
            <a:endParaRPr lang="ko-KR" altLang="ko-KR" sz="16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8282049"/>
              </p:ext>
            </p:extLst>
          </p:nvPr>
        </p:nvGraphicFramePr>
        <p:xfrm>
          <a:off x="1210827" y="3732714"/>
          <a:ext cx="7105589" cy="3080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1" name="Visio" r:id="rId4" imgW="5953122" imgH="2591405" progId="Visio.Drawing.11">
                  <p:embed/>
                </p:oleObj>
              </mc:Choice>
              <mc:Fallback>
                <p:oleObj name="Visio" r:id="rId4" imgW="5953122" imgH="2591405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0827" y="3732714"/>
                        <a:ext cx="7105589" cy="3080662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모서리가 둥근 사각형 설명선 7"/>
          <p:cNvSpPr/>
          <p:nvPr/>
        </p:nvSpPr>
        <p:spPr>
          <a:xfrm>
            <a:off x="4572000" y="2526116"/>
            <a:ext cx="3744416" cy="902883"/>
          </a:xfrm>
          <a:prstGeom prst="wedgeRoundRectCallout">
            <a:avLst>
              <a:gd name="adj1" fmla="val -71612"/>
              <a:gd name="adj2" fmla="val -7253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FileStream</a:t>
            </a:r>
            <a:r>
              <a:rPr lang="ko-KR" altLang="en-US" dirty="0" smtClean="0"/>
              <a:t>처럼 </a:t>
            </a:r>
            <a:r>
              <a:rPr lang="en-US" altLang="ko-KR" dirty="0" err="1" smtClean="0"/>
              <a:t>BitConverter</a:t>
            </a:r>
            <a:r>
              <a:rPr lang="ko-KR" altLang="en-US" dirty="0" smtClean="0"/>
              <a:t>를 이용할 필요 없음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4251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03. </a:t>
            </a:r>
            <a:r>
              <a:rPr lang="ko-KR" altLang="en-US" dirty="0"/>
              <a:t>이진 데이터 처리를 위한 </a:t>
            </a:r>
            <a:r>
              <a:rPr lang="en-US" altLang="ko-KR" dirty="0" err="1" smtClean="0"/>
              <a:t>BinaryWriter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BinaryReader</a:t>
            </a:r>
            <a:r>
              <a:rPr lang="en-US" altLang="ko-KR" dirty="0" smtClean="0"/>
              <a:t>(3/3)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340768"/>
            <a:ext cx="7772400" cy="4061047"/>
          </a:xfrm>
        </p:spPr>
        <p:txBody>
          <a:bodyPr>
            <a:normAutofit/>
          </a:bodyPr>
          <a:lstStyle/>
          <a:p>
            <a:r>
              <a:rPr lang="en-US" altLang="ko-KR" dirty="0" err="1" smtClean="0"/>
              <a:t>FileStream</a:t>
            </a:r>
            <a:r>
              <a:rPr lang="ko-KR" altLang="en-US" dirty="0" smtClean="0"/>
              <a:t>과 </a:t>
            </a:r>
            <a:r>
              <a:rPr lang="en-US" altLang="ko-KR" dirty="0" err="1" smtClean="0"/>
              <a:t>BinaryReader</a:t>
            </a:r>
            <a:r>
              <a:rPr lang="ko-KR" altLang="en-US" dirty="0" smtClean="0"/>
              <a:t>를 함께 사용하는 예</a:t>
            </a:r>
            <a:endParaRPr lang="en-US" altLang="ko-KR" dirty="0" smtClean="0"/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019785" y="1844824"/>
            <a:ext cx="7524836" cy="181588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600" dirty="0" err="1">
                <a:solidFill>
                  <a:schemeClr val="accent3"/>
                </a:solidFill>
              </a:rPr>
              <a:t>BinaryReader</a:t>
            </a:r>
            <a:r>
              <a:rPr lang="en-US" altLang="ko-KR" sz="1600" dirty="0">
                <a:solidFill>
                  <a:schemeClr val="accent3"/>
                </a:solidFill>
              </a:rPr>
              <a:t> </a:t>
            </a:r>
            <a:r>
              <a:rPr lang="en-US" altLang="ko-KR" sz="1600" dirty="0" err="1"/>
              <a:t>br</a:t>
            </a:r>
            <a:r>
              <a:rPr lang="en-US" altLang="ko-KR" sz="1600" dirty="0"/>
              <a:t> = new </a:t>
            </a:r>
            <a:r>
              <a:rPr lang="en-US" altLang="ko-KR" sz="1600" dirty="0" err="1">
                <a:solidFill>
                  <a:schemeClr val="accent3"/>
                </a:solidFill>
              </a:rPr>
              <a:t>BinaryReader</a:t>
            </a:r>
            <a:r>
              <a:rPr lang="en-US" altLang="ko-KR" sz="1600" dirty="0"/>
              <a:t>( new </a:t>
            </a:r>
            <a:r>
              <a:rPr lang="en-US" altLang="ko-KR" sz="1600" dirty="0" err="1"/>
              <a:t>FileStream</a:t>
            </a:r>
            <a:r>
              <a:rPr lang="en-US" altLang="ko-KR" sz="1600" dirty="0"/>
              <a:t>(“a.dat”, </a:t>
            </a:r>
            <a:r>
              <a:rPr lang="en-US" altLang="ko-KR" sz="1600" dirty="0" err="1"/>
              <a:t>FileMode.Open</a:t>
            </a:r>
            <a:r>
              <a:rPr lang="en-US" altLang="ko-KR" sz="1600" dirty="0"/>
              <a:t>) );</a:t>
            </a:r>
            <a:endParaRPr lang="ko-KR" altLang="ko-KR" sz="1600" dirty="0"/>
          </a:p>
          <a:p>
            <a:r>
              <a:rPr lang="en-US" altLang="ko-KR" sz="1600" dirty="0"/>
              <a:t> </a:t>
            </a:r>
            <a:r>
              <a:rPr lang="ko-KR" altLang="ko-KR" sz="1600" dirty="0"/>
              <a:t> </a:t>
            </a:r>
            <a:br>
              <a:rPr lang="ko-KR" altLang="ko-KR" sz="1600" dirty="0"/>
            </a:br>
            <a:r>
              <a:rPr lang="en-US" altLang="ko-KR" sz="1600" dirty="0" err="1"/>
              <a:t>int</a:t>
            </a:r>
            <a:r>
              <a:rPr lang="en-US" altLang="ko-KR" sz="1600" dirty="0"/>
              <a:t>    a = br.ReadInt32(); </a:t>
            </a:r>
            <a:endParaRPr lang="ko-KR" altLang="ko-KR" sz="1600" dirty="0"/>
          </a:p>
          <a:p>
            <a:r>
              <a:rPr lang="en-US" altLang="ko-KR" sz="1600" dirty="0"/>
              <a:t>string b = </a:t>
            </a:r>
            <a:r>
              <a:rPr lang="en-US" altLang="ko-KR" sz="1600" dirty="0" err="1"/>
              <a:t>br.ReadString</a:t>
            </a:r>
            <a:r>
              <a:rPr lang="en-US" altLang="ko-KR" sz="1600" dirty="0"/>
              <a:t>();</a:t>
            </a:r>
            <a:endParaRPr lang="ko-KR" altLang="ko-KR" sz="1600" dirty="0"/>
          </a:p>
          <a:p>
            <a:r>
              <a:rPr lang="en-US" altLang="ko-KR" sz="1600" dirty="0"/>
              <a:t>double c = </a:t>
            </a:r>
            <a:r>
              <a:rPr lang="en-US" altLang="ko-KR" sz="1600" dirty="0" err="1"/>
              <a:t>br.ReadDouble</a:t>
            </a:r>
            <a:r>
              <a:rPr lang="en-US" altLang="ko-KR" sz="1600" dirty="0"/>
              <a:t> ();</a:t>
            </a:r>
            <a:endParaRPr lang="ko-KR" altLang="ko-KR" sz="1600" dirty="0"/>
          </a:p>
          <a:p>
            <a:r>
              <a:rPr lang="en-US" altLang="ko-KR" sz="1600" dirty="0"/>
              <a:t> </a:t>
            </a:r>
            <a:endParaRPr lang="ko-KR" altLang="ko-KR" sz="1600" dirty="0"/>
          </a:p>
          <a:p>
            <a:r>
              <a:rPr lang="en-US" altLang="ko-KR" sz="1600" dirty="0" err="1"/>
              <a:t>br.Close</a:t>
            </a:r>
            <a:r>
              <a:rPr lang="en-US" altLang="ko-KR" sz="1600" dirty="0"/>
              <a:t>();</a:t>
            </a:r>
            <a:endParaRPr lang="ko-KR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33667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04. </a:t>
            </a:r>
            <a:r>
              <a:rPr lang="ko-KR" altLang="en-US" dirty="0"/>
              <a:t>텍스트 파일 처리를 위한 </a:t>
            </a:r>
            <a:r>
              <a:rPr lang="en-US" altLang="ko-KR" dirty="0" err="1" smtClean="0"/>
              <a:t>StreamWriter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StreamReader</a:t>
            </a:r>
            <a:r>
              <a:rPr lang="en-US" altLang="ko-KR" dirty="0" smtClean="0"/>
              <a:t>(1/3)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340768"/>
            <a:ext cx="7772400" cy="4061047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텍스트 파일은 구조가 간단하면서도 활용도가 높음</a:t>
            </a:r>
            <a:endParaRPr lang="en-US" altLang="ko-KR" dirty="0" smtClean="0"/>
          </a:p>
          <a:p>
            <a:r>
              <a:rPr lang="en-US" altLang="ko-KR" dirty="0" smtClean="0"/>
              <a:t>ASCII </a:t>
            </a:r>
            <a:r>
              <a:rPr lang="ko-KR" altLang="en-US" dirty="0" err="1" smtClean="0"/>
              <a:t>인코딩에서는</a:t>
            </a:r>
            <a:r>
              <a:rPr lang="ko-KR" altLang="en-US" dirty="0" smtClean="0"/>
              <a:t> 각 바이트가 문자 하나를 나타내기 때문에 바이트 오더의 문제에서 벗어날 수 있음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프로그램이 생성한 파일의 내용을 사람이 바로 읽을 수 있음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.NET </a:t>
            </a:r>
            <a:r>
              <a:rPr lang="ko-KR" altLang="en-US" dirty="0" smtClean="0"/>
              <a:t>프레임워크는 텍스트 파일을 읽고 쓸 수 있는 도우미 클래스인 </a:t>
            </a:r>
            <a:r>
              <a:rPr lang="en-US" altLang="ko-KR" dirty="0" err="1" smtClean="0"/>
              <a:t>StreamWriter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StreamReader</a:t>
            </a:r>
            <a:r>
              <a:rPr lang="ko-KR" altLang="en-US" dirty="0" smtClean="0"/>
              <a:t>를 제공</a:t>
            </a:r>
            <a:endParaRPr lang="en-US" altLang="ko-KR" dirty="0"/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087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04. </a:t>
            </a:r>
            <a:r>
              <a:rPr lang="ko-KR" altLang="en-US" dirty="0"/>
              <a:t>텍스트 파일 처리를 위한 </a:t>
            </a:r>
            <a:r>
              <a:rPr lang="en-US" altLang="ko-KR" dirty="0" err="1" smtClean="0"/>
              <a:t>StreamWriter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StreamReader</a:t>
            </a:r>
            <a:r>
              <a:rPr lang="en-US" altLang="ko-KR" dirty="0" smtClean="0"/>
              <a:t>(2/3)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340768"/>
            <a:ext cx="7772400" cy="4061047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FileStream</a:t>
            </a:r>
            <a:r>
              <a:rPr lang="en-US" altLang="ko-KR" dirty="0"/>
              <a:t> </a:t>
            </a:r>
            <a:r>
              <a:rPr lang="ko-KR" altLang="en-US" dirty="0"/>
              <a:t>과 </a:t>
            </a:r>
            <a:r>
              <a:rPr lang="en-US" altLang="ko-KR" dirty="0" err="1"/>
              <a:t>StreamWriter</a:t>
            </a:r>
            <a:r>
              <a:rPr lang="ko-KR" altLang="en-US" dirty="0" smtClean="0"/>
              <a:t>를 </a:t>
            </a:r>
            <a:r>
              <a:rPr lang="ko-KR" altLang="en-US" dirty="0"/>
              <a:t>함께 사용하는 예</a:t>
            </a:r>
            <a:endParaRPr lang="en-US" altLang="ko-KR" dirty="0"/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019785" y="1844824"/>
            <a:ext cx="7524836" cy="181588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600" dirty="0" err="1">
                <a:solidFill>
                  <a:schemeClr val="accent3"/>
                </a:solidFill>
              </a:rPr>
              <a:t>StreamWriter</a:t>
            </a:r>
            <a:r>
              <a:rPr lang="en-US" altLang="ko-KR" sz="1600" dirty="0">
                <a:solidFill>
                  <a:schemeClr val="accent3"/>
                </a:solidFill>
              </a:rPr>
              <a:t> </a:t>
            </a:r>
            <a:r>
              <a:rPr lang="en-US" altLang="ko-KR" sz="1600" dirty="0" err="1"/>
              <a:t>sw</a:t>
            </a:r>
            <a:r>
              <a:rPr lang="en-US" altLang="ko-KR" sz="1600" dirty="0"/>
              <a:t> = new </a:t>
            </a:r>
            <a:r>
              <a:rPr lang="en-US" altLang="ko-KR" sz="1600" dirty="0" err="1">
                <a:solidFill>
                  <a:schemeClr val="accent3"/>
                </a:solidFill>
              </a:rPr>
              <a:t>StreamWriter</a:t>
            </a:r>
            <a:r>
              <a:rPr lang="en-US" altLang="ko-KR" sz="1600" dirty="0"/>
              <a:t>( new </a:t>
            </a:r>
            <a:r>
              <a:rPr lang="en-US" altLang="ko-KR" sz="1600" dirty="0" err="1"/>
              <a:t>FileStream</a:t>
            </a:r>
            <a:r>
              <a:rPr lang="en-US" altLang="ko-KR" sz="1600" dirty="0"/>
              <a:t>(“a.dat”, </a:t>
            </a:r>
            <a:r>
              <a:rPr lang="en-US" altLang="ko-KR" sz="1600" dirty="0" err="1"/>
              <a:t>FileMode.Create</a:t>
            </a:r>
            <a:r>
              <a:rPr lang="en-US" altLang="ko-KR" sz="1600" dirty="0"/>
              <a:t>) );</a:t>
            </a:r>
            <a:endParaRPr lang="ko-KR" altLang="ko-KR" sz="1600" dirty="0"/>
          </a:p>
          <a:p>
            <a:r>
              <a:rPr lang="en-US" altLang="ko-KR" sz="1600" dirty="0" err="1" smtClean="0"/>
              <a:t>sw.Write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int.MaxValue</a:t>
            </a:r>
            <a:r>
              <a:rPr lang="en-US" altLang="ko-KR" sz="1600" dirty="0"/>
              <a:t>);</a:t>
            </a:r>
            <a:endParaRPr lang="ko-KR" altLang="ko-KR" sz="1600" dirty="0" smtClean="0"/>
          </a:p>
          <a:p>
            <a:r>
              <a:rPr lang="en-US" altLang="ko-KR" sz="1600" dirty="0" err="1" smtClean="0"/>
              <a:t>sw.Write</a:t>
            </a:r>
            <a:r>
              <a:rPr lang="en-US" altLang="ko-KR" sz="1600" dirty="0" smtClean="0"/>
              <a:t>(“Good Morning!”);</a:t>
            </a:r>
            <a:endParaRPr lang="ko-KR" altLang="ko-KR" sz="1600" dirty="0" smtClean="0"/>
          </a:p>
          <a:p>
            <a:r>
              <a:rPr lang="en-US" altLang="ko-KR" sz="1600" dirty="0" err="1" smtClean="0"/>
              <a:t>sw.Write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uint.MaxValue</a:t>
            </a:r>
            <a:r>
              <a:rPr lang="en-US" altLang="ko-KR" sz="1600" dirty="0" smtClean="0"/>
              <a:t>);</a:t>
            </a:r>
          </a:p>
          <a:p>
            <a:r>
              <a:rPr lang="en-US" altLang="ko-KR" sz="1600" dirty="0" err="1" smtClean="0"/>
              <a:t>sw.Write</a:t>
            </a:r>
            <a:r>
              <a:rPr lang="en-US" altLang="ko-KR" sz="1600" dirty="0"/>
              <a:t>("</a:t>
            </a:r>
            <a:r>
              <a:rPr lang="ko-KR" altLang="ko-KR" sz="1600" dirty="0"/>
              <a:t>안녕하세요</a:t>
            </a:r>
            <a:r>
              <a:rPr lang="en-US" altLang="ko-KR" sz="1600" dirty="0" smtClean="0"/>
              <a:t>!");</a:t>
            </a:r>
          </a:p>
          <a:p>
            <a:r>
              <a:rPr lang="en-US" altLang="ko-KR" sz="1600" dirty="0" err="1" smtClean="0"/>
              <a:t>sw.Write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double.MaxValue</a:t>
            </a:r>
            <a:r>
              <a:rPr lang="en-US" altLang="ko-KR" sz="1600" dirty="0" smtClean="0"/>
              <a:t>);</a:t>
            </a:r>
            <a:r>
              <a:rPr lang="en-US" altLang="ko-KR" sz="1600" dirty="0"/>
              <a:t> </a:t>
            </a:r>
            <a:endParaRPr lang="ko-KR" altLang="ko-KR" sz="1600" dirty="0"/>
          </a:p>
          <a:p>
            <a:r>
              <a:rPr lang="en-US" altLang="ko-KR" sz="1600" dirty="0" err="1"/>
              <a:t>sw.Close</a:t>
            </a:r>
            <a:r>
              <a:rPr lang="en-US" altLang="ko-KR" sz="1600" dirty="0"/>
              <a:t>();</a:t>
            </a:r>
            <a:endParaRPr lang="ko-KR" altLang="ko-KR" sz="1600" dirty="0"/>
          </a:p>
        </p:txBody>
      </p:sp>
      <p:pic>
        <p:nvPicPr>
          <p:cNvPr id="14" name="그림 13"/>
          <p:cNvPicPr/>
          <p:nvPr/>
        </p:nvPicPr>
        <p:blipFill>
          <a:blip r:embed="rId3"/>
          <a:stretch>
            <a:fillRect/>
          </a:stretch>
        </p:blipFill>
        <p:spPr>
          <a:xfrm>
            <a:off x="1811873" y="3674341"/>
            <a:ext cx="6000487" cy="3067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526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04. </a:t>
            </a:r>
            <a:r>
              <a:rPr lang="ko-KR" altLang="en-US" dirty="0"/>
              <a:t>텍스트 파일 처리를 위한 </a:t>
            </a:r>
            <a:r>
              <a:rPr lang="en-US" altLang="ko-KR" dirty="0" err="1" smtClean="0"/>
              <a:t>StreamWriter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StreamReader</a:t>
            </a:r>
            <a:r>
              <a:rPr lang="en-US" altLang="ko-KR" dirty="0" smtClean="0"/>
              <a:t>(3/3)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340768"/>
            <a:ext cx="7772400" cy="4061047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FileStream</a:t>
            </a:r>
            <a:r>
              <a:rPr lang="en-US" altLang="ko-KR" dirty="0"/>
              <a:t> </a:t>
            </a:r>
            <a:r>
              <a:rPr lang="ko-KR" altLang="en-US" dirty="0"/>
              <a:t>과 </a:t>
            </a:r>
            <a:r>
              <a:rPr lang="en-US" altLang="ko-KR" dirty="0" err="1" smtClean="0"/>
              <a:t>StreamReader</a:t>
            </a:r>
            <a:r>
              <a:rPr lang="ko-KR" altLang="en-US" dirty="0" smtClean="0"/>
              <a:t>를 </a:t>
            </a:r>
            <a:r>
              <a:rPr lang="ko-KR" altLang="en-US" dirty="0"/>
              <a:t>함께 사용하는 예</a:t>
            </a:r>
            <a:endParaRPr lang="en-US" altLang="ko-KR" dirty="0"/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019785" y="1844824"/>
            <a:ext cx="7524836" cy="206210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600" dirty="0" err="1">
                <a:solidFill>
                  <a:schemeClr val="accent3"/>
                </a:solidFill>
              </a:rPr>
              <a:t>StreamReader</a:t>
            </a:r>
            <a:r>
              <a:rPr lang="en-US" altLang="ko-KR" sz="1600" dirty="0">
                <a:solidFill>
                  <a:schemeClr val="accent3"/>
                </a:solidFill>
              </a:rPr>
              <a:t> </a:t>
            </a:r>
            <a:r>
              <a:rPr lang="en-US" altLang="ko-KR" sz="1600" dirty="0" err="1"/>
              <a:t>sr</a:t>
            </a:r>
            <a:r>
              <a:rPr lang="en-US" altLang="ko-KR" sz="1600" dirty="0"/>
              <a:t> = new </a:t>
            </a:r>
            <a:r>
              <a:rPr lang="en-US" altLang="ko-KR" sz="1600" dirty="0" err="1">
                <a:solidFill>
                  <a:schemeClr val="accent3"/>
                </a:solidFill>
              </a:rPr>
              <a:t>StreamReader</a:t>
            </a:r>
            <a:r>
              <a:rPr lang="en-US" altLang="ko-KR" sz="1600" dirty="0"/>
              <a:t>( new </a:t>
            </a:r>
            <a:r>
              <a:rPr lang="en-US" altLang="ko-KR" sz="1600" dirty="0" err="1"/>
              <a:t>FileStream</a:t>
            </a:r>
            <a:r>
              <a:rPr lang="en-US" altLang="ko-KR" sz="1600" dirty="0"/>
              <a:t>(“a.dat”, </a:t>
            </a:r>
            <a:r>
              <a:rPr lang="en-US" altLang="ko-KR" sz="1600" dirty="0" err="1"/>
              <a:t>FileMode.Open</a:t>
            </a:r>
            <a:r>
              <a:rPr lang="en-US" altLang="ko-KR" sz="1600" dirty="0"/>
              <a:t>) );</a:t>
            </a:r>
            <a:endParaRPr lang="ko-KR" altLang="ko-KR" sz="1600" dirty="0"/>
          </a:p>
          <a:p>
            <a:r>
              <a:rPr lang="en-US" altLang="ko-KR" sz="1600" dirty="0"/>
              <a:t> </a:t>
            </a:r>
            <a:r>
              <a:rPr lang="ko-KR" altLang="ko-KR" sz="1600" dirty="0"/>
              <a:t> </a:t>
            </a:r>
            <a:br>
              <a:rPr lang="ko-KR" altLang="ko-KR" sz="1600" dirty="0"/>
            </a:br>
            <a:r>
              <a:rPr lang="en-US" altLang="ko-KR" sz="1600" dirty="0"/>
              <a:t>while ( </a:t>
            </a:r>
            <a:r>
              <a:rPr lang="en-US" altLang="ko-KR" sz="1600" dirty="0" err="1"/>
              <a:t>sr.EndOfStream</a:t>
            </a:r>
            <a:r>
              <a:rPr lang="en-US" altLang="ko-KR" sz="1600" dirty="0"/>
              <a:t> == false )</a:t>
            </a:r>
            <a:endParaRPr lang="ko-KR" altLang="ko-KR" sz="1600" dirty="0"/>
          </a:p>
          <a:p>
            <a:r>
              <a:rPr lang="en-US" altLang="ko-KR" sz="1600" dirty="0"/>
              <a:t>{</a:t>
            </a:r>
            <a:endParaRPr lang="ko-KR" altLang="ko-KR" sz="1600" dirty="0"/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Console.WriteLine</a:t>
            </a:r>
            <a:r>
              <a:rPr lang="en-US" altLang="ko-KR" sz="1600" dirty="0"/>
              <a:t>(</a:t>
            </a:r>
            <a:r>
              <a:rPr lang="en-US" altLang="ko-KR" sz="1600" dirty="0" err="1"/>
              <a:t>sr.ReadLine</a:t>
            </a:r>
            <a:r>
              <a:rPr lang="en-US" altLang="ko-KR" sz="1600" dirty="0"/>
              <a:t>());</a:t>
            </a:r>
            <a:endParaRPr lang="ko-KR" altLang="ko-KR" sz="1600" dirty="0"/>
          </a:p>
          <a:p>
            <a:r>
              <a:rPr lang="en-US" altLang="ko-KR" sz="1600" dirty="0"/>
              <a:t>}</a:t>
            </a:r>
            <a:endParaRPr lang="ko-KR" altLang="ko-KR" sz="1600" dirty="0"/>
          </a:p>
          <a:p>
            <a:r>
              <a:rPr lang="en-US" altLang="ko-KR" sz="1600" dirty="0"/>
              <a:t> </a:t>
            </a:r>
            <a:endParaRPr lang="ko-KR" altLang="ko-KR" sz="1600" dirty="0"/>
          </a:p>
          <a:p>
            <a:r>
              <a:rPr lang="en-US" altLang="ko-KR" sz="1600" dirty="0" err="1"/>
              <a:t>sr.Close</a:t>
            </a:r>
            <a:r>
              <a:rPr lang="en-US" altLang="ko-KR" sz="1600" dirty="0"/>
              <a:t>();</a:t>
            </a:r>
            <a:endParaRPr lang="ko-KR" altLang="ko-KR" sz="1600" dirty="0"/>
          </a:p>
        </p:txBody>
      </p:sp>
      <p:sp>
        <p:nvSpPr>
          <p:cNvPr id="5" name="모서리가 둥근 사각형 설명선 4"/>
          <p:cNvSpPr/>
          <p:nvPr/>
        </p:nvSpPr>
        <p:spPr>
          <a:xfrm>
            <a:off x="4572000" y="2878377"/>
            <a:ext cx="3324549" cy="1152128"/>
          </a:xfrm>
          <a:prstGeom prst="wedgeRoundRectCallout">
            <a:avLst>
              <a:gd name="adj1" fmla="val -63181"/>
              <a:gd name="adj2" fmla="val -89933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EndOfStream</a:t>
            </a:r>
            <a:r>
              <a:rPr lang="en-US" altLang="ko-KR" dirty="0"/>
              <a:t> </a:t>
            </a:r>
            <a:r>
              <a:rPr lang="ko-KR" altLang="ko-KR" dirty="0" err="1"/>
              <a:t>프로퍼티는</a:t>
            </a:r>
            <a:r>
              <a:rPr lang="ko-KR" altLang="ko-KR" dirty="0"/>
              <a:t> </a:t>
            </a:r>
            <a:r>
              <a:rPr lang="ko-KR" altLang="ko-KR" dirty="0" err="1"/>
              <a:t>스트림의</a:t>
            </a:r>
            <a:r>
              <a:rPr lang="ko-KR" altLang="ko-KR" dirty="0"/>
              <a:t> 끝에 도달했는지를 알려줍니다</a:t>
            </a:r>
            <a:r>
              <a:rPr lang="en-US" altLang="ko-KR" dirty="0"/>
              <a:t>.</a:t>
            </a:r>
            <a:endParaRPr lang="ko-KR" altLang="ko-KR" dirty="0"/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461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05. </a:t>
            </a:r>
            <a:r>
              <a:rPr lang="ko-KR" altLang="en-US" dirty="0"/>
              <a:t>객체 </a:t>
            </a:r>
            <a:r>
              <a:rPr lang="ko-KR" altLang="en-US" dirty="0" smtClean="0"/>
              <a:t>직렬화하기</a:t>
            </a:r>
            <a:r>
              <a:rPr lang="en-US" altLang="ko-KR" dirty="0" smtClean="0"/>
              <a:t>(1/2)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4061047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클래스나 구조체 같은 복합 데이터 형식을 파일에 쓰고 읽으려면 어떻게 해야 할까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각 필드를 일일이 저장하는 코드를 작성해야 하나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이 문제를 위해 직렬화</a:t>
            </a:r>
            <a:r>
              <a:rPr lang="en-US" altLang="ko-KR" dirty="0" smtClean="0"/>
              <a:t>(Serialization)</a:t>
            </a:r>
            <a:r>
              <a:rPr lang="ko-KR" altLang="en-US" dirty="0" smtClean="0"/>
              <a:t>라는 메커니즘을 제공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직렬화란</a:t>
            </a:r>
            <a:r>
              <a:rPr lang="en-US" altLang="ko-KR" dirty="0"/>
              <a:t>, </a:t>
            </a:r>
            <a:r>
              <a:rPr lang="ko-KR" altLang="ko-KR" dirty="0"/>
              <a:t>객체의 상태</a:t>
            </a:r>
            <a:r>
              <a:rPr lang="en-US" altLang="ko-KR" dirty="0"/>
              <a:t>(</a:t>
            </a:r>
            <a:r>
              <a:rPr lang="ko-KR" altLang="ko-KR" dirty="0"/>
              <a:t>여기에서 말하는 객체의 상태는 객체의 필드에 저장된 값들을 의미합니다</a:t>
            </a:r>
            <a:r>
              <a:rPr lang="en-US" altLang="ko-KR" dirty="0"/>
              <a:t>.)</a:t>
            </a:r>
            <a:r>
              <a:rPr lang="ko-KR" altLang="ko-KR" dirty="0"/>
              <a:t>를 메모리나 영구 저장 장치에 저장이 가능한 </a:t>
            </a:r>
            <a:r>
              <a:rPr lang="en-US" altLang="ko-KR" dirty="0"/>
              <a:t>0</a:t>
            </a:r>
            <a:r>
              <a:rPr lang="ko-KR" altLang="ko-KR" dirty="0"/>
              <a:t>과</a:t>
            </a:r>
            <a:r>
              <a:rPr lang="en-US" altLang="ko-KR" dirty="0"/>
              <a:t> 1</a:t>
            </a:r>
            <a:r>
              <a:rPr lang="ko-KR" altLang="ko-KR" dirty="0"/>
              <a:t>의 순서로 바꾸는 것을 </a:t>
            </a:r>
            <a:r>
              <a:rPr lang="ko-KR" altLang="ko-KR" dirty="0" smtClean="0"/>
              <a:t>말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5152299"/>
              </p:ext>
            </p:extLst>
          </p:nvPr>
        </p:nvGraphicFramePr>
        <p:xfrm>
          <a:off x="2603748" y="3933057"/>
          <a:ext cx="4272508" cy="27889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0" name="Visio" r:id="rId4" imgW="4797389" imgH="3137168" progId="Visio.Drawing.11">
                  <p:embed/>
                </p:oleObj>
              </mc:Choice>
              <mc:Fallback>
                <p:oleObj name="Visio" r:id="rId4" imgW="4797389" imgH="3137168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3748" y="3933057"/>
                        <a:ext cx="4272508" cy="2788998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2087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01. </a:t>
            </a:r>
            <a:r>
              <a:rPr lang="ko-KR" altLang="en-US" dirty="0"/>
              <a:t>파일 정보와 </a:t>
            </a:r>
            <a:r>
              <a:rPr lang="ko-KR" altLang="en-US" dirty="0" err="1"/>
              <a:t>디렉토리</a:t>
            </a:r>
            <a:r>
              <a:rPr lang="ko-KR" altLang="en-US" dirty="0"/>
              <a:t> 정보 </a:t>
            </a:r>
            <a:r>
              <a:rPr lang="ko-KR" altLang="en-US" dirty="0" smtClean="0"/>
              <a:t>다루기</a:t>
            </a:r>
            <a:r>
              <a:rPr lang="en-US" altLang="ko-KR" dirty="0" smtClean="0"/>
              <a:t>(1/4)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340768"/>
            <a:ext cx="7772400" cy="4061047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파일</a:t>
            </a:r>
            <a:r>
              <a:rPr lang="en-US" altLang="ko-KR" dirty="0" smtClean="0"/>
              <a:t>(File)</a:t>
            </a:r>
            <a:r>
              <a:rPr lang="ko-KR" altLang="en-US" dirty="0" smtClean="0"/>
              <a:t>은 컴퓨터 저장매체에 기록되는 데이터의 묶음</a:t>
            </a:r>
            <a:endParaRPr lang="en-US" altLang="ko-KR" dirty="0" smtClean="0"/>
          </a:p>
          <a:p>
            <a:r>
              <a:rPr lang="ko-KR" altLang="en-US" dirty="0" err="1" smtClean="0"/>
              <a:t>디렉토리</a:t>
            </a:r>
            <a:r>
              <a:rPr lang="en-US" altLang="ko-KR" dirty="0" smtClean="0"/>
              <a:t>(Directory)</a:t>
            </a:r>
            <a:r>
              <a:rPr lang="ko-KR" altLang="en-US" dirty="0" smtClean="0"/>
              <a:t>는 파일이 위치하는 주소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파일</a:t>
            </a:r>
            <a:r>
              <a:rPr lang="en-US" altLang="ko-KR" dirty="0" smtClean="0"/>
              <a:t>(</a:t>
            </a:r>
            <a:r>
              <a:rPr lang="ko-KR" altLang="en-US" dirty="0" smtClean="0"/>
              <a:t>서류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담는다는 의미에서 폴더</a:t>
            </a:r>
            <a:r>
              <a:rPr lang="en-US" altLang="ko-KR" dirty="0" smtClean="0"/>
              <a:t>(Folder:</a:t>
            </a:r>
            <a:r>
              <a:rPr lang="ko-KR" altLang="en-US" dirty="0" smtClean="0"/>
              <a:t>서류철</a:t>
            </a:r>
            <a:r>
              <a:rPr lang="en-US" altLang="ko-KR" dirty="0" smtClean="0"/>
              <a:t>)</a:t>
            </a:r>
            <a:r>
              <a:rPr lang="ko-KR" altLang="en-US" dirty="0" smtClean="0"/>
              <a:t> 라고 부르기도 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.NET </a:t>
            </a:r>
            <a:r>
              <a:rPr lang="ko-KR" altLang="en-US" dirty="0" smtClean="0"/>
              <a:t>프레임워크는 파일과 </a:t>
            </a:r>
            <a:r>
              <a:rPr lang="ko-KR" altLang="en-US" dirty="0" err="1" smtClean="0"/>
              <a:t>디렉토리</a:t>
            </a:r>
            <a:r>
              <a:rPr lang="ko-KR" altLang="en-US" dirty="0" smtClean="0"/>
              <a:t> 정보를 손쉽게 다룰 수 있도록 </a:t>
            </a:r>
            <a:r>
              <a:rPr lang="en-US" altLang="ko-KR" dirty="0" smtClean="0"/>
              <a:t>System.IO </a:t>
            </a:r>
            <a:r>
              <a:rPr lang="ko-KR" altLang="en-US" dirty="0" smtClean="0"/>
              <a:t>네임스페이스에 다음과 같은 클래스 제공</a:t>
            </a:r>
            <a:endParaRPr lang="en-US" altLang="ko-KR" dirty="0" smtClean="0"/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0602286"/>
              </p:ext>
            </p:extLst>
          </p:nvPr>
        </p:nvGraphicFramePr>
        <p:xfrm>
          <a:off x="1043608" y="3789040"/>
          <a:ext cx="7632440" cy="2640308"/>
        </p:xfrm>
        <a:graphic>
          <a:graphicData uri="http://schemas.openxmlformats.org/drawingml/2006/table">
            <a:tbl>
              <a:tblPr firstRow="1" firstCol="1" bandRow="1">
                <a:tableStyleId>{FABFCF23-3B69-468F-B69F-88F6DE6A72F2}</a:tableStyleId>
              </a:tblPr>
              <a:tblGrid>
                <a:gridCol w="1667510"/>
                <a:gridCol w="5964930"/>
              </a:tblGrid>
              <a:tr h="30860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effectLst/>
                        </a:rPr>
                        <a:t>클래스</a:t>
                      </a:r>
                      <a:endParaRPr lang="ko-KR" sz="1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800" kern="100">
                          <a:effectLst/>
                        </a:rPr>
                        <a:t>설명</a:t>
                      </a:r>
                      <a:endParaRPr lang="ko-KR" sz="1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0860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File</a:t>
                      </a:r>
                      <a:endParaRPr lang="ko-KR" sz="1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800" kern="100">
                          <a:effectLst/>
                        </a:rPr>
                        <a:t>파일의 생성</a:t>
                      </a:r>
                      <a:r>
                        <a:rPr lang="en-US" sz="1800" kern="100">
                          <a:effectLst/>
                        </a:rPr>
                        <a:t>, </a:t>
                      </a:r>
                      <a:r>
                        <a:rPr lang="ko-KR" sz="1800" kern="100">
                          <a:effectLst/>
                        </a:rPr>
                        <a:t>복사</a:t>
                      </a:r>
                      <a:r>
                        <a:rPr lang="en-US" sz="1800" kern="100">
                          <a:effectLst/>
                        </a:rPr>
                        <a:t>, </a:t>
                      </a:r>
                      <a:r>
                        <a:rPr lang="ko-KR" sz="1800" kern="100">
                          <a:effectLst/>
                        </a:rPr>
                        <a:t>삭제</a:t>
                      </a:r>
                      <a:r>
                        <a:rPr lang="en-US" sz="1800" kern="100">
                          <a:effectLst/>
                        </a:rPr>
                        <a:t>, </a:t>
                      </a:r>
                      <a:r>
                        <a:rPr lang="ko-KR" sz="1800" kern="100">
                          <a:effectLst/>
                        </a:rPr>
                        <a:t>이동</a:t>
                      </a:r>
                      <a:r>
                        <a:rPr lang="en-US" sz="1800" kern="100">
                          <a:effectLst/>
                        </a:rPr>
                        <a:t>, </a:t>
                      </a:r>
                      <a:r>
                        <a:rPr lang="ko-KR" sz="1800" kern="100">
                          <a:effectLst/>
                        </a:rPr>
                        <a:t>조회를 처리하는 정적 메소드를 제공합니다</a:t>
                      </a:r>
                      <a:r>
                        <a:rPr lang="en-US" sz="1800" kern="100">
                          <a:effectLst/>
                        </a:rPr>
                        <a:t>.</a:t>
                      </a:r>
                      <a:endParaRPr lang="ko-KR" sz="1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17211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FileInfo</a:t>
                      </a:r>
                      <a:endParaRPr lang="ko-KR" sz="1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File </a:t>
                      </a:r>
                      <a:r>
                        <a:rPr lang="ko-KR" sz="1800" kern="100">
                          <a:effectLst/>
                        </a:rPr>
                        <a:t>클래스와 하는 일은 동일하지만 정적 메소드 대신 인스턴스 메소드를 제공합니다</a:t>
                      </a:r>
                      <a:r>
                        <a:rPr lang="en-US" sz="1800" kern="100">
                          <a:effectLst/>
                        </a:rPr>
                        <a:t>.</a:t>
                      </a:r>
                      <a:endParaRPr lang="ko-KR" sz="1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0860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Directory</a:t>
                      </a:r>
                      <a:endParaRPr lang="ko-KR" sz="1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800" kern="100">
                          <a:effectLst/>
                        </a:rPr>
                        <a:t>디렉토리의 생성</a:t>
                      </a:r>
                      <a:r>
                        <a:rPr lang="en-US" sz="1800" kern="100">
                          <a:effectLst/>
                        </a:rPr>
                        <a:t>, </a:t>
                      </a:r>
                      <a:r>
                        <a:rPr lang="ko-KR" sz="1800" kern="100">
                          <a:effectLst/>
                        </a:rPr>
                        <a:t>삭제</a:t>
                      </a:r>
                      <a:r>
                        <a:rPr lang="en-US" sz="1800" kern="100">
                          <a:effectLst/>
                        </a:rPr>
                        <a:t>, </a:t>
                      </a:r>
                      <a:r>
                        <a:rPr lang="ko-KR" sz="1800" kern="100">
                          <a:effectLst/>
                        </a:rPr>
                        <a:t>이동</a:t>
                      </a:r>
                      <a:r>
                        <a:rPr lang="en-US" sz="1800" kern="100">
                          <a:effectLst/>
                        </a:rPr>
                        <a:t>, </a:t>
                      </a:r>
                      <a:r>
                        <a:rPr lang="ko-KR" sz="1800" kern="100">
                          <a:effectLst/>
                        </a:rPr>
                        <a:t>조회를 처리하는 정적 메소드를 제공합니다</a:t>
                      </a:r>
                      <a:r>
                        <a:rPr lang="en-US" sz="1800" kern="100">
                          <a:effectLst/>
                        </a:rPr>
                        <a:t>.</a:t>
                      </a:r>
                      <a:endParaRPr lang="ko-KR" sz="1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17211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DirectoryInfo</a:t>
                      </a:r>
                      <a:endParaRPr lang="ko-KR" sz="1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Directory </a:t>
                      </a:r>
                      <a:r>
                        <a:rPr lang="ko-KR" sz="1800" kern="100" dirty="0">
                          <a:effectLst/>
                        </a:rPr>
                        <a:t>클래스와 하는 일은 동일하지만 정적 </a:t>
                      </a:r>
                      <a:r>
                        <a:rPr lang="ko-KR" sz="1800" kern="100" dirty="0" err="1">
                          <a:effectLst/>
                        </a:rPr>
                        <a:t>메소드</a:t>
                      </a:r>
                      <a:r>
                        <a:rPr lang="ko-KR" sz="1800" kern="100" dirty="0">
                          <a:effectLst/>
                        </a:rPr>
                        <a:t> 대신 </a:t>
                      </a:r>
                      <a:r>
                        <a:rPr lang="ko-KR" sz="1800" kern="100" dirty="0" err="1">
                          <a:effectLst/>
                        </a:rPr>
                        <a:t>인스턴스</a:t>
                      </a:r>
                      <a:r>
                        <a:rPr lang="ko-KR" sz="1800" kern="100" dirty="0">
                          <a:effectLst/>
                        </a:rPr>
                        <a:t> </a:t>
                      </a:r>
                      <a:r>
                        <a:rPr lang="ko-KR" sz="1800" kern="100" dirty="0" err="1">
                          <a:effectLst/>
                        </a:rPr>
                        <a:t>메소드를</a:t>
                      </a:r>
                      <a:r>
                        <a:rPr lang="ko-KR" sz="1800" kern="100" dirty="0">
                          <a:effectLst/>
                        </a:rPr>
                        <a:t> 제공합니다</a:t>
                      </a:r>
                      <a:r>
                        <a:rPr lang="en-US" sz="1800" kern="100" dirty="0">
                          <a:effectLst/>
                        </a:rPr>
                        <a:t>.</a:t>
                      </a:r>
                      <a:endParaRPr lang="ko-KR" sz="1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763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05. </a:t>
            </a:r>
            <a:r>
              <a:rPr lang="ko-KR" altLang="en-US" dirty="0"/>
              <a:t>객체 </a:t>
            </a:r>
            <a:r>
              <a:rPr lang="ko-KR" altLang="en-US" dirty="0" smtClean="0"/>
              <a:t>직렬화하기</a:t>
            </a:r>
            <a:r>
              <a:rPr lang="en-US" altLang="ko-KR" dirty="0" smtClean="0"/>
              <a:t>(2/2)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4061047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직렬화가 가능한 클래스를 만들기 위해선 다음과 같이 </a:t>
            </a:r>
            <a:r>
              <a:rPr lang="en-US" altLang="ko-KR" dirty="0" smtClean="0"/>
              <a:t>[Serialization] </a:t>
            </a:r>
            <a:r>
              <a:rPr lang="ko-KR" altLang="en-US" dirty="0" err="1" smtClean="0"/>
              <a:t>애트리뷰트를</a:t>
            </a:r>
            <a:r>
              <a:rPr lang="ko-KR" altLang="en-US" dirty="0" smtClean="0"/>
              <a:t> 클래스 </a:t>
            </a:r>
            <a:r>
              <a:rPr lang="ko-KR" altLang="en-US" dirty="0" err="1" smtClean="0"/>
              <a:t>선언부</a:t>
            </a:r>
            <a:r>
              <a:rPr lang="ko-KR" altLang="en-US" dirty="0" smtClean="0"/>
              <a:t> 앞에 붙이면 됨</a:t>
            </a:r>
            <a:r>
              <a:rPr lang="en-US" altLang="ko-KR" dirty="0" smtClean="0"/>
              <a:t>.</a:t>
            </a:r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83568" y="2447017"/>
            <a:ext cx="8080938" cy="135421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chemeClr val="accent3"/>
                </a:solidFill>
              </a:rPr>
              <a:t>[Serialization]</a:t>
            </a:r>
            <a:endParaRPr lang="ko-KR" altLang="ko-KR" sz="1600" dirty="0">
              <a:solidFill>
                <a:schemeClr val="accent3"/>
              </a:solidFill>
            </a:endParaRPr>
          </a:p>
          <a:p>
            <a:r>
              <a:rPr lang="en-US" altLang="ko-KR" sz="1600" dirty="0"/>
              <a:t>class </a:t>
            </a:r>
            <a:r>
              <a:rPr lang="en-US" altLang="ko-KR" sz="1600" dirty="0" err="1"/>
              <a:t>MyClass</a:t>
            </a:r>
            <a:endParaRPr lang="ko-KR" altLang="ko-KR" sz="1600" dirty="0"/>
          </a:p>
          <a:p>
            <a:r>
              <a:rPr lang="en-US" altLang="ko-KR" sz="1600" dirty="0"/>
              <a:t>{</a:t>
            </a:r>
            <a:endParaRPr lang="ko-KR" altLang="ko-KR" sz="1600" dirty="0"/>
          </a:p>
          <a:p>
            <a:r>
              <a:rPr lang="en-US" altLang="ko-KR" sz="1600" dirty="0"/>
              <a:t>    // .. </a:t>
            </a:r>
            <a:endParaRPr lang="ko-KR" altLang="ko-KR" sz="1600" dirty="0"/>
          </a:p>
          <a:p>
            <a:r>
              <a:rPr lang="en-US" altLang="ko-KR" sz="1600" dirty="0"/>
              <a:t>}</a:t>
            </a:r>
            <a:endParaRPr lang="ko-KR" altLang="ko-KR" sz="1600" dirty="0"/>
          </a:p>
        </p:txBody>
      </p:sp>
      <p:sp>
        <p:nvSpPr>
          <p:cNvPr id="14" name="직사각형 13"/>
          <p:cNvSpPr/>
          <p:nvPr/>
        </p:nvSpPr>
        <p:spPr>
          <a:xfrm>
            <a:off x="683568" y="4114815"/>
            <a:ext cx="3976804" cy="255454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600" dirty="0"/>
              <a:t>Stream </a:t>
            </a:r>
            <a:r>
              <a:rPr lang="en-US" altLang="ko-KR" sz="1600" dirty="0" err="1"/>
              <a:t>ws</a:t>
            </a:r>
            <a:r>
              <a:rPr lang="en-US" altLang="ko-KR" sz="1600" dirty="0"/>
              <a:t> = 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new </a:t>
            </a:r>
            <a:r>
              <a:rPr lang="en-US" altLang="ko-KR" sz="1600" dirty="0" err="1"/>
              <a:t>FileStream</a:t>
            </a:r>
            <a:r>
              <a:rPr lang="en-US" altLang="ko-KR" sz="1600" dirty="0"/>
              <a:t>("a.dat", </a:t>
            </a:r>
            <a:r>
              <a:rPr lang="en-US" altLang="ko-KR" sz="1600" dirty="0" err="1"/>
              <a:t>FileMode.Create</a:t>
            </a:r>
            <a:r>
              <a:rPr lang="en-US" altLang="ko-KR" sz="1600" dirty="0"/>
              <a:t>);</a:t>
            </a:r>
            <a:endParaRPr lang="ko-KR" altLang="ko-KR" sz="1600" dirty="0"/>
          </a:p>
          <a:p>
            <a:r>
              <a:rPr lang="en-US" altLang="ko-KR" sz="1600" dirty="0" err="1"/>
              <a:t>BinaryFormatter</a:t>
            </a:r>
            <a:r>
              <a:rPr lang="en-US" altLang="ko-KR" sz="1600" dirty="0"/>
              <a:t> </a:t>
            </a:r>
            <a:r>
              <a:rPr lang="en-US" altLang="ko-KR" sz="1600" dirty="0" err="1"/>
              <a:t>serializer</a:t>
            </a:r>
            <a:r>
              <a:rPr lang="en-US" altLang="ko-KR" sz="1600" dirty="0"/>
              <a:t> = 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new </a:t>
            </a:r>
            <a:r>
              <a:rPr lang="en-US" altLang="ko-KR" sz="1600" dirty="0" err="1"/>
              <a:t>BinaryFormatter</a:t>
            </a:r>
            <a:r>
              <a:rPr lang="en-US" altLang="ko-KR" sz="1600" dirty="0"/>
              <a:t>();</a:t>
            </a:r>
            <a:endParaRPr lang="ko-KR" altLang="ko-KR" sz="1600" dirty="0"/>
          </a:p>
          <a:p>
            <a:r>
              <a:rPr lang="en-US" altLang="ko-KR" sz="1600" dirty="0"/>
              <a:t> </a:t>
            </a:r>
            <a:r>
              <a:rPr lang="ko-KR" altLang="ko-KR" sz="1600" dirty="0"/>
              <a:t> </a:t>
            </a:r>
            <a:br>
              <a:rPr lang="ko-KR" altLang="ko-KR" sz="1600" dirty="0"/>
            </a:br>
            <a:r>
              <a:rPr lang="en-US" altLang="ko-KR" sz="1600" dirty="0" err="1"/>
              <a:t>MyClass</a:t>
            </a:r>
            <a:r>
              <a:rPr lang="en-US" altLang="ko-KR" sz="1600" dirty="0"/>
              <a:t> </a:t>
            </a:r>
            <a:r>
              <a:rPr lang="en-US" altLang="ko-KR" sz="1600" dirty="0" err="1"/>
              <a:t>obj</a:t>
            </a:r>
            <a:r>
              <a:rPr lang="en-US" altLang="ko-KR" sz="1600" dirty="0"/>
              <a:t> = new </a:t>
            </a:r>
            <a:r>
              <a:rPr lang="en-US" altLang="ko-KR" sz="1600" dirty="0" err="1"/>
              <a:t>MyClass</a:t>
            </a:r>
            <a:r>
              <a:rPr lang="en-US" altLang="ko-KR" sz="1600" dirty="0"/>
              <a:t>();</a:t>
            </a:r>
            <a:endParaRPr lang="ko-KR" altLang="ko-KR" sz="1600" dirty="0"/>
          </a:p>
          <a:p>
            <a:r>
              <a:rPr lang="en-US" altLang="ko-KR" sz="1600" dirty="0" smtClean="0"/>
              <a:t>// </a:t>
            </a:r>
            <a:r>
              <a:rPr lang="en-US" altLang="ko-KR" sz="1600" dirty="0" err="1"/>
              <a:t>obj</a:t>
            </a:r>
            <a:r>
              <a:rPr lang="ko-KR" altLang="ko-KR" sz="1600" dirty="0"/>
              <a:t>의 필드에 값 저장</a:t>
            </a:r>
            <a:r>
              <a:rPr lang="en-US" altLang="ko-KR" sz="1600" dirty="0"/>
              <a:t>…</a:t>
            </a:r>
            <a:endParaRPr lang="ko-KR" altLang="ko-KR" sz="1600" dirty="0"/>
          </a:p>
          <a:p>
            <a:r>
              <a:rPr lang="en-US" altLang="ko-KR" sz="1600" dirty="0"/>
              <a:t> </a:t>
            </a:r>
            <a:endParaRPr lang="ko-KR" altLang="ko-KR" sz="1600" dirty="0"/>
          </a:p>
          <a:p>
            <a:r>
              <a:rPr lang="en-US" altLang="ko-KR" sz="1600" dirty="0" err="1">
                <a:solidFill>
                  <a:schemeClr val="accent3"/>
                </a:solidFill>
              </a:rPr>
              <a:t>serializer.Serialize</a:t>
            </a:r>
            <a:r>
              <a:rPr lang="en-US" altLang="ko-KR" sz="1600" dirty="0">
                <a:solidFill>
                  <a:schemeClr val="accent3"/>
                </a:solidFill>
              </a:rPr>
              <a:t>(</a:t>
            </a:r>
            <a:r>
              <a:rPr lang="en-US" altLang="ko-KR" sz="1600" dirty="0" err="1">
                <a:solidFill>
                  <a:schemeClr val="accent3"/>
                </a:solidFill>
              </a:rPr>
              <a:t>ws</a:t>
            </a:r>
            <a:r>
              <a:rPr lang="en-US" altLang="ko-KR" sz="1600" dirty="0">
                <a:solidFill>
                  <a:schemeClr val="accent3"/>
                </a:solidFill>
              </a:rPr>
              <a:t>, </a:t>
            </a:r>
            <a:r>
              <a:rPr lang="en-US" altLang="ko-KR" sz="1600" dirty="0" err="1">
                <a:solidFill>
                  <a:schemeClr val="accent3"/>
                </a:solidFill>
              </a:rPr>
              <a:t>obj</a:t>
            </a:r>
            <a:r>
              <a:rPr lang="en-US" altLang="ko-KR" sz="1600" dirty="0">
                <a:solidFill>
                  <a:schemeClr val="accent3"/>
                </a:solidFill>
              </a:rPr>
              <a:t>);</a:t>
            </a:r>
            <a:endParaRPr lang="ko-KR" altLang="ko-KR" sz="1600" dirty="0">
              <a:solidFill>
                <a:schemeClr val="accent3"/>
              </a:solidFill>
            </a:endParaRPr>
          </a:p>
          <a:p>
            <a:r>
              <a:rPr lang="en-US" altLang="ko-KR" sz="1600" dirty="0" err="1"/>
              <a:t>ws.Close</a:t>
            </a:r>
            <a:r>
              <a:rPr lang="en-US" altLang="ko-KR" sz="1600" dirty="0"/>
              <a:t>();</a:t>
            </a:r>
            <a:endParaRPr lang="ko-KR" altLang="ko-KR" sz="1600" dirty="0"/>
          </a:p>
        </p:txBody>
      </p:sp>
      <p:sp>
        <p:nvSpPr>
          <p:cNvPr id="15" name="직사각형 14"/>
          <p:cNvSpPr/>
          <p:nvPr/>
        </p:nvSpPr>
        <p:spPr>
          <a:xfrm>
            <a:off x="4787702" y="4120614"/>
            <a:ext cx="3976804" cy="209288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600" dirty="0"/>
              <a:t>Stream </a:t>
            </a:r>
            <a:r>
              <a:rPr lang="en-US" altLang="ko-KR" sz="1600" dirty="0" err="1"/>
              <a:t>rs</a:t>
            </a:r>
            <a:r>
              <a:rPr lang="en-US" altLang="ko-KR" sz="1600" dirty="0"/>
              <a:t> = 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new </a:t>
            </a:r>
            <a:r>
              <a:rPr lang="en-US" altLang="ko-KR" sz="1600" dirty="0" err="1"/>
              <a:t>FileStream</a:t>
            </a:r>
            <a:r>
              <a:rPr lang="en-US" altLang="ko-KR" sz="1600" dirty="0"/>
              <a:t>("a.dat", </a:t>
            </a:r>
            <a:r>
              <a:rPr lang="en-US" altLang="ko-KR" sz="1600" dirty="0" err="1"/>
              <a:t>FileMode.Open</a:t>
            </a:r>
            <a:r>
              <a:rPr lang="en-US" altLang="ko-KR" sz="1600" dirty="0"/>
              <a:t>);</a:t>
            </a:r>
            <a:endParaRPr lang="ko-KR" altLang="ko-KR" sz="1600" dirty="0"/>
          </a:p>
          <a:p>
            <a:r>
              <a:rPr lang="en-US" altLang="ko-KR" sz="1600" dirty="0" err="1"/>
              <a:t>BinaryFormatter</a:t>
            </a:r>
            <a:r>
              <a:rPr lang="en-US" altLang="ko-KR" sz="1600" dirty="0"/>
              <a:t> </a:t>
            </a:r>
            <a:r>
              <a:rPr lang="en-US" altLang="ko-KR" sz="1600" dirty="0" err="1"/>
              <a:t>deserializer</a:t>
            </a:r>
            <a:r>
              <a:rPr lang="en-US" altLang="ko-KR" sz="1600" dirty="0"/>
              <a:t> = 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new </a:t>
            </a:r>
            <a:r>
              <a:rPr lang="en-US" altLang="ko-KR" sz="1600" dirty="0" err="1"/>
              <a:t>BinaryFormatter</a:t>
            </a:r>
            <a:r>
              <a:rPr lang="en-US" altLang="ko-KR" sz="1600" dirty="0"/>
              <a:t>();</a:t>
            </a:r>
            <a:endParaRPr lang="ko-KR" altLang="ko-KR" sz="1600" dirty="0"/>
          </a:p>
          <a:p>
            <a:r>
              <a:rPr lang="en-US" altLang="ko-KR" sz="1600" dirty="0"/>
              <a:t> </a:t>
            </a:r>
            <a:endParaRPr lang="ko-KR" altLang="ko-KR" sz="1600" dirty="0"/>
          </a:p>
          <a:p>
            <a:r>
              <a:rPr lang="en-US" altLang="ko-KR" sz="1600" dirty="0" err="1">
                <a:solidFill>
                  <a:schemeClr val="accent3"/>
                </a:solidFill>
              </a:rPr>
              <a:t>MyClass</a:t>
            </a:r>
            <a:r>
              <a:rPr lang="en-US" altLang="ko-KR" sz="1600" dirty="0">
                <a:solidFill>
                  <a:schemeClr val="accent3"/>
                </a:solidFill>
              </a:rPr>
              <a:t> </a:t>
            </a:r>
            <a:r>
              <a:rPr lang="en-US" altLang="ko-KR" sz="1600" dirty="0" err="1">
                <a:solidFill>
                  <a:schemeClr val="accent3"/>
                </a:solidFill>
              </a:rPr>
              <a:t>obj</a:t>
            </a:r>
            <a:r>
              <a:rPr lang="en-US" altLang="ko-KR" sz="1600" dirty="0">
                <a:solidFill>
                  <a:schemeClr val="accent3"/>
                </a:solidFill>
              </a:rPr>
              <a:t> </a:t>
            </a:r>
            <a:r>
              <a:rPr lang="en-US" altLang="ko-KR" sz="1600" dirty="0" smtClean="0">
                <a:solidFill>
                  <a:schemeClr val="accent3"/>
                </a:solidFill>
              </a:rPr>
              <a:t>=</a:t>
            </a:r>
          </a:p>
          <a:p>
            <a:r>
              <a:rPr lang="en-US" altLang="ko-KR" sz="1600" dirty="0">
                <a:solidFill>
                  <a:schemeClr val="accent3"/>
                </a:solidFill>
              </a:rPr>
              <a:t> </a:t>
            </a:r>
            <a:r>
              <a:rPr lang="en-US" altLang="ko-KR" sz="1600" dirty="0" smtClean="0">
                <a:solidFill>
                  <a:schemeClr val="accent3"/>
                </a:solidFill>
              </a:rPr>
              <a:t>    </a:t>
            </a:r>
            <a:r>
              <a:rPr lang="en-US" altLang="ko-KR" sz="1600" dirty="0">
                <a:solidFill>
                  <a:schemeClr val="accent3"/>
                </a:solidFill>
              </a:rPr>
              <a:t>(</a:t>
            </a:r>
            <a:r>
              <a:rPr lang="en-US" altLang="ko-KR" sz="1600" dirty="0" err="1">
                <a:solidFill>
                  <a:schemeClr val="accent3"/>
                </a:solidFill>
              </a:rPr>
              <a:t>MyClass</a:t>
            </a:r>
            <a:r>
              <a:rPr lang="en-US" altLang="ko-KR" sz="1600" dirty="0">
                <a:solidFill>
                  <a:schemeClr val="accent3"/>
                </a:solidFill>
              </a:rPr>
              <a:t>)</a:t>
            </a:r>
            <a:r>
              <a:rPr lang="en-US" altLang="ko-KR" sz="1600" dirty="0" err="1">
                <a:solidFill>
                  <a:schemeClr val="accent3"/>
                </a:solidFill>
              </a:rPr>
              <a:t>deserializer.Deserialize</a:t>
            </a:r>
            <a:r>
              <a:rPr lang="en-US" altLang="ko-KR" sz="1600" dirty="0">
                <a:solidFill>
                  <a:schemeClr val="accent3"/>
                </a:solidFill>
              </a:rPr>
              <a:t>(</a:t>
            </a:r>
            <a:r>
              <a:rPr lang="en-US" altLang="ko-KR" sz="1600" dirty="0" err="1">
                <a:solidFill>
                  <a:schemeClr val="accent3"/>
                </a:solidFill>
              </a:rPr>
              <a:t>rs</a:t>
            </a:r>
            <a:r>
              <a:rPr lang="en-US" altLang="ko-KR" sz="1600" dirty="0">
                <a:solidFill>
                  <a:schemeClr val="accent3"/>
                </a:solidFill>
              </a:rPr>
              <a:t>);</a:t>
            </a:r>
            <a:endParaRPr lang="ko-KR" altLang="ko-KR" sz="1600" dirty="0">
              <a:solidFill>
                <a:schemeClr val="accent3"/>
              </a:solidFill>
            </a:endParaRPr>
          </a:p>
          <a:p>
            <a:r>
              <a:rPr lang="en-US" altLang="ko-KR" sz="1600" dirty="0" err="1"/>
              <a:t>rs.Close</a:t>
            </a:r>
            <a:r>
              <a:rPr lang="en-US" altLang="ko-KR" sz="1600" dirty="0"/>
              <a:t>();</a:t>
            </a:r>
            <a:endParaRPr lang="ko-KR" altLang="ko-KR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1944916" y="3789040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accent3"/>
                </a:solidFill>
              </a:rPr>
              <a:t>객체 직렬화</a:t>
            </a:r>
            <a:endParaRPr lang="ko-KR" altLang="en-US" dirty="0">
              <a:solidFill>
                <a:schemeClr val="accent3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12160" y="3779748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chemeClr val="accent3"/>
                </a:solidFill>
              </a:rPr>
              <a:t>객체 </a:t>
            </a:r>
            <a:r>
              <a:rPr lang="ko-KR" altLang="en-US" dirty="0" err="1" smtClean="0">
                <a:solidFill>
                  <a:schemeClr val="accent3"/>
                </a:solidFill>
              </a:rPr>
              <a:t>역직렬화</a:t>
            </a:r>
            <a:endParaRPr lang="ko-KR" altLang="en-US" dirty="0">
              <a:solidFill>
                <a:schemeClr val="accent3"/>
              </a:solidFill>
            </a:endParaRPr>
          </a:p>
        </p:txBody>
      </p:sp>
      <p:sp>
        <p:nvSpPr>
          <p:cNvPr id="10" name="아래쪽 화살표 9"/>
          <p:cNvSpPr/>
          <p:nvPr/>
        </p:nvSpPr>
        <p:spPr>
          <a:xfrm>
            <a:off x="4039961" y="3441194"/>
            <a:ext cx="1368152" cy="720080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125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01. </a:t>
            </a:r>
            <a:r>
              <a:rPr lang="ko-KR" altLang="en-US" dirty="0"/>
              <a:t>파일 정보와 </a:t>
            </a:r>
            <a:r>
              <a:rPr lang="ko-KR" altLang="en-US" dirty="0" err="1"/>
              <a:t>디렉토리</a:t>
            </a:r>
            <a:r>
              <a:rPr lang="ko-KR" altLang="en-US" dirty="0"/>
              <a:t> 정보 </a:t>
            </a:r>
            <a:r>
              <a:rPr lang="ko-KR" altLang="en-US" dirty="0" smtClean="0"/>
              <a:t>다루기</a:t>
            </a:r>
            <a:r>
              <a:rPr lang="en-US" altLang="ko-KR" dirty="0" smtClean="0"/>
              <a:t>(2/4)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340768"/>
            <a:ext cx="7772400" cy="4061047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File </a:t>
            </a:r>
            <a:r>
              <a:rPr lang="ko-KR" altLang="en-US" dirty="0" smtClean="0"/>
              <a:t>클래스와 </a:t>
            </a:r>
            <a:r>
              <a:rPr lang="en-US" altLang="ko-KR" dirty="0" err="1" smtClean="0"/>
              <a:t>FileInfo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클래스는 같은 기능을 제공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File</a:t>
            </a:r>
            <a:r>
              <a:rPr lang="ko-KR" altLang="en-US" dirty="0" smtClean="0"/>
              <a:t>클래스는 같은 기능을 </a:t>
            </a:r>
            <a:r>
              <a:rPr lang="ko-KR" altLang="en-US" dirty="0" smtClean="0">
                <a:solidFill>
                  <a:schemeClr val="accent3"/>
                </a:solidFill>
              </a:rPr>
              <a:t>정적 </a:t>
            </a:r>
            <a:r>
              <a:rPr lang="ko-KR" altLang="en-US" dirty="0" err="1" smtClean="0">
                <a:solidFill>
                  <a:schemeClr val="accent3"/>
                </a:solidFill>
              </a:rPr>
              <a:t>메소드</a:t>
            </a:r>
            <a:r>
              <a:rPr lang="ko-KR" altLang="en-US" dirty="0" err="1" smtClean="0"/>
              <a:t>를</a:t>
            </a:r>
            <a:r>
              <a:rPr lang="ko-KR" altLang="en-US" dirty="0" smtClean="0"/>
              <a:t> 통해 제공하고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FileInfo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클래스는 </a:t>
            </a:r>
            <a:r>
              <a:rPr lang="ko-KR" altLang="en-US" dirty="0" err="1" smtClean="0">
                <a:solidFill>
                  <a:schemeClr val="accent3"/>
                </a:solidFill>
              </a:rPr>
              <a:t>인스턴스</a:t>
            </a:r>
            <a:r>
              <a:rPr lang="ko-KR" altLang="en-US" dirty="0" smtClean="0">
                <a:solidFill>
                  <a:schemeClr val="accent3"/>
                </a:solidFill>
              </a:rPr>
              <a:t> </a:t>
            </a:r>
            <a:r>
              <a:rPr lang="ko-KR" altLang="en-US" dirty="0" err="1" smtClean="0">
                <a:solidFill>
                  <a:schemeClr val="accent3"/>
                </a:solidFill>
              </a:rPr>
              <a:t>메소드</a:t>
            </a:r>
            <a:r>
              <a:rPr lang="ko-KR" altLang="en-US" dirty="0" err="1" smtClean="0"/>
              <a:t>를</a:t>
            </a:r>
            <a:r>
              <a:rPr lang="ko-KR" altLang="en-US" dirty="0" smtClean="0"/>
              <a:t> 통해 제공</a:t>
            </a:r>
            <a:endParaRPr lang="en-US" altLang="ko-KR" dirty="0" smtClean="0"/>
          </a:p>
          <a:p>
            <a:r>
              <a:rPr lang="en-US" altLang="ko-KR" dirty="0" smtClean="0"/>
              <a:t>Directory </a:t>
            </a:r>
            <a:r>
              <a:rPr lang="ko-KR" altLang="en-US" dirty="0" smtClean="0"/>
              <a:t>클래스와 </a:t>
            </a:r>
            <a:r>
              <a:rPr lang="en-US" altLang="ko-KR" dirty="0" smtClean="0"/>
              <a:t>Directory </a:t>
            </a:r>
            <a:r>
              <a:rPr lang="ko-KR" altLang="en-US" dirty="0" smtClean="0"/>
              <a:t>클래스도 같은 기능을 제공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디렉토리에</a:t>
            </a:r>
            <a:r>
              <a:rPr lang="ko-KR" altLang="en-US" dirty="0" smtClean="0"/>
              <a:t> 대해 한 </a:t>
            </a:r>
            <a:r>
              <a:rPr lang="ko-KR" altLang="en-US" dirty="0" err="1" smtClean="0"/>
              <a:t>두가지</a:t>
            </a:r>
            <a:r>
              <a:rPr lang="ko-KR" altLang="en-US" dirty="0" smtClean="0"/>
              <a:t> 작업을 할 때에는 </a:t>
            </a:r>
            <a:r>
              <a:rPr lang="en-US" altLang="ko-KR" dirty="0" smtClean="0"/>
              <a:t>Directory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ko-KR" altLang="en-US" dirty="0" smtClean="0"/>
              <a:t>여러 가지 작업을 해야 할 때는 </a:t>
            </a:r>
            <a:r>
              <a:rPr lang="en-US" altLang="ko-KR" dirty="0" err="1" smtClean="0"/>
              <a:t>DirectoryInfo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클래스를 이용</a:t>
            </a:r>
            <a:endParaRPr lang="en-US" altLang="ko-KR" dirty="0" smtClean="0"/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8208365"/>
              </p:ext>
            </p:extLst>
          </p:nvPr>
        </p:nvGraphicFramePr>
        <p:xfrm>
          <a:off x="755575" y="3447527"/>
          <a:ext cx="7920881" cy="3149825"/>
        </p:xfrm>
        <a:graphic>
          <a:graphicData uri="http://schemas.openxmlformats.org/drawingml/2006/table">
            <a:tbl>
              <a:tblPr firstRow="1" firstCol="1" bandRow="1">
                <a:tableStyleId>{6E25E649-3F16-4E02-A733-19D2CDBF48F0}</a:tableStyleId>
              </a:tblPr>
              <a:tblGrid>
                <a:gridCol w="2069758"/>
                <a:gridCol w="1432620"/>
                <a:gridCol w="1439218"/>
                <a:gridCol w="1530642"/>
                <a:gridCol w="1448643"/>
              </a:tblGrid>
              <a:tr h="552225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effectLst/>
                        </a:rPr>
                        <a:t>기능</a:t>
                      </a:r>
                      <a:endParaRPr lang="ko-KR" sz="1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File</a:t>
                      </a:r>
                      <a:endParaRPr lang="ko-KR" sz="1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FileInfo</a:t>
                      </a:r>
                      <a:endParaRPr lang="ko-KR" sz="1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Directory</a:t>
                      </a:r>
                      <a:endParaRPr lang="ko-KR" sz="1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DirectoryInfo</a:t>
                      </a:r>
                      <a:endParaRPr lang="ko-KR" sz="1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2470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</a:rPr>
                        <a:t>생성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Create()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Create()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CreateDirectory()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Create()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2470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</a:rPr>
                        <a:t>복사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Copy()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CopyTo()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-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-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2470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</a:rPr>
                        <a:t>삭제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Delete()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Delete()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Delete()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Delete()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2470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이동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Move()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</a:rPr>
                        <a:t>MoveTo</a:t>
                      </a:r>
                      <a:r>
                        <a:rPr lang="en-US" sz="1400" kern="100" dirty="0">
                          <a:effectLst/>
                        </a:rPr>
                        <a:t>()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Move()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MoveTo()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2470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존재여부 확인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Exists()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Exists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Exists()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Exists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2470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속성 조회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</a:rPr>
                        <a:t>GetAttributes</a:t>
                      </a:r>
                      <a:r>
                        <a:rPr lang="en-US" sz="1400" kern="100" dirty="0">
                          <a:effectLst/>
                        </a:rPr>
                        <a:t>()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Attributes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</a:rPr>
                        <a:t>GetAttributes</a:t>
                      </a:r>
                      <a:r>
                        <a:rPr lang="en-US" sz="1400" kern="100" dirty="0">
                          <a:effectLst/>
                        </a:rPr>
                        <a:t>()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Attributes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2470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하위 디렉토리 조회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-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-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</a:rPr>
                        <a:t>GetDirectories</a:t>
                      </a:r>
                      <a:r>
                        <a:rPr lang="en-US" sz="1400" kern="100" dirty="0">
                          <a:effectLst/>
                        </a:rPr>
                        <a:t>()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</a:rPr>
                        <a:t>GetDirectories</a:t>
                      </a:r>
                      <a:r>
                        <a:rPr lang="en-US" sz="1400" kern="100" dirty="0">
                          <a:effectLst/>
                        </a:rPr>
                        <a:t>()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2470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하위 파일 조회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-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-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GetFiles()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</a:rPr>
                        <a:t>GetFiles</a:t>
                      </a:r>
                      <a:r>
                        <a:rPr lang="en-US" sz="1400" kern="100" dirty="0">
                          <a:effectLst/>
                        </a:rPr>
                        <a:t>()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116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01. </a:t>
            </a:r>
            <a:r>
              <a:rPr lang="ko-KR" altLang="en-US" dirty="0"/>
              <a:t>파일 정보와 </a:t>
            </a:r>
            <a:r>
              <a:rPr lang="ko-KR" altLang="en-US" dirty="0" err="1"/>
              <a:t>디렉토리</a:t>
            </a:r>
            <a:r>
              <a:rPr lang="ko-KR" altLang="en-US" dirty="0"/>
              <a:t> 정보 </a:t>
            </a:r>
            <a:r>
              <a:rPr lang="ko-KR" altLang="en-US" dirty="0" smtClean="0"/>
              <a:t>다루기</a:t>
            </a:r>
            <a:r>
              <a:rPr lang="en-US" altLang="ko-KR" dirty="0" smtClean="0"/>
              <a:t>(3/4)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340768"/>
            <a:ext cx="7772400" cy="4061047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File </a:t>
            </a:r>
            <a:r>
              <a:rPr lang="ko-KR" altLang="en-US" dirty="0" smtClean="0"/>
              <a:t>클래스와 </a:t>
            </a:r>
            <a:r>
              <a:rPr lang="en-US" altLang="ko-KR" dirty="0" err="1" smtClean="0"/>
              <a:t>FileInfo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클래스의 사용 예제</a:t>
            </a:r>
            <a:endParaRPr lang="en-US" altLang="ko-KR" dirty="0" smtClean="0"/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189595"/>
              </p:ext>
            </p:extLst>
          </p:nvPr>
        </p:nvGraphicFramePr>
        <p:xfrm>
          <a:off x="755576" y="1988840"/>
          <a:ext cx="7560840" cy="3982351"/>
        </p:xfrm>
        <a:graphic>
          <a:graphicData uri="http://schemas.openxmlformats.org/drawingml/2006/table">
            <a:tbl>
              <a:tblPr firstRow="1" firstCol="1" bandRow="1">
                <a:tableStyleId>{EB344D84-9AFB-497E-A393-DC336BA19D2E}</a:tableStyleId>
              </a:tblPr>
              <a:tblGrid>
                <a:gridCol w="1465674"/>
                <a:gridCol w="3038509"/>
                <a:gridCol w="3056657"/>
              </a:tblGrid>
              <a:tr h="282889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2000" kern="100" dirty="0">
                          <a:effectLst/>
                        </a:rPr>
                        <a:t>기능</a:t>
                      </a:r>
                      <a:endParaRPr lang="ko-KR" sz="2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File</a:t>
                      </a:r>
                      <a:endParaRPr lang="ko-KR" sz="2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effectLst/>
                        </a:rPr>
                        <a:t>FileInfo</a:t>
                      </a:r>
                      <a:endParaRPr lang="ko-KR" sz="2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65777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</a:rPr>
                        <a:t>생성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</a:rPr>
                        <a:t>FileStream</a:t>
                      </a:r>
                      <a:r>
                        <a:rPr lang="en-US" sz="1400" kern="100" dirty="0">
                          <a:effectLst/>
                        </a:rPr>
                        <a:t> </a:t>
                      </a:r>
                      <a:r>
                        <a:rPr lang="en-US" sz="1400" kern="100" dirty="0" err="1">
                          <a:effectLst/>
                        </a:rPr>
                        <a:t>fs</a:t>
                      </a:r>
                      <a:r>
                        <a:rPr lang="en-US" sz="1400" kern="100" dirty="0">
                          <a:effectLst/>
                        </a:rPr>
                        <a:t> = </a:t>
                      </a:r>
                      <a:r>
                        <a:rPr lang="en-US" sz="1400" kern="100" dirty="0" err="1">
                          <a:effectLst/>
                        </a:rPr>
                        <a:t>File.Create</a:t>
                      </a:r>
                      <a:r>
                        <a:rPr lang="en-US" sz="1400" kern="100" dirty="0">
                          <a:effectLst/>
                        </a:rPr>
                        <a:t>(“a.dat”);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</a:rPr>
                        <a:t>FileInfo</a:t>
                      </a:r>
                      <a:r>
                        <a:rPr lang="en-US" sz="1400" kern="100" dirty="0">
                          <a:effectLst/>
                        </a:rPr>
                        <a:t> file = new </a:t>
                      </a:r>
                      <a:r>
                        <a:rPr lang="en-US" sz="1400" kern="100" dirty="0" err="1">
                          <a:effectLst/>
                        </a:rPr>
                        <a:t>FileInfo</a:t>
                      </a:r>
                      <a:r>
                        <a:rPr lang="en-US" sz="1400" kern="100" dirty="0">
                          <a:effectLst/>
                        </a:rPr>
                        <a:t>(“a.dat”);</a:t>
                      </a:r>
                      <a:endParaRPr lang="ko-KR" sz="1400" kern="100" dirty="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</a:rPr>
                        <a:t>FileStream</a:t>
                      </a:r>
                      <a:r>
                        <a:rPr lang="en-US" sz="1400" kern="100" dirty="0">
                          <a:effectLst/>
                        </a:rPr>
                        <a:t> </a:t>
                      </a:r>
                      <a:r>
                        <a:rPr lang="en-US" sz="1400" kern="100" dirty="0" err="1">
                          <a:effectLst/>
                        </a:rPr>
                        <a:t>fs</a:t>
                      </a:r>
                      <a:r>
                        <a:rPr lang="en-US" sz="1400" kern="100" dirty="0">
                          <a:effectLst/>
                        </a:rPr>
                        <a:t> = </a:t>
                      </a:r>
                      <a:r>
                        <a:rPr lang="en-US" sz="1400" kern="100" dirty="0" err="1">
                          <a:effectLst/>
                        </a:rPr>
                        <a:t>file.Create</a:t>
                      </a:r>
                      <a:r>
                        <a:rPr lang="en-US" sz="1400" kern="100" dirty="0">
                          <a:effectLst/>
                        </a:rPr>
                        <a:t>()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65777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</a:rPr>
                        <a:t>복사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</a:rPr>
                        <a:t>File.Copy</a:t>
                      </a:r>
                      <a:r>
                        <a:rPr lang="en-US" sz="1400" kern="100" dirty="0">
                          <a:effectLst/>
                        </a:rPr>
                        <a:t>(“a.dat”, “b.dat”);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FileInfo src = new FileInfo("a.dat");</a:t>
                      </a:r>
                      <a:endParaRPr lang="ko-KR" sz="1400" kern="10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FileInfo dst = src.CopyTo("b.dat");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65777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</a:rPr>
                        <a:t>삭제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</a:rPr>
                        <a:t>File.Delete</a:t>
                      </a:r>
                      <a:r>
                        <a:rPr lang="en-US" sz="1400" kern="100" dirty="0">
                          <a:effectLst/>
                        </a:rPr>
                        <a:t>("a.dat");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FileInfo file = new FileInfo("a.dat");</a:t>
                      </a:r>
                      <a:endParaRPr lang="ko-KR" sz="1400" kern="10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file.Delete();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65777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</a:rPr>
                        <a:t>이동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</a:rPr>
                        <a:t>File.Move</a:t>
                      </a:r>
                      <a:r>
                        <a:rPr lang="en-US" sz="1400" kern="100" dirty="0">
                          <a:effectLst/>
                        </a:rPr>
                        <a:t>(“a.dat”, “b.dat”);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</a:rPr>
                        <a:t>FileInfo</a:t>
                      </a:r>
                      <a:r>
                        <a:rPr lang="en-US" sz="1400" kern="100" dirty="0">
                          <a:effectLst/>
                        </a:rPr>
                        <a:t> file = new </a:t>
                      </a:r>
                      <a:r>
                        <a:rPr lang="en-US" sz="1400" kern="100" dirty="0" err="1">
                          <a:effectLst/>
                        </a:rPr>
                        <a:t>FileInfo</a:t>
                      </a:r>
                      <a:r>
                        <a:rPr lang="en-US" sz="1400" kern="100" dirty="0">
                          <a:effectLst/>
                        </a:rPr>
                        <a:t>("a.dat");</a:t>
                      </a:r>
                      <a:endParaRPr lang="ko-KR" sz="1400" kern="100" dirty="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</a:rPr>
                        <a:t>file.MoveTo</a:t>
                      </a:r>
                      <a:r>
                        <a:rPr lang="en-US" sz="1400" kern="100" dirty="0">
                          <a:effectLst/>
                        </a:rPr>
                        <a:t>("b.dat");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84866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</a:rPr>
                        <a:t>존재여부 확인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if ( File.Exists("a.dat") ) </a:t>
                      </a:r>
                      <a:endParaRPr lang="ko-KR" sz="1400" kern="10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    // …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</a:rPr>
                        <a:t>FileInfo</a:t>
                      </a:r>
                      <a:r>
                        <a:rPr lang="en-US" sz="1400" kern="100" dirty="0">
                          <a:effectLst/>
                        </a:rPr>
                        <a:t> file = new </a:t>
                      </a:r>
                      <a:r>
                        <a:rPr lang="en-US" sz="1400" kern="100" dirty="0" err="1">
                          <a:effectLst/>
                        </a:rPr>
                        <a:t>FileInfo</a:t>
                      </a:r>
                      <a:r>
                        <a:rPr lang="en-US" sz="1400" kern="100" dirty="0">
                          <a:effectLst/>
                        </a:rPr>
                        <a:t>("a.dat");</a:t>
                      </a:r>
                      <a:endParaRPr lang="ko-KR" sz="1400" kern="100" dirty="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if (</a:t>
                      </a:r>
                      <a:r>
                        <a:rPr lang="en-US" sz="1400" kern="100" dirty="0" err="1">
                          <a:effectLst/>
                        </a:rPr>
                        <a:t>file.Exists</a:t>
                      </a:r>
                      <a:r>
                        <a:rPr lang="en-US" sz="1400" kern="100" dirty="0">
                          <a:effectLst/>
                        </a:rPr>
                        <a:t>)</a:t>
                      </a:r>
                      <a:endParaRPr lang="ko-KR" sz="1400" kern="100" dirty="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    // ...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65777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</a:rPr>
                        <a:t>속성 조회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Console.WriteLine(</a:t>
                      </a:r>
                      <a:endParaRPr lang="ko-KR" sz="1400" kern="100">
                        <a:effectLst/>
                      </a:endParaRPr>
                    </a:p>
                    <a:p>
                      <a:pPr indent="254000"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File.GetAttributes(“a.dat”));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</a:rPr>
                        <a:t>FileInfo</a:t>
                      </a:r>
                      <a:r>
                        <a:rPr lang="en-US" sz="1400" kern="100" dirty="0">
                          <a:effectLst/>
                        </a:rPr>
                        <a:t> file = new </a:t>
                      </a:r>
                      <a:r>
                        <a:rPr lang="en-US" sz="1400" kern="100" dirty="0" err="1">
                          <a:effectLst/>
                        </a:rPr>
                        <a:t>FileInfo</a:t>
                      </a:r>
                      <a:r>
                        <a:rPr lang="en-US" sz="1400" kern="100" dirty="0">
                          <a:effectLst/>
                        </a:rPr>
                        <a:t>("a.dat");</a:t>
                      </a:r>
                      <a:endParaRPr lang="ko-KR" sz="1400" kern="100" dirty="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</a:rPr>
                        <a:t>Console.WriteLine</a:t>
                      </a:r>
                      <a:r>
                        <a:rPr lang="en-US" sz="1400" kern="100" dirty="0">
                          <a:effectLst/>
                        </a:rPr>
                        <a:t>(</a:t>
                      </a:r>
                      <a:r>
                        <a:rPr lang="en-US" sz="1400" kern="100" dirty="0" err="1">
                          <a:effectLst/>
                        </a:rPr>
                        <a:t>file.Attributes</a:t>
                      </a:r>
                      <a:r>
                        <a:rPr lang="en-US" sz="1400" kern="100" dirty="0">
                          <a:effectLst/>
                        </a:rPr>
                        <a:t>);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4374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01. </a:t>
            </a:r>
            <a:r>
              <a:rPr lang="ko-KR" altLang="en-US" dirty="0"/>
              <a:t>파일 정보와 </a:t>
            </a:r>
            <a:r>
              <a:rPr lang="ko-KR" altLang="en-US" dirty="0" err="1"/>
              <a:t>디렉토리</a:t>
            </a:r>
            <a:r>
              <a:rPr lang="ko-KR" altLang="en-US" dirty="0"/>
              <a:t> 정보 </a:t>
            </a:r>
            <a:r>
              <a:rPr lang="ko-KR" altLang="en-US" dirty="0" smtClean="0"/>
              <a:t>다루기</a:t>
            </a:r>
            <a:r>
              <a:rPr lang="en-US" altLang="ko-KR" dirty="0" smtClean="0"/>
              <a:t>(4/4)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340768"/>
            <a:ext cx="7772400" cy="4061047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Directory </a:t>
            </a:r>
            <a:r>
              <a:rPr lang="ko-KR" altLang="en-US" dirty="0" smtClean="0"/>
              <a:t>클래스와 </a:t>
            </a:r>
            <a:r>
              <a:rPr lang="en-US" altLang="ko-KR" dirty="0" err="1" smtClean="0"/>
              <a:t>DirectoryInfo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클래스의 사용 예제</a:t>
            </a:r>
            <a:endParaRPr lang="en-US" altLang="ko-KR" dirty="0" smtClean="0"/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691113"/>
              </p:ext>
            </p:extLst>
          </p:nvPr>
        </p:nvGraphicFramePr>
        <p:xfrm>
          <a:off x="266034" y="1830310"/>
          <a:ext cx="8640960" cy="438912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948498"/>
                <a:gridCol w="2876038"/>
                <a:gridCol w="3816424"/>
              </a:tblGrid>
              <a:tr h="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</a:rPr>
                        <a:t>기능</a:t>
                      </a:r>
                      <a:endParaRPr lang="ko-KR" sz="16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File</a:t>
                      </a:r>
                      <a:endParaRPr lang="ko-KR" sz="16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FileInfo</a:t>
                      </a:r>
                      <a:endParaRPr lang="ko-KR" sz="16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</a:rPr>
                        <a:t>생성</a:t>
                      </a:r>
                      <a:endParaRPr lang="ko-KR" sz="16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</a:rPr>
                        <a:t>DirectoryInfo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dir</a:t>
                      </a:r>
                      <a:r>
                        <a:rPr lang="en-US" sz="1600" kern="100" dirty="0">
                          <a:effectLst/>
                        </a:rPr>
                        <a:t> = </a:t>
                      </a:r>
                      <a:endParaRPr lang="ko-KR" sz="1600" kern="100" dirty="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 err="1" smtClean="0">
                          <a:effectLst/>
                        </a:rPr>
                        <a:t>Directory.CreateDirectory</a:t>
                      </a:r>
                      <a:r>
                        <a:rPr lang="en-US" sz="1600" kern="100" dirty="0">
                          <a:effectLst/>
                        </a:rPr>
                        <a:t>("a</a:t>
                      </a:r>
                      <a:r>
                        <a:rPr lang="en-US" sz="1600" kern="100" dirty="0" smtClean="0">
                          <a:effectLst/>
                        </a:rPr>
                        <a:t>");</a:t>
                      </a: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ko-KR" sz="16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</a:rPr>
                        <a:t>DirectoryInfo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dir</a:t>
                      </a:r>
                      <a:r>
                        <a:rPr lang="en-US" sz="1600" kern="100" dirty="0">
                          <a:effectLst/>
                        </a:rPr>
                        <a:t> = new </a:t>
                      </a:r>
                      <a:r>
                        <a:rPr lang="en-US" sz="1600" kern="100" dirty="0" err="1">
                          <a:effectLst/>
                        </a:rPr>
                        <a:t>DirectoryInfo</a:t>
                      </a:r>
                      <a:r>
                        <a:rPr lang="en-US" sz="1600" kern="100" dirty="0">
                          <a:effectLst/>
                        </a:rPr>
                        <a:t>("a");</a:t>
                      </a:r>
                      <a:endParaRPr lang="ko-KR" sz="1600" kern="100" dirty="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</a:rPr>
                        <a:t>dir.Create</a:t>
                      </a:r>
                      <a:r>
                        <a:rPr lang="en-US" sz="1600" kern="100" dirty="0" smtClean="0">
                          <a:effectLst/>
                        </a:rPr>
                        <a:t>();</a:t>
                      </a:r>
                      <a:endParaRPr lang="ko-KR" sz="16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</a:rPr>
                        <a:t>삭제</a:t>
                      </a:r>
                      <a:endParaRPr lang="ko-KR" sz="16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</a:rPr>
                        <a:t>Directory.Delete</a:t>
                      </a:r>
                      <a:r>
                        <a:rPr lang="en-US" sz="1600" kern="100" dirty="0">
                          <a:effectLst/>
                        </a:rPr>
                        <a:t>("a");</a:t>
                      </a:r>
                      <a:endParaRPr lang="ko-KR" sz="16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DirectoryInfo dir = new DirectoryInfo("a");</a:t>
                      </a:r>
                      <a:endParaRPr lang="ko-KR" sz="1600" kern="10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dir.Delete();</a:t>
                      </a:r>
                      <a:endParaRPr lang="ko-KR" sz="16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effectLst/>
                        </a:rPr>
                        <a:t>이동</a:t>
                      </a:r>
                      <a:endParaRPr lang="ko-KR" sz="16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</a:rPr>
                        <a:t>Directory.Move</a:t>
                      </a:r>
                      <a:r>
                        <a:rPr lang="en-US" sz="1600" kern="100" dirty="0">
                          <a:effectLst/>
                        </a:rPr>
                        <a:t>("a", "b");</a:t>
                      </a:r>
                      <a:endParaRPr lang="ko-KR" sz="16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DirectoryInfo dir = new DirectoryInfo("a");</a:t>
                      </a:r>
                      <a:endParaRPr lang="ko-KR" sz="1600" kern="10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dir.MoveTo("b");</a:t>
                      </a:r>
                      <a:endParaRPr lang="ko-KR" sz="16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effectLst/>
                        </a:rPr>
                        <a:t>존재여부 확인</a:t>
                      </a:r>
                      <a:endParaRPr lang="ko-KR" sz="16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if ( </a:t>
                      </a:r>
                      <a:r>
                        <a:rPr lang="en-US" sz="1600" kern="100" dirty="0" err="1">
                          <a:effectLst/>
                        </a:rPr>
                        <a:t>Directory.Exists</a:t>
                      </a:r>
                      <a:r>
                        <a:rPr lang="en-US" sz="1600" kern="100" dirty="0">
                          <a:effectLst/>
                        </a:rPr>
                        <a:t>("a.dat") ) </a:t>
                      </a:r>
                      <a:endParaRPr lang="ko-KR" sz="1600" kern="100" dirty="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    // …</a:t>
                      </a:r>
                      <a:endParaRPr lang="ko-KR" sz="16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DirectoryInfo dir = new DirectoryInfo("a”);</a:t>
                      </a:r>
                      <a:endParaRPr lang="ko-KR" sz="1600" kern="10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if (dir.Exists)</a:t>
                      </a:r>
                      <a:endParaRPr lang="ko-KR" sz="1600" kern="10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    // ...</a:t>
                      </a:r>
                      <a:endParaRPr lang="ko-KR" sz="16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effectLst/>
                        </a:rPr>
                        <a:t>속성 조회</a:t>
                      </a:r>
                      <a:endParaRPr lang="ko-KR" sz="16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Console.WriteLine(</a:t>
                      </a:r>
                      <a:endParaRPr lang="ko-KR" sz="1600" kern="100">
                        <a:effectLst/>
                      </a:endParaRPr>
                    </a:p>
                    <a:p>
                      <a:pPr indent="254000"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Directory.GetAttributes(“a”));</a:t>
                      </a:r>
                      <a:endParaRPr lang="ko-KR" sz="16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DirectoryInfo dir = new DirectoryInfo("a");</a:t>
                      </a:r>
                      <a:endParaRPr lang="ko-KR" sz="1600" kern="10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Console.WriteLine(dir.Attributes);</a:t>
                      </a:r>
                      <a:endParaRPr lang="ko-KR" sz="16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effectLst/>
                        </a:rPr>
                        <a:t>하위 디렉토리 조회</a:t>
                      </a:r>
                      <a:endParaRPr lang="ko-KR" sz="16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string[] dirs = </a:t>
                      </a:r>
                      <a:endParaRPr lang="ko-KR" sz="1600" kern="10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    Directory.GetDirectories("a");</a:t>
                      </a:r>
                      <a:endParaRPr lang="ko-KR" sz="16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DirectoryInfo dir = new DirectoryInfo("a");</a:t>
                      </a:r>
                      <a:endParaRPr lang="ko-KR" sz="1600" kern="10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DirectoryInfo[] dirs = </a:t>
                      </a:r>
                      <a:endParaRPr lang="ko-KR" sz="1600" kern="10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    dir.GetDirectories();</a:t>
                      </a:r>
                      <a:endParaRPr lang="ko-KR" sz="16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effectLst/>
                        </a:rPr>
                        <a:t>하위 파일 조회</a:t>
                      </a:r>
                      <a:endParaRPr lang="ko-KR" sz="16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string[] files = Directory.GetFiles("a");</a:t>
                      </a:r>
                      <a:endParaRPr lang="ko-KR" sz="16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</a:rPr>
                        <a:t>DirectoryInfo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dir</a:t>
                      </a:r>
                      <a:r>
                        <a:rPr lang="en-US" sz="1600" kern="100" dirty="0">
                          <a:effectLst/>
                        </a:rPr>
                        <a:t> = new </a:t>
                      </a:r>
                      <a:r>
                        <a:rPr lang="en-US" sz="1600" kern="100" dirty="0" err="1">
                          <a:effectLst/>
                        </a:rPr>
                        <a:t>DirectoryInfo</a:t>
                      </a:r>
                      <a:r>
                        <a:rPr lang="en-US" sz="1600" kern="100" dirty="0">
                          <a:effectLst/>
                        </a:rPr>
                        <a:t>("a");</a:t>
                      </a:r>
                      <a:endParaRPr lang="ko-KR" sz="1600" kern="100" dirty="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</a:rPr>
                        <a:t>FileInfo</a:t>
                      </a:r>
                      <a:r>
                        <a:rPr lang="en-US" sz="1600" kern="100" dirty="0">
                          <a:effectLst/>
                        </a:rPr>
                        <a:t>[] files =</a:t>
                      </a:r>
                      <a:r>
                        <a:rPr lang="en-US" sz="1600" kern="100" dirty="0" err="1">
                          <a:effectLst/>
                        </a:rPr>
                        <a:t>dir.GetFiles</a:t>
                      </a:r>
                      <a:r>
                        <a:rPr lang="en-US" sz="1600" kern="100" dirty="0">
                          <a:effectLst/>
                        </a:rPr>
                        <a:t>();</a:t>
                      </a:r>
                      <a:endParaRPr lang="ko-KR" sz="16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509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02. </a:t>
            </a:r>
            <a:r>
              <a:rPr lang="ko-KR" altLang="en-US" sz="2800" dirty="0"/>
              <a:t>파일을 읽고 쓰기 위해 알아야 할 </a:t>
            </a:r>
            <a:r>
              <a:rPr lang="ko-KR" altLang="en-US" sz="2800" dirty="0" smtClean="0"/>
              <a:t>것들</a:t>
            </a:r>
            <a:r>
              <a:rPr lang="en-US" altLang="ko-KR" sz="2800" dirty="0" smtClean="0"/>
              <a:t>(1/7)</a:t>
            </a:r>
            <a:endParaRPr lang="ko-KR" altLang="en-US" sz="28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340768"/>
            <a:ext cx="7772400" cy="4061047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스트림</a:t>
            </a:r>
            <a:r>
              <a:rPr lang="en-US" altLang="ko-KR" dirty="0" smtClean="0"/>
              <a:t>(Stream)</a:t>
            </a:r>
          </a:p>
          <a:p>
            <a:pPr lvl="1"/>
            <a:r>
              <a:rPr lang="ko-KR" altLang="en-US" dirty="0" smtClean="0"/>
              <a:t>영어로 시내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강</a:t>
            </a:r>
            <a:r>
              <a:rPr lang="en-US" altLang="ko-KR" dirty="0" smtClean="0"/>
              <a:t>, </a:t>
            </a:r>
            <a:r>
              <a:rPr lang="ko-KR" altLang="en-US" dirty="0" smtClean="0"/>
              <a:t>또는 도로의 차선을 뜻함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파일을 다룰 때의 </a:t>
            </a:r>
            <a:r>
              <a:rPr lang="ko-KR" altLang="en-US" dirty="0" err="1" smtClean="0"/>
              <a:t>스트림은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데이터가 흐르는 통로</a:t>
            </a:r>
            <a:r>
              <a:rPr lang="en-US" altLang="ko-KR" dirty="0" smtClean="0"/>
              <a:t>”</a:t>
            </a:r>
            <a:r>
              <a:rPr lang="ko-KR" altLang="en-US" dirty="0" smtClean="0"/>
              <a:t>를 뜻함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메모리에서 하드디스크로 데이터를 </a:t>
            </a:r>
            <a:r>
              <a:rPr lang="ko-KR" altLang="en-US" dirty="0" err="1" smtClean="0"/>
              <a:t>옮길때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스트림을</a:t>
            </a:r>
            <a:r>
              <a:rPr lang="ko-KR" altLang="en-US" dirty="0" smtClean="0"/>
              <a:t> 만들어 둘 사이를 연결한 뒤에 메모리의 데이터를 바이트 단위로 하드 디스크로 옮김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그 반대의 경우도 마찬가지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3023748"/>
              </p:ext>
            </p:extLst>
          </p:nvPr>
        </p:nvGraphicFramePr>
        <p:xfrm>
          <a:off x="2195736" y="3357555"/>
          <a:ext cx="4320480" cy="34090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1" name="Visio" r:id="rId4" imgW="3476029" imgH="2745494" progId="Visio.Drawing.11">
                  <p:embed/>
                </p:oleObj>
              </mc:Choice>
              <mc:Fallback>
                <p:oleObj name="Visio" r:id="rId4" imgW="3476029" imgH="2745494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3357555"/>
                        <a:ext cx="4320480" cy="340903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56019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02. </a:t>
            </a:r>
            <a:r>
              <a:rPr lang="ko-KR" altLang="en-US" sz="2800" dirty="0"/>
              <a:t>파일을 읽고 쓰기 위해 알아야 할 </a:t>
            </a:r>
            <a:r>
              <a:rPr lang="ko-KR" altLang="en-US" sz="2800" dirty="0" smtClean="0"/>
              <a:t>것들</a:t>
            </a:r>
            <a:r>
              <a:rPr lang="en-US" altLang="ko-KR" sz="2800" dirty="0" smtClean="0"/>
              <a:t>(2/7)</a:t>
            </a:r>
            <a:endParaRPr lang="ko-KR" altLang="en-US" sz="28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340768"/>
            <a:ext cx="7772400" cy="4061047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순차접근</a:t>
            </a:r>
            <a:r>
              <a:rPr lang="en-US" altLang="ko-KR" dirty="0" smtClean="0"/>
              <a:t>(Sequential Access)</a:t>
            </a:r>
          </a:p>
          <a:p>
            <a:pPr lvl="1"/>
            <a:r>
              <a:rPr lang="ko-KR" altLang="en-US" dirty="0" smtClean="0"/>
              <a:t>처음부터 끝까지 순서대로 읽고 쓰는 접근 </a:t>
            </a:r>
            <a:r>
              <a:rPr lang="ko-KR" altLang="en-US" dirty="0" smtClean="0"/>
              <a:t>방식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err="1" smtClean="0"/>
              <a:t>스트림이</a:t>
            </a:r>
            <a:r>
              <a:rPr lang="ko-KR" altLang="en-US" dirty="0" smtClean="0"/>
              <a:t> 데이터의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흐름</a:t>
            </a:r>
            <a:r>
              <a:rPr lang="en-US" altLang="ko-KR" dirty="0" smtClean="0"/>
              <a:t>”</a:t>
            </a:r>
            <a:r>
              <a:rPr lang="ko-KR" altLang="en-US" dirty="0" smtClean="0"/>
              <a:t>임을 고려하면 자연스러운 방식임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0" name="개체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8553993"/>
              </p:ext>
            </p:extLst>
          </p:nvPr>
        </p:nvGraphicFramePr>
        <p:xfrm>
          <a:off x="1187624" y="2564904"/>
          <a:ext cx="5184576" cy="35386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4" name="Visio" r:id="rId4" imgW="4208108" imgH="2879651" progId="Visio.Drawing.11">
                  <p:embed/>
                </p:oleObj>
              </mc:Choice>
              <mc:Fallback>
                <p:oleObj name="Visio" r:id="rId4" imgW="4208108" imgH="2879651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2564904"/>
                        <a:ext cx="5184576" cy="3538679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4571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02. </a:t>
            </a:r>
            <a:r>
              <a:rPr lang="ko-KR" altLang="en-US" sz="2800" dirty="0"/>
              <a:t>파일을 읽고 쓰기 위해 알아야 할 </a:t>
            </a:r>
            <a:r>
              <a:rPr lang="ko-KR" altLang="en-US" sz="2800" dirty="0" smtClean="0"/>
              <a:t>것들</a:t>
            </a:r>
            <a:r>
              <a:rPr lang="en-US" altLang="ko-KR" sz="2800" dirty="0" smtClean="0"/>
              <a:t>(3/7)</a:t>
            </a:r>
            <a:endParaRPr lang="ko-KR" altLang="en-US" sz="28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340768"/>
            <a:ext cx="7772400" cy="4061047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임의접근</a:t>
            </a:r>
            <a:r>
              <a:rPr lang="en-US" altLang="ko-KR" dirty="0" smtClean="0"/>
              <a:t>(Random Access)</a:t>
            </a:r>
          </a:p>
          <a:p>
            <a:pPr lvl="1"/>
            <a:r>
              <a:rPr lang="ko-KR" altLang="en-US" dirty="0" smtClean="0"/>
              <a:t>파일 내의 임의의 위치에 있는 데이터에 즉시 접근하는 방식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하드디스크와 같이 암과 헤드를 움직여 디스크의 어떤 위치에 기록된 데이터라도 즉시 접근할 수 있는 경우에 적합</a:t>
            </a:r>
            <a:endParaRPr lang="en-US" altLang="ko-KR" dirty="0"/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1" name="개체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6630655"/>
              </p:ext>
            </p:extLst>
          </p:nvPr>
        </p:nvGraphicFramePr>
        <p:xfrm>
          <a:off x="1200782" y="2852936"/>
          <a:ext cx="6539570" cy="36724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7" name="Visio" r:id="rId4" imgW="5101073" imgH="2874523" progId="Visio.Drawing.11">
                  <p:embed/>
                </p:oleObj>
              </mc:Choice>
              <mc:Fallback>
                <p:oleObj name="Visio" r:id="rId4" imgW="5101073" imgH="2874523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0782" y="2852936"/>
                        <a:ext cx="6539570" cy="3672408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71224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02. </a:t>
            </a:r>
            <a:r>
              <a:rPr lang="ko-KR" altLang="en-US" sz="2800" dirty="0"/>
              <a:t>파일을 읽고 쓰기 위해 알아야 할 </a:t>
            </a:r>
            <a:r>
              <a:rPr lang="ko-KR" altLang="en-US" sz="2800" dirty="0" smtClean="0"/>
              <a:t>것들</a:t>
            </a:r>
            <a:r>
              <a:rPr lang="en-US" altLang="ko-KR" sz="2800" dirty="0" smtClean="0"/>
              <a:t>(4/7)</a:t>
            </a:r>
            <a:endParaRPr lang="ko-KR" altLang="en-US" sz="28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340768"/>
            <a:ext cx="7772400" cy="4061047"/>
          </a:xfrm>
        </p:spPr>
        <p:txBody>
          <a:bodyPr>
            <a:normAutofit/>
          </a:bodyPr>
          <a:lstStyle/>
          <a:p>
            <a:r>
              <a:rPr lang="en-US" altLang="ko-KR" dirty="0" err="1" smtClean="0"/>
              <a:t>System.IO.Stream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입력 </a:t>
            </a:r>
            <a:r>
              <a:rPr lang="ko-KR" altLang="en-US" dirty="0" err="1" smtClean="0"/>
              <a:t>스트림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출력 </a:t>
            </a:r>
            <a:r>
              <a:rPr lang="ko-KR" altLang="en-US" dirty="0" err="1" smtClean="0"/>
              <a:t>스트림</a:t>
            </a:r>
            <a:r>
              <a:rPr lang="ko-KR" altLang="en-US" dirty="0" err="1" smtClean="0"/>
              <a:t>의</a:t>
            </a:r>
            <a:r>
              <a:rPr lang="ko-KR" altLang="en-US" dirty="0" smtClean="0"/>
              <a:t> 역할을 모두 수행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순차접근방식과 임의 접근 방식 모두 지원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추상 클래스이기 때문에 이 클래스의 파생 클래스를 이용해야 함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2" name="개체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3577469"/>
              </p:ext>
            </p:extLst>
          </p:nvPr>
        </p:nvGraphicFramePr>
        <p:xfrm>
          <a:off x="827584" y="2924944"/>
          <a:ext cx="7284215" cy="36724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9" name="Visio" r:id="rId4" imgW="6716669" imgH="3379838" progId="Visio.Drawing.11">
                  <p:embed/>
                </p:oleObj>
              </mc:Choice>
              <mc:Fallback>
                <p:oleObj name="Visio" r:id="rId4" imgW="6716669" imgH="3379838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2924944"/>
                        <a:ext cx="7284215" cy="3672408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3434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어번 팝">
  <a:themeElements>
    <a:clrScheme name="어번 팝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86CE24"/>
      </a:accent1>
      <a:accent2>
        <a:srgbClr val="00A2E6"/>
      </a:accent2>
      <a:accent3>
        <a:srgbClr val="FAC810"/>
      </a:accent3>
      <a:accent4>
        <a:srgbClr val="7D8F8C"/>
      </a:accent4>
      <a:accent5>
        <a:srgbClr val="D06B20"/>
      </a:accent5>
      <a:accent6>
        <a:srgbClr val="958B8B"/>
      </a:accent6>
      <a:hlink>
        <a:srgbClr val="FF9900"/>
      </a:hlink>
      <a:folHlink>
        <a:srgbClr val="969696"/>
      </a:folHlink>
    </a:clrScheme>
    <a:fontScheme name="어번 팝">
      <a:maj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어번 팝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58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contourW="15875">
            <a:bevelT w="95250" h="1270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alpha val="100000"/>
                <a:satMod val="100000"/>
                <a:lumMod val="100000"/>
              </a:schemeClr>
            </a:gs>
            <a:gs pos="9000">
              <a:schemeClr val="phClr">
                <a:tint val="90000"/>
                <a:shade val="100000"/>
                <a:alpha val="100000"/>
                <a:satMod val="100000"/>
                <a:lumMod val="100000"/>
              </a:schemeClr>
            </a:gs>
            <a:gs pos="34000">
              <a:schemeClr val="phClr">
                <a:tint val="83000"/>
                <a:shade val="100000"/>
                <a:alpha val="100000"/>
                <a:satMod val="100000"/>
                <a:lumMod val="100000"/>
              </a:schemeClr>
            </a:gs>
            <a:gs pos="62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  <a:gs pos="90000">
              <a:schemeClr val="phClr">
                <a:tint val="92000"/>
                <a:shade val="100000"/>
                <a:alpha val="100000"/>
                <a:satMod val="100000"/>
                <a:lumMod val="90000"/>
              </a:schemeClr>
            </a:gs>
            <a:gs pos="100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8000"/>
              </a:schemeClr>
            </a:gs>
            <a:gs pos="100000">
              <a:schemeClr val="phClr">
                <a:tint val="95000"/>
                <a:shade val="98000"/>
                <a:lumMod val="80000"/>
              </a:schemeClr>
            </a:gs>
          </a:gsLst>
          <a:path path="circle">
            <a:fillToRect l="50000" t="100000" r="10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TC101859862[[fn=어번 팝]]</Template>
  <TotalTime>10217</TotalTime>
  <Words>1314</Words>
  <Application>Microsoft Office PowerPoint</Application>
  <PresentationFormat>화면 슬라이드 쇼(4:3)</PresentationFormat>
  <Paragraphs>314</Paragraphs>
  <Slides>20</Slides>
  <Notes>19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2" baseType="lpstr">
      <vt:lpstr>어번 팝</vt:lpstr>
      <vt:lpstr>Microsoft Visio 드로잉</vt:lpstr>
      <vt:lpstr>뇌를 자극하는 C# 4.0 프로그래밍</vt:lpstr>
      <vt:lpstr>01. 파일 정보와 디렉토리 정보 다루기(1/4)</vt:lpstr>
      <vt:lpstr>01. 파일 정보와 디렉토리 정보 다루기(2/4)</vt:lpstr>
      <vt:lpstr>01. 파일 정보와 디렉토리 정보 다루기(3/4)</vt:lpstr>
      <vt:lpstr>01. 파일 정보와 디렉토리 정보 다루기(4/4)</vt:lpstr>
      <vt:lpstr>02. 파일을 읽고 쓰기 위해 알아야 할 것들(1/7)</vt:lpstr>
      <vt:lpstr>02. 파일을 읽고 쓰기 위해 알아야 할 것들(2/7)</vt:lpstr>
      <vt:lpstr>02. 파일을 읽고 쓰기 위해 알아야 할 것들(3/7)</vt:lpstr>
      <vt:lpstr>02. 파일을 읽고 쓰기 위해 알아야 할 것들(4/7)</vt:lpstr>
      <vt:lpstr>02. 파일을 읽고 쓰기 위해 알아야 할 것들(5/7)</vt:lpstr>
      <vt:lpstr>02. 파일을 읽고 쓰기 위해 알아야 할 것들(6/7)</vt:lpstr>
      <vt:lpstr>02. 파일을 읽고 쓰기 위해 알아야 할 것들(7/7)</vt:lpstr>
      <vt:lpstr>03. 이진 데이터 처리를 위한 BinaryWriter/BinaryReader(1/3)</vt:lpstr>
      <vt:lpstr>03. 이진 데이터 처리를 위한 BinaryWriter/BinaryReader(2/3)</vt:lpstr>
      <vt:lpstr>03. 이진 데이터 처리를 위한 BinaryWriter/BinaryReader(3/3)</vt:lpstr>
      <vt:lpstr>04. 텍스트 파일 처리를 위한 StreamWriter/StreamReader(1/3)</vt:lpstr>
      <vt:lpstr>04. 텍스트 파일 처리를 위한 StreamWriter/StreamReader(2/3)</vt:lpstr>
      <vt:lpstr>04. 텍스트 파일 처리를 위한 StreamWriter/StreamReader(3/3)</vt:lpstr>
      <vt:lpstr>05. 객체 직렬화하기(1/2)</vt:lpstr>
      <vt:lpstr>05. 객체 직렬화하기(2/2)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뇌를 자극하는 C# 4.0 프로그래밍</dc:title>
  <dc:creator>Sean</dc:creator>
  <cp:lastModifiedBy>Sean</cp:lastModifiedBy>
  <cp:revision>429</cp:revision>
  <dcterms:created xsi:type="dcterms:W3CDTF">2011-08-27T13:50:08Z</dcterms:created>
  <dcterms:modified xsi:type="dcterms:W3CDTF">2011-10-28T12:03:08Z</dcterms:modified>
</cp:coreProperties>
</file>