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4"/>
  </p:notesMasterIdLst>
  <p:sldIdLst>
    <p:sldId id="256" r:id="rId2"/>
    <p:sldId id="258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34" r:id="rId20"/>
    <p:sldId id="351" r:id="rId21"/>
    <p:sldId id="352" r:id="rId22"/>
    <p:sldId id="35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2" autoAdjust="0"/>
    <p:restoredTop sz="87033" autoAdjust="0"/>
  </p:normalViewPr>
  <p:slideViewPr>
    <p:cSldViewPr>
      <p:cViewPr varScale="1">
        <p:scale>
          <a:sx n="72" d="100"/>
          <a:sy n="72" d="100"/>
        </p:scale>
        <p:origin x="-96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316C9-01B0-4919-A95C-4FE968DBDDC4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EFB-ADE3-469D-A763-3151A160F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E5EFB-ADE3-469D-A763-3151A160FC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F9BDF0-6A6E-49E5-A403-3DCFEB178198}" type="datetimeFigureOut">
              <a:rPr lang="ko-KR" altLang="en-US" smtClean="0"/>
              <a:t>2011-10-29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1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뇌를 자극하는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C# 4.0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19. </a:t>
            </a:r>
            <a:r>
              <a:rPr lang="ko-KR" altLang="en-US" dirty="0" err="1"/>
              <a:t>스레드와</a:t>
            </a:r>
            <a:r>
              <a:rPr lang="ko-KR" altLang="en-US" dirty="0"/>
              <a:t> 태스크</a:t>
            </a:r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(9/17)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스레드를</a:t>
            </a:r>
            <a:r>
              <a:rPr lang="ko-KR" altLang="en-US" dirty="0"/>
              <a:t> 임의로 멈추는 또 하나의 방법</a:t>
            </a:r>
            <a:r>
              <a:rPr lang="en-US" altLang="ko-KR" dirty="0"/>
              <a:t>: </a:t>
            </a:r>
            <a:r>
              <a:rPr lang="ko-KR" altLang="en-US" dirty="0" smtClean="0"/>
              <a:t>인터럽트 </a:t>
            </a:r>
            <a:r>
              <a:rPr lang="en-US" altLang="ko-KR" dirty="0" smtClean="0"/>
              <a:t>(1/3)</a:t>
            </a:r>
          </a:p>
          <a:p>
            <a:pPr lvl="1"/>
            <a:r>
              <a:rPr lang="ko-KR" altLang="en-US" dirty="0" err="1" smtClean="0"/>
              <a:t>스레드를</a:t>
            </a:r>
            <a:r>
              <a:rPr lang="ko-KR" altLang="en-US" dirty="0" smtClean="0"/>
              <a:t> 강제로 </a:t>
            </a:r>
            <a:r>
              <a:rPr lang="ko-KR" altLang="en-US" dirty="0"/>
              <a:t>종료시키는 것은 어쩔 수 없다고 </a:t>
            </a:r>
            <a:r>
              <a:rPr lang="ko-KR" altLang="en-US" dirty="0" smtClean="0"/>
              <a:t>해도</a:t>
            </a:r>
            <a:r>
              <a:rPr lang="en-US" altLang="ko-KR" dirty="0"/>
              <a:t>, </a:t>
            </a:r>
            <a:r>
              <a:rPr lang="en-US" altLang="ko-KR" dirty="0" err="1"/>
              <a:t>Thread.Abort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너무 </a:t>
            </a:r>
            <a:r>
              <a:rPr lang="ko-KR" altLang="en-US" dirty="0" smtClean="0"/>
              <a:t>무자비함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스레드의</a:t>
            </a:r>
            <a:r>
              <a:rPr lang="ko-KR" altLang="en-US" dirty="0" smtClean="0"/>
              <a:t> 처지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따위는 안중에도 없이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종료시키기 때문임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>
                <a:solidFill>
                  <a:schemeClr val="accent3"/>
                </a:solidFill>
              </a:rPr>
              <a:t>Thread.Interrupt</a:t>
            </a:r>
            <a:r>
              <a:rPr lang="en-US" altLang="ko-KR" dirty="0">
                <a:solidFill>
                  <a:schemeClr val="accent3"/>
                </a:solidFill>
              </a:rPr>
              <a:t>() </a:t>
            </a:r>
            <a:r>
              <a:rPr lang="ko-KR" altLang="en-US" dirty="0" err="1">
                <a:solidFill>
                  <a:schemeClr val="accent3"/>
                </a:solidFill>
              </a:rPr>
              <a:t>메소드는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ko-KR" altLang="en-US" dirty="0" err="1" smtClean="0">
                <a:solidFill>
                  <a:schemeClr val="accent3"/>
                </a:solidFill>
              </a:rPr>
              <a:t>스레드가</a:t>
            </a:r>
            <a:r>
              <a:rPr lang="ko-KR" altLang="en-US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chemeClr val="accent3"/>
                </a:solidFill>
              </a:rPr>
              <a:t>한참 동작 중인 상태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en-US" altLang="ko-KR" dirty="0" smtClean="0">
                <a:solidFill>
                  <a:schemeClr val="accent3"/>
                </a:solidFill>
              </a:rPr>
              <a:t>Ru17ing </a:t>
            </a:r>
            <a:r>
              <a:rPr lang="ko-KR" altLang="en-US" dirty="0">
                <a:solidFill>
                  <a:schemeClr val="accent3"/>
                </a:solidFill>
              </a:rPr>
              <a:t>상태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  <a:r>
              <a:rPr lang="ko-KR" altLang="en-US" dirty="0">
                <a:solidFill>
                  <a:schemeClr val="accent3"/>
                </a:solidFill>
              </a:rPr>
              <a:t>를 피해서 </a:t>
            </a:r>
            <a:r>
              <a:rPr lang="en-US" altLang="ko-KR" dirty="0" err="1">
                <a:solidFill>
                  <a:schemeClr val="accent3"/>
                </a:solidFill>
              </a:rPr>
              <a:t>WaitJoinSleep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chemeClr val="accent3"/>
                </a:solidFill>
              </a:rPr>
              <a:t>상태에 들어갔을 </a:t>
            </a:r>
            <a:r>
              <a:rPr lang="ko-KR" altLang="en-US" dirty="0" smtClean="0">
                <a:solidFill>
                  <a:schemeClr val="accent3"/>
                </a:solidFill>
              </a:rPr>
              <a:t>때 </a:t>
            </a:r>
            <a:r>
              <a:rPr lang="en-US" altLang="ko-KR" dirty="0" err="1" smtClean="0">
                <a:solidFill>
                  <a:schemeClr val="accent3"/>
                </a:solidFill>
              </a:rPr>
              <a:t>ThreadInterruptedException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>
                <a:solidFill>
                  <a:schemeClr val="accent3"/>
                </a:solidFill>
              </a:rPr>
              <a:t>예외를 던져 </a:t>
            </a:r>
            <a:r>
              <a:rPr lang="ko-KR" altLang="en-US" dirty="0" err="1">
                <a:solidFill>
                  <a:schemeClr val="accent3"/>
                </a:solidFill>
              </a:rPr>
              <a:t>스레드를</a:t>
            </a:r>
            <a:r>
              <a:rPr lang="ko-KR" altLang="en-US" dirty="0">
                <a:solidFill>
                  <a:schemeClr val="accent3"/>
                </a:solidFill>
              </a:rPr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중지시킴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2"/>
            <a:r>
              <a:rPr lang="en-US" altLang="ko-KR" dirty="0" err="1"/>
              <a:t>Thread.Interrupt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재미있게도 </a:t>
            </a:r>
            <a:r>
              <a:rPr lang="ko-KR" altLang="en-US" dirty="0" err="1"/>
              <a:t>스레드가</a:t>
            </a:r>
            <a:r>
              <a:rPr lang="ko-KR" altLang="en-US" dirty="0"/>
              <a:t> 이미 </a:t>
            </a:r>
            <a:r>
              <a:rPr lang="en-US" altLang="ko-KR" dirty="0" err="1"/>
              <a:t>WaitSleepJoin</a:t>
            </a:r>
            <a:r>
              <a:rPr lang="en-US" altLang="ko-KR" dirty="0"/>
              <a:t> </a:t>
            </a:r>
            <a:r>
              <a:rPr lang="ko-KR" altLang="en-US" dirty="0"/>
              <a:t>상태에 </a:t>
            </a:r>
            <a:r>
              <a:rPr lang="ko-KR" altLang="en-US" dirty="0" smtClean="0"/>
              <a:t>있을 때는 </a:t>
            </a:r>
            <a:r>
              <a:rPr lang="ko-KR" altLang="en-US" dirty="0"/>
              <a:t>즉시 중단시키지만</a:t>
            </a:r>
            <a:r>
              <a:rPr lang="en-US" altLang="ko-KR" dirty="0"/>
              <a:t>, </a:t>
            </a:r>
            <a:r>
              <a:rPr lang="ko-KR" altLang="en-US" dirty="0"/>
              <a:t>이 상태가 아닌 경우에는 </a:t>
            </a:r>
            <a:r>
              <a:rPr lang="ko-KR" altLang="en-US" dirty="0" err="1"/>
              <a:t>스레드를</a:t>
            </a:r>
            <a:r>
              <a:rPr lang="ko-KR" altLang="en-US" dirty="0"/>
              <a:t> 지켜보고 있다가 </a:t>
            </a:r>
            <a:r>
              <a:rPr lang="ko-KR" altLang="en-US" dirty="0" smtClean="0"/>
              <a:t>나중에 </a:t>
            </a:r>
            <a:r>
              <a:rPr lang="en-US" altLang="ko-KR" dirty="0" err="1" smtClean="0"/>
              <a:t>WaitSleepJoin</a:t>
            </a:r>
            <a:r>
              <a:rPr lang="en-US" altLang="ko-KR" dirty="0" smtClean="0"/>
              <a:t> </a:t>
            </a:r>
            <a:r>
              <a:rPr lang="ko-KR" altLang="en-US" dirty="0"/>
              <a:t>상태가 되었을 때 그제서야 </a:t>
            </a:r>
            <a:r>
              <a:rPr lang="ko-KR" altLang="en-US" dirty="0" err="1"/>
              <a:t>스레드를</a:t>
            </a:r>
            <a:r>
              <a:rPr lang="ko-KR" altLang="en-US" dirty="0"/>
              <a:t> </a:t>
            </a:r>
            <a:r>
              <a:rPr lang="ko-KR" altLang="en-US" dirty="0" smtClean="0"/>
              <a:t>중단시킴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이런 특징 덕분에 프로그래머는 코드가 </a:t>
            </a:r>
            <a:r>
              <a:rPr lang="en-US" altLang="ko-KR" dirty="0" smtClean="0">
                <a:sym typeface="Wingdings" pitchFamily="2" charset="2"/>
              </a:rPr>
              <a:t>“</a:t>
            </a:r>
            <a:r>
              <a:rPr lang="ko-KR" altLang="en-US" dirty="0" smtClean="0">
                <a:sym typeface="Wingdings" pitchFamily="2" charset="2"/>
              </a:rPr>
              <a:t>절대로 중단되면 안 되는</a:t>
            </a:r>
            <a:r>
              <a:rPr lang="en-US" altLang="ko-KR" dirty="0" smtClean="0">
                <a:sym typeface="Wingdings" pitchFamily="2" charset="2"/>
              </a:rPr>
              <a:t>” </a:t>
            </a:r>
            <a:r>
              <a:rPr lang="ko-KR" altLang="en-US" dirty="0" smtClean="0">
                <a:sym typeface="Wingdings" pitchFamily="2" charset="2"/>
              </a:rPr>
              <a:t>작업을 하고 있을 때에는 중단되지 않는다는 보장을 받을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(10/17)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스레드를</a:t>
            </a:r>
            <a:r>
              <a:rPr lang="ko-KR" altLang="en-US" dirty="0"/>
              <a:t> 임의로 멈추는 또 하나의 방법</a:t>
            </a:r>
            <a:r>
              <a:rPr lang="en-US" altLang="ko-KR" dirty="0"/>
              <a:t>: </a:t>
            </a:r>
            <a:r>
              <a:rPr lang="ko-KR" altLang="en-US" dirty="0" smtClean="0"/>
              <a:t>인터럽트 </a:t>
            </a:r>
            <a:r>
              <a:rPr lang="en-US" altLang="ko-KR" dirty="0" smtClean="0"/>
              <a:t>(2/3)</a:t>
            </a:r>
          </a:p>
          <a:p>
            <a:pPr lvl="1"/>
            <a:r>
              <a:rPr lang="en-US" altLang="ko-KR" dirty="0" err="1" smtClean="0"/>
              <a:t>Thread.Interrupt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때의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상태 변화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558800"/>
              </p:ext>
            </p:extLst>
          </p:nvPr>
        </p:nvGraphicFramePr>
        <p:xfrm>
          <a:off x="683568" y="2132856"/>
          <a:ext cx="7487246" cy="42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Visio" r:id="rId4" imgW="6210017" imgH="3538821" progId="Visio.Drawing.11">
                  <p:embed/>
                </p:oleObj>
              </mc:Choice>
              <mc:Fallback>
                <p:oleObj name="Visio" r:id="rId4" imgW="6210017" imgH="35388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7487246" cy="42730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5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(11/17)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스레드를</a:t>
            </a:r>
            <a:r>
              <a:rPr lang="ko-KR" altLang="en-US" dirty="0"/>
              <a:t> 임의로 멈추는 또 하나의 방법</a:t>
            </a:r>
            <a:r>
              <a:rPr lang="en-US" altLang="ko-KR" dirty="0"/>
              <a:t>: </a:t>
            </a:r>
            <a:r>
              <a:rPr lang="ko-KR" altLang="en-US" dirty="0" smtClean="0"/>
              <a:t>인터럽트 </a:t>
            </a:r>
            <a:r>
              <a:rPr lang="en-US" altLang="ko-KR" dirty="0" smtClean="0"/>
              <a:t>(3/3)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51520" y="1844824"/>
            <a:ext cx="4464496" cy="49244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try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10000;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  <a:endParaRPr lang="ko-KR" altLang="ko-KR" sz="1600" dirty="0"/>
          </a:p>
          <a:p>
            <a:r>
              <a:rPr lang="en-US" altLang="ko-KR" sz="1600" dirty="0"/>
              <a:t>        {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 : {0}",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Thread.Sleep</a:t>
            </a:r>
            <a:r>
              <a:rPr lang="en-US" altLang="ko-KR" sz="1600" dirty="0"/>
              <a:t>(10);</a:t>
            </a:r>
            <a:endParaRPr lang="ko-KR" altLang="ko-KR" sz="1600" dirty="0"/>
          </a:p>
          <a:p>
            <a:r>
              <a:rPr lang="en-US" altLang="ko-KR" sz="1600" dirty="0"/>
              <a:t>       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    catch( </a:t>
            </a:r>
            <a:r>
              <a:rPr lang="en-US" altLang="ko-KR" sz="1600" dirty="0" err="1"/>
              <a:t>ThreadInterruptedException</a:t>
            </a:r>
            <a:r>
              <a:rPr lang="en-US" altLang="ko-KR" sz="1600" dirty="0"/>
              <a:t> e )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// …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    finally 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// …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26" name="직사각형 25"/>
          <p:cNvSpPr/>
          <p:nvPr/>
        </p:nvSpPr>
        <p:spPr>
          <a:xfrm>
            <a:off x="4427984" y="1844824"/>
            <a:ext cx="460851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{            </a:t>
            </a:r>
            <a:endParaRPr lang="ko-KR" altLang="ko-KR" sz="1600" dirty="0"/>
          </a:p>
          <a:p>
            <a:r>
              <a:rPr lang="en-US" altLang="ko-KR" sz="1600" dirty="0"/>
              <a:t>    Thread t1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));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t1.Start</a:t>
            </a:r>
            <a:r>
              <a:rPr lang="en-US" altLang="ko-KR" sz="1600" dirty="0" smtClean="0"/>
              <a:t>();</a:t>
            </a:r>
            <a:r>
              <a:rPr lang="en-US" altLang="ko-KR" sz="1600" dirty="0"/>
              <a:t> </a:t>
            </a: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accent3"/>
                </a:solidFill>
              </a:rPr>
              <a:t>t1.Interrupt</a:t>
            </a:r>
            <a:r>
              <a:rPr lang="en-US" altLang="ko-KR" sz="1600" dirty="0" smtClean="0">
                <a:solidFill>
                  <a:schemeClr val="accent3"/>
                </a:solidFill>
              </a:rPr>
              <a:t>();</a:t>
            </a:r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t1.Join();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516216" y="3212976"/>
            <a:ext cx="2160240" cy="504056"/>
          </a:xfrm>
          <a:prstGeom prst="wedgeRoundRectCallout">
            <a:avLst>
              <a:gd name="adj1" fmla="val -75584"/>
              <a:gd name="adj2" fmla="val 728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 err="1"/>
              <a:t>스레드</a:t>
            </a:r>
            <a:r>
              <a:rPr lang="ko-KR" altLang="ko-KR" dirty="0"/>
              <a:t> 중단</a:t>
            </a:r>
            <a:r>
              <a:rPr lang="en-US" altLang="ko-KR" dirty="0"/>
              <a:t>(</a:t>
            </a:r>
            <a:r>
              <a:rPr lang="ko-KR" altLang="ko-KR" dirty="0"/>
              <a:t>종료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2798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(12/17)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(1/6)</a:t>
            </a:r>
          </a:p>
          <a:p>
            <a:pPr lvl="1"/>
            <a:r>
              <a:rPr lang="ko-KR" altLang="en-US" dirty="0" smtClean="0"/>
              <a:t>동기화</a:t>
            </a:r>
            <a:r>
              <a:rPr lang="en-US" altLang="ko-KR" dirty="0" smtClean="0"/>
              <a:t>(Synchronization) : </a:t>
            </a:r>
            <a:r>
              <a:rPr lang="ko-KR" altLang="ko-KR" dirty="0" err="1"/>
              <a:t>스레드들이</a:t>
            </a:r>
            <a:r>
              <a:rPr lang="ko-KR" altLang="ko-KR" dirty="0"/>
              <a:t> </a:t>
            </a:r>
            <a:r>
              <a:rPr lang="ko-KR" altLang="ko-KR" dirty="0" smtClean="0"/>
              <a:t>순서를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1520" y="1844824"/>
            <a:ext cx="5256584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class Counter</a:t>
            </a:r>
            <a:endParaRPr lang="ko-KR" altLang="ko-KR" sz="1600" dirty="0"/>
          </a:p>
          <a:p>
            <a:r>
              <a:rPr lang="en-US" altLang="ko-KR" sz="1600" dirty="0" smtClean="0"/>
              <a:t>{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count = 0;</a:t>
            </a:r>
            <a:endParaRPr lang="ko-KR" altLang="ko-KR" sz="1600" dirty="0"/>
          </a:p>
          <a:p>
            <a:r>
              <a:rPr lang="en-US" altLang="ko-KR" sz="1600" dirty="0"/>
              <a:t>    public void Increase()</a:t>
            </a:r>
            <a:endParaRPr lang="ko-KR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{ count </a:t>
            </a:r>
            <a:r>
              <a:rPr lang="en-US" altLang="ko-KR" sz="1600" dirty="0"/>
              <a:t>= count + 1</a:t>
            </a:r>
            <a:r>
              <a:rPr lang="en-US" altLang="ko-KR" sz="1600" dirty="0" smtClean="0"/>
              <a:t>;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}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 smtClean="0"/>
              <a:t>MyClass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Thread t1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Thread t2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Thread t3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t1.Start</a:t>
            </a:r>
            <a:r>
              <a:rPr lang="en-US" altLang="ko-KR" sz="1600" dirty="0" smtClean="0"/>
              <a:t>();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t2.Start(); t3.Start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 smtClean="0"/>
              <a:t>t1.Join(); t2.Join</a:t>
            </a:r>
            <a:r>
              <a:rPr lang="en-US" altLang="ko-KR" sz="1600" dirty="0"/>
              <a:t>();</a:t>
            </a:r>
            <a:r>
              <a:rPr lang="ko-KR" altLang="ko-KR" sz="1600" dirty="0"/>
              <a:t> </a:t>
            </a:r>
            <a:r>
              <a:rPr lang="en-US" altLang="ko-KR" sz="1600" dirty="0"/>
              <a:t>t3.Join();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obj.count</a:t>
            </a:r>
            <a:r>
              <a:rPr lang="en-US" altLang="ko-KR" sz="1600" dirty="0"/>
              <a:t> );</a:t>
            </a:r>
            <a:endParaRPr lang="ko-KR" altLang="ko-KR" sz="16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765558"/>
              </p:ext>
            </p:extLst>
          </p:nvPr>
        </p:nvGraphicFramePr>
        <p:xfrm>
          <a:off x="3557626" y="4797152"/>
          <a:ext cx="5452780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Visio" r:id="rId4" imgW="3983769" imgH="1313948" progId="Visio.Drawing.11">
                  <p:embed/>
                </p:oleObj>
              </mc:Choice>
              <mc:Fallback>
                <p:oleObj name="Visio" r:id="rId4" imgW="3983769" imgH="13139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626" y="4797152"/>
                        <a:ext cx="5452780" cy="1800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모서리가 둥근 사각형 설명선 24"/>
          <p:cNvSpPr/>
          <p:nvPr/>
        </p:nvSpPr>
        <p:spPr>
          <a:xfrm>
            <a:off x="611560" y="5805264"/>
            <a:ext cx="2592288" cy="612068"/>
          </a:xfrm>
          <a:prstGeom prst="wedgeRoundRectCallout">
            <a:avLst>
              <a:gd name="adj1" fmla="val 15003"/>
              <a:gd name="adj2" fmla="val -13205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obj.count</a:t>
            </a:r>
            <a:r>
              <a:rPr lang="ko-KR" altLang="en-US" dirty="0" smtClean="0"/>
              <a:t>는 얼마일까</a:t>
            </a:r>
            <a:r>
              <a:rPr lang="en-US" altLang="ko-KR" dirty="0" smtClean="0"/>
              <a:t>? 3</a:t>
            </a:r>
            <a:r>
              <a:rPr lang="ko-KR" altLang="en-US" dirty="0" smtClean="0"/>
              <a:t>일 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724128" y="2060848"/>
            <a:ext cx="2592288" cy="1332148"/>
          </a:xfrm>
          <a:prstGeom prst="wedgeRoundRectCallout">
            <a:avLst>
              <a:gd name="adj1" fmla="val -32540"/>
              <a:gd name="adj2" fmla="val 1530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obj.count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t1, t2, t3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덤벼 값을 바꾸려 시도할 수 있기 때문임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850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(13/17)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(2/6)</a:t>
            </a:r>
          </a:p>
          <a:p>
            <a:pPr lvl="1"/>
            <a:r>
              <a:rPr lang="ko-KR" altLang="en-US" dirty="0" smtClean="0"/>
              <a:t>동기화</a:t>
            </a:r>
            <a:r>
              <a:rPr lang="en-US" altLang="ko-KR" dirty="0" smtClean="0"/>
              <a:t>(Synchronization) : </a:t>
            </a:r>
            <a:r>
              <a:rPr lang="ko-KR" altLang="ko-KR" dirty="0" err="1"/>
              <a:t>스레드들이</a:t>
            </a:r>
            <a:r>
              <a:rPr lang="ko-KR" altLang="ko-KR" dirty="0"/>
              <a:t> 순서를 갖춰 자원을 사용하게 하는 </a:t>
            </a:r>
            <a:r>
              <a:rPr lang="ko-KR" altLang="ko-KR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.NET </a:t>
            </a:r>
            <a:r>
              <a:rPr lang="ko-KR" altLang="en-US" dirty="0" smtClean="0"/>
              <a:t>프레임워크가 제공하는 대표적인 동기화 도구는 다음과 같음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lock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사용하기 쉬움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Monitor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섬세한 동기화 제어 기능 제공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(14/17)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(3/6)</a:t>
            </a:r>
          </a:p>
          <a:p>
            <a:pPr lvl="1"/>
            <a:r>
              <a:rPr lang="en-US" altLang="ko-KR" dirty="0" smtClean="0"/>
              <a:t>lock </a:t>
            </a:r>
            <a:r>
              <a:rPr lang="ko-KR" altLang="en-US" dirty="0" smtClean="0"/>
              <a:t>키워드로 동기화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1520" y="2132856"/>
            <a:ext cx="525658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class Counter</a:t>
            </a:r>
            <a:endParaRPr lang="ko-KR" altLang="ko-KR" sz="1600" dirty="0"/>
          </a:p>
          <a:p>
            <a:r>
              <a:rPr lang="en-US" altLang="ko-KR" sz="1600" dirty="0" smtClean="0"/>
              <a:t>{   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count = 0;</a:t>
            </a:r>
            <a:endParaRPr lang="ko-KR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    private </a:t>
            </a:r>
            <a:r>
              <a:rPr lang="en-US" altLang="ko-KR" sz="1600" dirty="0" err="1">
                <a:solidFill>
                  <a:schemeClr val="accent3"/>
                </a:solidFill>
              </a:rPr>
              <a:t>readonly</a:t>
            </a:r>
            <a:r>
              <a:rPr lang="en-US" altLang="ko-KR" sz="1600" dirty="0">
                <a:solidFill>
                  <a:schemeClr val="accent3"/>
                </a:solidFill>
              </a:rPr>
              <a:t> object </a:t>
            </a:r>
            <a:r>
              <a:rPr lang="en-US" altLang="ko-KR" sz="1600" dirty="0" err="1">
                <a:solidFill>
                  <a:schemeClr val="accent3"/>
                </a:solidFill>
              </a:rPr>
              <a:t>thisLock</a:t>
            </a:r>
            <a:r>
              <a:rPr lang="en-US" altLang="ko-KR" sz="1600" dirty="0">
                <a:solidFill>
                  <a:schemeClr val="accent3"/>
                </a:solidFill>
              </a:rPr>
              <a:t> = new object();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smtClean="0"/>
              <a:t>    public </a:t>
            </a:r>
            <a:r>
              <a:rPr lang="en-US" altLang="ko-KR" sz="1600" dirty="0"/>
              <a:t>void Increase()</a:t>
            </a:r>
            <a:r>
              <a:rPr lang="ko-KR" altLang="ko-KR" sz="1600" dirty="0"/>
              <a:t> </a:t>
            </a:r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b="1" dirty="0"/>
              <a:t>        </a:t>
            </a:r>
            <a:r>
              <a:rPr lang="en-US" altLang="ko-KR" sz="1600" b="1" dirty="0">
                <a:solidFill>
                  <a:schemeClr val="accent3"/>
                </a:solidFill>
              </a:rPr>
              <a:t>lock</a:t>
            </a:r>
            <a:r>
              <a:rPr lang="en-US" altLang="ko-KR" sz="1600" b="1" dirty="0"/>
              <a:t> ( </a:t>
            </a:r>
            <a:r>
              <a:rPr lang="en-US" altLang="ko-KR" sz="1600" b="1" dirty="0" err="1">
                <a:solidFill>
                  <a:schemeClr val="accent3"/>
                </a:solidFill>
              </a:rPr>
              <a:t>thisLock</a:t>
            </a:r>
            <a:r>
              <a:rPr lang="en-US" altLang="ko-KR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b="1" dirty="0"/>
              <a:t>)</a:t>
            </a:r>
            <a:endParaRPr lang="ko-KR" altLang="ko-KR" sz="1600" dirty="0"/>
          </a:p>
          <a:p>
            <a:r>
              <a:rPr lang="en-US" altLang="ko-KR" sz="1600" b="1" dirty="0"/>
              <a:t>       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{</a:t>
            </a:r>
            <a:r>
              <a:rPr lang="en-US" altLang="ko-KR" sz="1600" b="1" dirty="0" smtClean="0"/>
              <a:t>  count </a:t>
            </a:r>
            <a:r>
              <a:rPr lang="en-US" altLang="ko-KR" sz="1600" b="1" dirty="0"/>
              <a:t>= count + 1</a:t>
            </a:r>
            <a:r>
              <a:rPr lang="en-US" altLang="ko-KR" sz="1600" b="1" dirty="0" smtClean="0"/>
              <a:t>;  </a:t>
            </a:r>
            <a:r>
              <a:rPr lang="en-US" altLang="ko-KR" sz="1600" b="1" dirty="0" smtClean="0">
                <a:solidFill>
                  <a:schemeClr val="accent3"/>
                </a:solidFill>
              </a:rPr>
              <a:t>}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    </a:t>
            </a:r>
            <a:r>
              <a:rPr lang="en-US" altLang="ko-KR" sz="1600" dirty="0" smtClean="0"/>
              <a:t>} }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 smtClean="0"/>
              <a:t>MyClass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MyClass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/>
              <a:t>Thread t1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Thread t2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Thread t3 = new 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obj.DoSomething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t1.Start</a:t>
            </a:r>
            <a:r>
              <a:rPr lang="en-US" altLang="ko-KR" sz="1600" dirty="0" smtClean="0"/>
              <a:t>();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t2.Start(); t3.Start</a:t>
            </a:r>
            <a:r>
              <a:rPr lang="en-US" altLang="ko-KR" sz="1600" dirty="0"/>
              <a:t>();</a:t>
            </a:r>
            <a:endParaRPr lang="ko-KR" altLang="ko-KR" sz="1600" dirty="0"/>
          </a:p>
          <a:p>
            <a:r>
              <a:rPr lang="en-US" altLang="ko-KR" sz="1600" dirty="0" smtClean="0"/>
              <a:t>t1.Join(); t2.Join</a:t>
            </a:r>
            <a:r>
              <a:rPr lang="en-US" altLang="ko-KR" sz="1600" dirty="0"/>
              <a:t>();</a:t>
            </a:r>
            <a:r>
              <a:rPr lang="ko-KR" altLang="ko-KR" sz="1600" dirty="0"/>
              <a:t> </a:t>
            </a:r>
            <a:r>
              <a:rPr lang="en-US" altLang="ko-KR" sz="1600" dirty="0"/>
              <a:t>t3.Join();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obj.count</a:t>
            </a:r>
            <a:r>
              <a:rPr lang="en-US" altLang="ko-KR" sz="1600" dirty="0"/>
              <a:t> );</a:t>
            </a:r>
            <a:endParaRPr lang="ko-KR" altLang="ko-KR" sz="16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5436096" y="2420888"/>
            <a:ext cx="3168352" cy="2448272"/>
          </a:xfrm>
          <a:prstGeom prst="wedgeRoundRectCallout">
            <a:avLst>
              <a:gd name="adj1" fmla="val -128091"/>
              <a:gd name="adj2" fmla="val 464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lock </a:t>
            </a:r>
            <a:r>
              <a:rPr lang="ko-KR" altLang="ko-KR" dirty="0"/>
              <a:t>키워드와 중괄호로 둘러싼 이 부분은 </a:t>
            </a:r>
            <a:r>
              <a:rPr lang="ko-KR" altLang="ko-KR" dirty="0" err="1"/>
              <a:t>크리티컬</a:t>
            </a:r>
            <a:r>
              <a:rPr lang="ko-KR" altLang="ko-KR" dirty="0"/>
              <a:t> 섹션이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한 </a:t>
            </a:r>
            <a:r>
              <a:rPr lang="ko-KR" altLang="ko-KR" dirty="0" err="1"/>
              <a:t>스레드가</a:t>
            </a:r>
            <a:r>
              <a:rPr lang="ko-KR" altLang="ko-KR" dirty="0"/>
              <a:t> 이 코드를 실행하다가</a:t>
            </a:r>
            <a:r>
              <a:rPr lang="en-US" altLang="ko-KR" dirty="0"/>
              <a:t> lock </a:t>
            </a:r>
            <a:r>
              <a:rPr lang="ko-KR" altLang="ko-KR" dirty="0"/>
              <a:t>블록이 끝나는 괄호를 만나기 전까지는 다른 </a:t>
            </a:r>
            <a:r>
              <a:rPr lang="ko-KR" altLang="ko-KR" dirty="0" err="1"/>
              <a:t>스레드는</a:t>
            </a:r>
            <a:r>
              <a:rPr lang="ko-KR" altLang="ko-KR" dirty="0"/>
              <a:t> 절대 이 코드를 실행할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196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(15/17)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(4/6)</a:t>
            </a:r>
          </a:p>
          <a:p>
            <a:pPr lvl="1"/>
            <a:r>
              <a:rPr lang="en-US" altLang="ko-KR" dirty="0" smtClean="0"/>
              <a:t>Monitor </a:t>
            </a:r>
            <a:r>
              <a:rPr lang="ko-KR" altLang="en-US" dirty="0" smtClean="0"/>
              <a:t>클래스로 동기화 하기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84108"/>
              </p:ext>
            </p:extLst>
          </p:nvPr>
        </p:nvGraphicFramePr>
        <p:xfrm>
          <a:off x="827584" y="2204864"/>
          <a:ext cx="741682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lock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Monitor.Enter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r>
                        <a:rPr lang="ko-KR" sz="1600" kern="100" dirty="0">
                          <a:effectLst/>
                        </a:rPr>
                        <a:t>와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Monitor.Exit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public void Increase()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{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int loopCount = 1000;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while (loopCount-- &gt; 0)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{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    lock (thisLock)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    {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        count++;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    }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    }</a:t>
                      </a:r>
                      <a:endParaRPr lang="ko-KR" sz="16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100">
                          <a:effectLst/>
                        </a:rPr>
                        <a:t>}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public void Increase()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</a:t>
                      </a:r>
                      <a:r>
                        <a:rPr lang="en-US" sz="1600" kern="0" dirty="0" err="1">
                          <a:effectLst/>
                        </a:rPr>
                        <a:t>int</a:t>
                      </a:r>
                      <a:r>
                        <a:rPr lang="en-US" sz="1600" kern="0" dirty="0">
                          <a:effectLst/>
                        </a:rPr>
                        <a:t> </a:t>
                      </a:r>
                      <a:r>
                        <a:rPr lang="en-US" sz="1600" kern="0" dirty="0" err="1">
                          <a:effectLst/>
                        </a:rPr>
                        <a:t>loopCount</a:t>
                      </a:r>
                      <a:r>
                        <a:rPr lang="en-US" sz="1600" kern="0" dirty="0">
                          <a:effectLst/>
                        </a:rPr>
                        <a:t> = 1000;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while (</a:t>
                      </a:r>
                      <a:r>
                        <a:rPr lang="en-US" sz="1600" kern="0" dirty="0" err="1">
                          <a:effectLst/>
                        </a:rPr>
                        <a:t>loopCount</a:t>
                      </a:r>
                      <a:r>
                        <a:rPr lang="en-US" sz="1600" kern="0" dirty="0">
                          <a:effectLst/>
                        </a:rPr>
                        <a:t>-- &gt; 0)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</a:t>
                      </a:r>
                      <a:r>
                        <a:rPr lang="en-US" sz="1600" kern="0" dirty="0" err="1">
                          <a:effectLst/>
                        </a:rPr>
                        <a:t>Monitor.Enter</a:t>
                      </a:r>
                      <a:r>
                        <a:rPr lang="en-US" sz="1600" kern="0" dirty="0">
                          <a:effectLst/>
                        </a:rPr>
                        <a:t>(</a:t>
                      </a:r>
                      <a:r>
                        <a:rPr lang="en-US" sz="1600" kern="0" dirty="0" err="1">
                          <a:effectLst/>
                        </a:rPr>
                        <a:t>thisLock</a:t>
                      </a:r>
                      <a:r>
                        <a:rPr lang="en-US" sz="1600" kern="0" dirty="0">
                          <a:effectLst/>
                        </a:rPr>
                        <a:t>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try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    count++;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finally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    </a:t>
                      </a:r>
                      <a:r>
                        <a:rPr lang="en-US" sz="1600" kern="0" dirty="0" err="1">
                          <a:effectLst/>
                        </a:rPr>
                        <a:t>Monitor.Exit</a:t>
                      </a:r>
                      <a:r>
                        <a:rPr lang="en-US" sz="1600" kern="0" dirty="0">
                          <a:effectLst/>
                        </a:rPr>
                        <a:t>(</a:t>
                      </a:r>
                      <a:r>
                        <a:rPr lang="en-US" sz="1600" kern="0" dirty="0" err="1">
                          <a:effectLst/>
                        </a:rPr>
                        <a:t>thisLock</a:t>
                      </a:r>
                      <a:r>
                        <a:rPr lang="en-US" sz="1600" kern="0" dirty="0">
                          <a:effectLst/>
                        </a:rPr>
                        <a:t>);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    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    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}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1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(16/17)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(5/6)</a:t>
            </a:r>
          </a:p>
          <a:p>
            <a:pPr lvl="1"/>
            <a:r>
              <a:rPr lang="en-US" altLang="ko-KR" dirty="0" err="1"/>
              <a:t>Monitor.Wait</a:t>
            </a:r>
            <a:r>
              <a:rPr lang="en-US" altLang="ko-KR" dirty="0"/>
              <a:t>()</a:t>
            </a:r>
            <a:r>
              <a:rPr lang="ko-KR" altLang="ko-KR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Monitor.Pulse</a:t>
            </a:r>
            <a:r>
              <a:rPr lang="en-US" altLang="ko-KR" dirty="0"/>
              <a:t>()</a:t>
            </a:r>
            <a:r>
              <a:rPr lang="ko-KR" altLang="ko-KR" dirty="0"/>
              <a:t>로 하는 </a:t>
            </a:r>
            <a:r>
              <a:rPr lang="ko-KR" altLang="ko-KR" dirty="0" err="1"/>
              <a:t>저수준</a:t>
            </a:r>
            <a:r>
              <a:rPr lang="ko-KR" altLang="ko-KR" dirty="0"/>
              <a:t> </a:t>
            </a:r>
            <a:r>
              <a:rPr lang="ko-KR" altLang="ko-KR" dirty="0" smtClean="0"/>
              <a:t>동기화</a:t>
            </a:r>
            <a:r>
              <a:rPr lang="en-US" altLang="ko-KR" dirty="0" smtClean="0"/>
              <a:t>(1/2)</a:t>
            </a:r>
          </a:p>
          <a:p>
            <a:pPr lvl="2"/>
            <a:r>
              <a:rPr lang="en-US" altLang="ko-KR" dirty="0" smtClean="0"/>
              <a:t>Wait</a:t>
            </a:r>
            <a:r>
              <a:rPr lang="en-US" altLang="ko-KR" dirty="0"/>
              <a:t>() </a:t>
            </a:r>
            <a:r>
              <a:rPr lang="ko-KR" altLang="ko-KR" dirty="0" err="1"/>
              <a:t>메소드는</a:t>
            </a:r>
            <a:r>
              <a:rPr lang="ko-KR" altLang="ko-KR" dirty="0"/>
              <a:t> </a:t>
            </a:r>
            <a:r>
              <a:rPr lang="ko-KR" altLang="ko-KR" dirty="0" err="1"/>
              <a:t>스레드를</a:t>
            </a:r>
            <a:r>
              <a:rPr lang="en-US" altLang="ko-KR" dirty="0"/>
              <a:t> </a:t>
            </a:r>
            <a:r>
              <a:rPr lang="en-US" altLang="ko-KR" dirty="0" err="1"/>
              <a:t>WaitSleepJoin</a:t>
            </a:r>
            <a:r>
              <a:rPr lang="en-US" altLang="ko-KR" dirty="0"/>
              <a:t> </a:t>
            </a:r>
            <a:r>
              <a:rPr lang="ko-KR" altLang="ko-KR" dirty="0"/>
              <a:t>상태로 </a:t>
            </a:r>
            <a:r>
              <a:rPr lang="ko-KR" altLang="ko-KR" dirty="0" smtClean="0"/>
              <a:t>만</a:t>
            </a:r>
            <a:r>
              <a:rPr lang="ko-KR" altLang="en-US" dirty="0" smtClean="0"/>
              <a:t>듦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Waiting Queue</a:t>
            </a:r>
            <a:r>
              <a:rPr lang="ko-KR" altLang="en-US" dirty="0" smtClean="0"/>
              <a:t>에 입력됨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ko-KR" dirty="0"/>
              <a:t>작업을 수행하던 </a:t>
            </a:r>
            <a:r>
              <a:rPr lang="ko-KR" altLang="ko-KR" dirty="0" err="1"/>
              <a:t>스레드가</a:t>
            </a:r>
            <a:r>
              <a:rPr lang="ko-KR" altLang="ko-KR" dirty="0"/>
              <a:t> 일을 마친 뒤 </a:t>
            </a:r>
            <a:r>
              <a:rPr lang="en-US" altLang="ko-KR" dirty="0"/>
              <a:t>Pulse() </a:t>
            </a:r>
            <a:r>
              <a:rPr lang="ko-KR" altLang="ko-KR" dirty="0" err="1"/>
              <a:t>메소드를</a:t>
            </a:r>
            <a:r>
              <a:rPr lang="ko-KR" altLang="ko-KR" dirty="0"/>
              <a:t> 호출하면</a:t>
            </a:r>
            <a:r>
              <a:rPr lang="en-US" altLang="ko-KR" dirty="0"/>
              <a:t> CLR</a:t>
            </a:r>
            <a:r>
              <a:rPr lang="ko-KR" altLang="ko-KR" dirty="0"/>
              <a:t>은 </a:t>
            </a:r>
            <a:r>
              <a:rPr lang="en-US" altLang="ko-KR" dirty="0"/>
              <a:t>Waiting Queue</a:t>
            </a:r>
            <a:r>
              <a:rPr lang="ko-KR" altLang="ko-KR" dirty="0"/>
              <a:t>의 가장 첫 요소 </a:t>
            </a:r>
            <a:r>
              <a:rPr lang="ko-KR" altLang="ko-KR" dirty="0" err="1"/>
              <a:t>스레드를</a:t>
            </a:r>
            <a:r>
              <a:rPr lang="ko-KR" altLang="ko-KR" dirty="0"/>
              <a:t> 꺼낸 뒤</a:t>
            </a:r>
            <a:r>
              <a:rPr lang="en-US" altLang="ko-KR" dirty="0"/>
              <a:t> Ready Queue</a:t>
            </a:r>
            <a:r>
              <a:rPr lang="ko-KR" altLang="ko-KR" dirty="0"/>
              <a:t>에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Reqdy</a:t>
            </a:r>
            <a:r>
              <a:rPr lang="en-US" altLang="ko-KR" dirty="0" smtClean="0"/>
              <a:t> Queue</a:t>
            </a:r>
            <a:r>
              <a:rPr lang="ko-KR" altLang="en-US" dirty="0" smtClean="0"/>
              <a:t>에 입력된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획득하여 </a:t>
            </a:r>
            <a:r>
              <a:rPr lang="en-US" altLang="ko-KR" dirty="0" smtClean="0"/>
              <a:t>Ru17ing </a:t>
            </a:r>
            <a:r>
              <a:rPr lang="ko-KR" altLang="en-US" dirty="0" smtClean="0"/>
              <a:t>상태에 돌입함</a:t>
            </a:r>
            <a:r>
              <a:rPr lang="en-US" altLang="ko-KR" dirty="0" smtClean="0"/>
              <a:t>.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25800"/>
              </p:ext>
            </p:extLst>
          </p:nvPr>
        </p:nvGraphicFramePr>
        <p:xfrm>
          <a:off x="683568" y="3501008"/>
          <a:ext cx="8047881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Visio" r:id="rId4" imgW="7318637" imgH="2880191" progId="Visio.Drawing.11">
                  <p:embed/>
                </p:oleObj>
              </mc:Choice>
              <mc:Fallback>
                <p:oleObj name="Visio" r:id="rId4" imgW="7318637" imgH="288019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01008"/>
                        <a:ext cx="8047881" cy="31683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3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(17/17)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스레드간의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(6/6)</a:t>
            </a:r>
          </a:p>
          <a:p>
            <a:pPr lvl="1"/>
            <a:r>
              <a:rPr lang="en-US" altLang="ko-KR" dirty="0" err="1"/>
              <a:t>Monitor.Wait</a:t>
            </a:r>
            <a:r>
              <a:rPr lang="en-US" altLang="ko-KR" dirty="0"/>
              <a:t>()</a:t>
            </a:r>
            <a:r>
              <a:rPr lang="ko-KR" altLang="ko-KR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Monitor.Pulse</a:t>
            </a:r>
            <a:r>
              <a:rPr lang="en-US" altLang="ko-KR" dirty="0"/>
              <a:t>()</a:t>
            </a:r>
            <a:r>
              <a:rPr lang="ko-KR" altLang="ko-KR" dirty="0"/>
              <a:t>로 하는 </a:t>
            </a:r>
            <a:r>
              <a:rPr lang="ko-KR" altLang="ko-KR" dirty="0" err="1"/>
              <a:t>저수준</a:t>
            </a:r>
            <a:r>
              <a:rPr lang="ko-KR" altLang="ko-KR" dirty="0"/>
              <a:t> </a:t>
            </a:r>
            <a:r>
              <a:rPr lang="ko-KR" altLang="ko-KR" dirty="0" smtClean="0"/>
              <a:t>동기화</a:t>
            </a:r>
            <a:r>
              <a:rPr lang="en-US" altLang="ko-KR" dirty="0" smtClean="0"/>
              <a:t>(2/2)</a:t>
            </a:r>
          </a:p>
          <a:p>
            <a:pPr lvl="2"/>
            <a:r>
              <a:rPr lang="en-US" altLang="ko-KR" dirty="0" err="1" smtClean="0"/>
              <a:t>Monitor.Wait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Monitor.Pulse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다음과 같은 패턴으로 사용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0227"/>
              </p:ext>
            </p:extLst>
          </p:nvPr>
        </p:nvGraphicFramePr>
        <p:xfrm>
          <a:off x="323528" y="2524080"/>
          <a:ext cx="8568951" cy="40843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576064"/>
                <a:gridCol w="4032448"/>
                <a:gridCol w="3960439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ko-KR" altLang="en-US" sz="1600" kern="100" dirty="0" smtClean="0">
                          <a:effectLst/>
                        </a:rPr>
                        <a:t>번호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ko-KR" altLang="en-US" sz="1600" kern="100" dirty="0" smtClean="0">
                          <a:effectLst/>
                        </a:rPr>
                        <a:t>절차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ko-KR" altLang="en-US" sz="1600" kern="100" dirty="0" smtClean="0">
                          <a:effectLst/>
                        </a:rPr>
                        <a:t>코드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altLang="ko-KR" sz="1600" kern="100" dirty="0" smtClean="0">
                          <a:effectLst/>
                        </a:rPr>
                        <a:t>1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ko-KR" altLang="en-US" sz="1800" u="none" strike="noStrike" kern="1200" baseline="0" dirty="0" smtClean="0"/>
                        <a:t>클래스에 동기화 객체 필드를 선언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altLang="ko-KR" sz="1200" u="none" strike="noStrike" kern="1200" baseline="0" dirty="0" err="1" smtClean="0"/>
                        <a:t>readonly</a:t>
                      </a:r>
                      <a:r>
                        <a:rPr lang="en-US" altLang="ko-KR" sz="1200" u="none" strike="noStrike" kern="1200" baseline="0" dirty="0" smtClean="0"/>
                        <a:t> object </a:t>
                      </a:r>
                      <a:r>
                        <a:rPr lang="en-US" altLang="ko-KR" sz="1200" u="none" strike="noStrike" kern="1200" baseline="0" dirty="0" err="1" smtClean="0"/>
                        <a:t>thisLock</a:t>
                      </a:r>
                      <a:r>
                        <a:rPr lang="en-US" altLang="ko-KR" sz="1200" u="none" strike="noStrike" kern="1200" baseline="0" dirty="0" smtClean="0"/>
                        <a:t> = new object();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kern="100" dirty="0" smtClean="0">
                          <a:effectLst/>
                        </a:rPr>
                        <a:t>2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u="none" strike="noStrike" kern="1200" baseline="0" dirty="0" smtClean="0"/>
                        <a:t>아울러 </a:t>
                      </a:r>
                      <a:r>
                        <a:rPr lang="ko-KR" altLang="en-US" sz="1800" u="none" strike="noStrike" kern="1200" baseline="0" dirty="0" err="1" smtClean="0"/>
                        <a:t>스레드를</a:t>
                      </a:r>
                      <a:r>
                        <a:rPr lang="ko-KR" altLang="en-US" sz="1800" u="none" strike="noStrike" kern="1200" baseline="0" dirty="0" smtClean="0"/>
                        <a:t> </a:t>
                      </a:r>
                      <a:r>
                        <a:rPr lang="en-US" altLang="ko-KR" sz="1800" u="none" strike="noStrike" kern="1200" baseline="0" dirty="0" err="1" smtClean="0"/>
                        <a:t>WaitSleepJoin</a:t>
                      </a:r>
                      <a:r>
                        <a:rPr lang="en-US" altLang="ko-KR" sz="1800" u="none" strike="noStrike" kern="1200" baseline="0" dirty="0" smtClean="0"/>
                        <a:t> </a:t>
                      </a:r>
                      <a:r>
                        <a:rPr lang="ko-KR" altLang="en-US" sz="1800" u="none" strike="noStrike" kern="1200" baseline="0" dirty="0" smtClean="0"/>
                        <a:t>상태로 바꿔 </a:t>
                      </a:r>
                      <a:r>
                        <a:rPr lang="ko-KR" altLang="en-US" sz="1800" u="none" strike="noStrike" kern="1200" baseline="0" dirty="0" err="1" smtClean="0"/>
                        <a:t>블록시킬</a:t>
                      </a:r>
                      <a:r>
                        <a:rPr lang="ko-KR" altLang="en-US" sz="1800" u="none" strike="noStrike" kern="1200" baseline="0" dirty="0" smtClean="0"/>
                        <a:t> 조건</a:t>
                      </a:r>
                      <a:r>
                        <a:rPr lang="en-US" altLang="ko-KR" sz="1800" u="none" strike="noStrike" kern="1200" baseline="0" dirty="0" smtClean="0"/>
                        <a:t>(</a:t>
                      </a:r>
                      <a:r>
                        <a:rPr lang="ko-KR" altLang="en-US" sz="1800" u="none" strike="noStrike" kern="1200" baseline="0" dirty="0" smtClean="0"/>
                        <a:t>즉</a:t>
                      </a:r>
                      <a:r>
                        <a:rPr lang="en-US" altLang="ko-KR" sz="1800" u="none" strike="noStrike" kern="1200" baseline="0" dirty="0" smtClean="0"/>
                        <a:t>, Wait()</a:t>
                      </a:r>
                      <a:r>
                        <a:rPr lang="ko-KR" altLang="en-US" sz="1800" u="none" strike="noStrike" kern="1200" baseline="0" dirty="0" smtClean="0"/>
                        <a:t>를 호출할 조건</a:t>
                      </a:r>
                      <a:r>
                        <a:rPr lang="en-US" altLang="ko-KR" sz="1800" u="none" strike="noStrike" kern="1200" baseline="0" dirty="0" smtClean="0"/>
                        <a:t>)</a:t>
                      </a:r>
                      <a:r>
                        <a:rPr lang="ko-KR" altLang="en-US" sz="1800" u="none" strike="noStrike" kern="1200" baseline="0" dirty="0" smtClean="0"/>
                        <a:t>을 결정할 필드를 선언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altLang="ko-KR" sz="1200" u="none" strike="noStrike" kern="1200" baseline="0" dirty="0" err="1" smtClean="0"/>
                        <a:t>bool</a:t>
                      </a:r>
                      <a:r>
                        <a:rPr lang="en-US" altLang="ko-KR" sz="1200" u="none" strike="noStrike" kern="1200" baseline="0" dirty="0" smtClean="0"/>
                        <a:t> </a:t>
                      </a:r>
                      <a:r>
                        <a:rPr lang="en-US" altLang="ko-KR" sz="1200" u="none" strike="noStrike" kern="1200" baseline="0" dirty="0" err="1" smtClean="0"/>
                        <a:t>lockedCount</a:t>
                      </a:r>
                      <a:r>
                        <a:rPr lang="en-US" altLang="ko-KR" sz="1200" u="none" strike="noStrike" kern="1200" baseline="0" dirty="0" smtClean="0"/>
                        <a:t> = false;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kern="100" dirty="0" smtClean="0">
                          <a:effectLst/>
                        </a:rPr>
                        <a:t>3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u="none" strike="noStrike" kern="1200" baseline="0" dirty="0" smtClean="0"/>
                        <a:t>lock </a:t>
                      </a:r>
                      <a:r>
                        <a:rPr lang="ko-KR" altLang="en-US" sz="1800" u="none" strike="noStrike" kern="1200" baseline="0" dirty="0" smtClean="0"/>
                        <a:t>블록 안에서 </a:t>
                      </a:r>
                      <a:r>
                        <a:rPr lang="en-US" altLang="ko-KR" sz="1800" u="none" strike="noStrike" kern="1200" baseline="0" dirty="0" smtClean="0"/>
                        <a:t>2</a:t>
                      </a:r>
                      <a:r>
                        <a:rPr lang="ko-KR" altLang="en-US" sz="1800" u="none" strike="noStrike" kern="1200" baseline="0" dirty="0" smtClean="0"/>
                        <a:t>번 과정에서 선언한 필드를 검사하여 </a:t>
                      </a:r>
                      <a:r>
                        <a:rPr lang="en-US" altLang="ko-KR" sz="1800" u="none" strike="noStrike" kern="1200" baseline="0" dirty="0" err="1" smtClean="0"/>
                        <a:t>Monitor.Wait</a:t>
                      </a:r>
                      <a:r>
                        <a:rPr lang="en-US" altLang="ko-KR" sz="1800" u="none" strike="noStrike" kern="1200" baseline="0" dirty="0" smtClean="0"/>
                        <a:t>()</a:t>
                      </a:r>
                      <a:r>
                        <a:rPr lang="ko-KR" altLang="en-US" sz="1800" u="none" strike="noStrike" kern="1200" baseline="0" dirty="0" smtClean="0"/>
                        <a:t>를 호출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ko-KR" sz="1200" u="none" strike="noStrike" kern="1200" baseline="0" dirty="0" smtClean="0"/>
                        <a:t>lock (</a:t>
                      </a:r>
                      <a:r>
                        <a:rPr lang="en-US" altLang="ko-KR" sz="1200" u="none" strike="noStrike" kern="1200" baseline="0" dirty="0" err="1" smtClean="0"/>
                        <a:t>thisLock</a:t>
                      </a:r>
                      <a:r>
                        <a:rPr lang="en-US" altLang="ko-KR" sz="1200" u="none" strike="noStrike" kern="1200" baseline="0" dirty="0" smtClean="0"/>
                        <a:t>)</a:t>
                      </a:r>
                    </a:p>
                    <a:p>
                      <a:r>
                        <a:rPr lang="en-US" altLang="ko-KR" sz="1200" u="none" strike="noStrike" kern="1200" baseline="0" dirty="0" smtClean="0"/>
                        <a:t>{</a:t>
                      </a:r>
                    </a:p>
                    <a:p>
                      <a:r>
                        <a:rPr lang="en-US" altLang="ko-KR" sz="1200" u="none" strike="noStrike" kern="1200" baseline="0" dirty="0" smtClean="0"/>
                        <a:t>    while (</a:t>
                      </a:r>
                      <a:r>
                        <a:rPr lang="en-US" altLang="ko-KR" sz="1200" u="none" strike="noStrike" kern="1200" baseline="0" dirty="0" err="1" smtClean="0"/>
                        <a:t>lockedCount</a:t>
                      </a:r>
                      <a:r>
                        <a:rPr lang="en-US" altLang="ko-KR" sz="1200" u="none" strike="noStrike" kern="1200" baseline="0" dirty="0" smtClean="0"/>
                        <a:t> == true )</a:t>
                      </a:r>
                    </a:p>
                    <a:p>
                      <a:r>
                        <a:rPr lang="en-US" altLang="ko-KR" sz="1200" u="none" strike="noStrike" kern="1200" baseline="0" dirty="0" smtClean="0"/>
                        <a:t>        </a:t>
                      </a:r>
                      <a:r>
                        <a:rPr lang="en-US" altLang="ko-KR" sz="1200" u="none" strike="noStrike" kern="1200" baseline="0" dirty="0" err="1" smtClean="0"/>
                        <a:t>Monitor.Wait</a:t>
                      </a:r>
                      <a:r>
                        <a:rPr lang="en-US" altLang="ko-KR" sz="1200" u="none" strike="noStrike" kern="1200" baseline="0" dirty="0" smtClean="0"/>
                        <a:t> (</a:t>
                      </a:r>
                      <a:r>
                        <a:rPr lang="en-US" altLang="ko-KR" sz="1200" u="none" strike="noStrike" kern="1200" baseline="0" dirty="0" err="1" smtClean="0"/>
                        <a:t>thisLock</a:t>
                      </a:r>
                      <a:r>
                        <a:rPr lang="en-US" altLang="ko-KR" sz="1200" u="none" strike="noStrike" kern="1200" baseline="0" dirty="0" smtClean="0"/>
                        <a:t>);</a:t>
                      </a:r>
                    </a:p>
                    <a:p>
                      <a:r>
                        <a:rPr lang="en-US" altLang="ko-KR" sz="1200" u="none" strike="noStrike" kern="1200" baseline="0" dirty="0" smtClean="0"/>
                        <a:t>    // …</a:t>
                      </a:r>
                    </a:p>
                    <a:p>
                      <a:r>
                        <a:rPr lang="en-US" altLang="ko-KR" sz="1200" u="none" strike="noStrike" kern="1200" baseline="0" dirty="0" smtClean="0"/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49350" algn="l"/>
                        </a:tabLst>
                      </a:pPr>
                      <a:r>
                        <a:rPr lang="en-US" altLang="ko-KR" sz="1600" kern="100" dirty="0" smtClean="0">
                          <a:effectLst/>
                        </a:rPr>
                        <a:t>4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블록되어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있던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스레드가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깨어나면 수행할 코드를 작성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코드를 실행하고 난 뒤에는 다른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스레드들을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깨우도록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Pulse()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메소드를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호출 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lock (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thisLock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lockedCount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true)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Monitor.Wait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thisLock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lockedCount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count++;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lockedCount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false;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Monitor.Pulse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thisLock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1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 smtClean="0"/>
              <a:t>Parallel (1/4)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System.Threading.Tasks.Task</a:t>
            </a:r>
            <a:r>
              <a:rPr lang="en-US" altLang="ko-KR" dirty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(1/4)</a:t>
            </a:r>
          </a:p>
          <a:p>
            <a:pPr lvl="1"/>
            <a:r>
              <a:rPr lang="en-US" altLang="ko-KR" dirty="0"/>
              <a:t>Task </a:t>
            </a:r>
            <a:r>
              <a:rPr lang="ko-KR" altLang="en-US" dirty="0"/>
              <a:t>클래스는 </a:t>
            </a:r>
            <a:r>
              <a:rPr lang="en-US" altLang="ko-KR" dirty="0" err="1"/>
              <a:t>System.Threading.Tasks</a:t>
            </a:r>
            <a:r>
              <a:rPr lang="en-US" altLang="ko-KR" dirty="0"/>
              <a:t> </a:t>
            </a:r>
            <a:r>
              <a:rPr lang="ko-KR" altLang="en-US" dirty="0"/>
              <a:t>네임스페이스의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클래스는 </a:t>
            </a:r>
            <a:r>
              <a:rPr lang="ko-KR" altLang="en-US" dirty="0" smtClean="0"/>
              <a:t>프로그래머가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</a:t>
            </a:r>
            <a:r>
              <a:rPr lang="ko-KR" altLang="en-US" dirty="0"/>
              <a:t>코드를 손쉽게 작성할 수 있도록 </a:t>
            </a:r>
            <a:r>
              <a:rPr lang="ko-KR" altLang="en-US" dirty="0" smtClean="0"/>
              <a:t>도와줌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동기 </a:t>
            </a:r>
            <a:r>
              <a:rPr lang="ko-KR" altLang="en-US" dirty="0"/>
              <a:t>코드는 검사</a:t>
            </a:r>
            <a:r>
              <a:rPr lang="en-US" altLang="ko-KR" dirty="0"/>
              <a:t>(Swordsman)</a:t>
            </a:r>
            <a:r>
              <a:rPr lang="ko-KR" altLang="en-US" dirty="0"/>
              <a:t>가 검으로 공격할 때처럼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코드는 궁수</a:t>
            </a:r>
            <a:r>
              <a:rPr lang="en-US" altLang="ko-KR" dirty="0" smtClean="0"/>
              <a:t>(S</a:t>
            </a:r>
          </a:p>
          <a:p>
            <a:pPr lvl="2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852936"/>
            <a:ext cx="525658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Swordsman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Swordsman();</a:t>
            </a:r>
          </a:p>
          <a:p>
            <a:r>
              <a:rPr lang="en-US" altLang="ko-KR" sz="1600" dirty="0" err="1" smtClean="0"/>
              <a:t>obj.Slash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obj.Slash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obj.Slash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다음 코드</a:t>
            </a:r>
            <a:endParaRPr lang="ko-KR" altLang="ko-KR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644008" y="2852936"/>
            <a:ext cx="4392488" cy="1569659"/>
          </a:xfrm>
          <a:prstGeom prst="wedgeRoundRectCallout">
            <a:avLst>
              <a:gd name="adj1" fmla="val -98240"/>
              <a:gd name="adj2" fmla="val 107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검사가 검으로 </a:t>
            </a:r>
            <a:r>
              <a:rPr lang="ko-KR" altLang="en-US" dirty="0" smtClean="0"/>
              <a:t>상</a:t>
            </a:r>
            <a:r>
              <a:rPr lang="ko-KR" altLang="en-US" dirty="0"/>
              <a:t>대를 찌른 뒤에 다시 뽑아야 다시 칼을 쓸 수 있는 것처럼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 코드는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호출한 뒤에 이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실행이 완전히 종료되어야만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반환되어야만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331640" y="4797152"/>
            <a:ext cx="525658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Archer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new Archer();</a:t>
            </a:r>
          </a:p>
          <a:p>
            <a:r>
              <a:rPr lang="en-US" altLang="ko-KR" sz="1600" dirty="0" err="1"/>
              <a:t>obj.Shoot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obj.Shoot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obj.Shoot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// </a:t>
            </a:r>
            <a:r>
              <a:rPr lang="ko-KR" altLang="en-US" sz="1600" dirty="0" smtClean="0"/>
              <a:t>다음 코드</a:t>
            </a:r>
            <a:endParaRPr lang="ko-KR" altLang="ko-KR" sz="16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4572000" y="4797152"/>
            <a:ext cx="4392488" cy="1569659"/>
          </a:xfrm>
          <a:prstGeom prst="wedgeRoundRectCallout">
            <a:avLst>
              <a:gd name="adj1" fmla="val -98240"/>
              <a:gd name="adj2" fmla="val 107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궁수는 화살을 </a:t>
            </a:r>
            <a:r>
              <a:rPr lang="ko-KR" altLang="en-US" dirty="0" smtClean="0"/>
              <a:t>쏘고 나면 </a:t>
            </a:r>
            <a:r>
              <a:rPr lang="ko-KR" altLang="en-US" dirty="0"/>
              <a:t>바로 다음 화살을 쏠 준비를 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(Shoot And Forget). </a:t>
            </a:r>
            <a:r>
              <a:rPr lang="ko-KR" altLang="en-US" dirty="0" err="1" smtClean="0"/>
              <a:t>비동키</a:t>
            </a:r>
            <a:r>
              <a:rPr lang="ko-KR" altLang="en-US" dirty="0" smtClean="0"/>
              <a:t> 코드는 호출한 뒤에 결과를 기다리지 않고 다음 코드를 실행할 수 있음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16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(1/17)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dirty="0" smtClean="0"/>
              <a:t>(Process)</a:t>
            </a:r>
            <a:r>
              <a:rPr lang="ko-KR" altLang="en-US" dirty="0" smtClean="0"/>
              <a:t>는 </a:t>
            </a:r>
            <a:r>
              <a:rPr lang="ko-KR" altLang="en-US" dirty="0"/>
              <a:t>실행 파일이 실행되어 메모리에 </a:t>
            </a:r>
            <a:r>
              <a:rPr lang="ko-KR" altLang="en-US" dirty="0" smtClean="0"/>
              <a:t>적재된 </a:t>
            </a:r>
            <a:r>
              <a:rPr lang="ko-KR" altLang="en-US" dirty="0" err="1" smtClean="0"/>
              <a:t>인스턴스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가령 </a:t>
            </a:r>
            <a:r>
              <a:rPr lang="en-US" altLang="ko-KR" dirty="0"/>
              <a:t>word.exe</a:t>
            </a:r>
            <a:r>
              <a:rPr lang="ko-KR" altLang="en-US" dirty="0"/>
              <a:t>가 실행 파일이라면</a:t>
            </a:r>
            <a:r>
              <a:rPr lang="en-US" altLang="ko-KR" dirty="0"/>
              <a:t>, </a:t>
            </a:r>
            <a:r>
              <a:rPr lang="ko-KR" altLang="en-US" dirty="0"/>
              <a:t>이 실행 파일을 실행한 </a:t>
            </a:r>
            <a:r>
              <a:rPr lang="ko-KR" altLang="en-US" dirty="0" smtClean="0"/>
              <a:t>것이 프로세스</a:t>
            </a:r>
            <a:endParaRPr lang="en-US" altLang="ko-KR" dirty="0" smtClean="0"/>
          </a:p>
          <a:p>
            <a:r>
              <a:rPr lang="ko-KR" altLang="en-US" dirty="0" smtClean="0"/>
              <a:t>프로세스는 </a:t>
            </a:r>
            <a:r>
              <a:rPr lang="ko-KR" altLang="en-US" dirty="0"/>
              <a:t>반드시 하나 이상의 </a:t>
            </a:r>
            <a:r>
              <a:rPr lang="ko-KR" altLang="en-US" dirty="0" err="1"/>
              <a:t>스레드</a:t>
            </a:r>
            <a:r>
              <a:rPr lang="en-US" altLang="ko-KR" dirty="0"/>
              <a:t>(Thread)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lvl="1"/>
            <a:r>
              <a:rPr lang="ko-KR" altLang="en-US" dirty="0" err="1"/>
              <a:t>스레드는</a:t>
            </a:r>
            <a:r>
              <a:rPr lang="ko-KR" altLang="en-US" dirty="0"/>
              <a:t> 운영체제가 </a:t>
            </a:r>
            <a:r>
              <a:rPr lang="en-US" altLang="ko-KR" dirty="0"/>
              <a:t>CPU </a:t>
            </a:r>
            <a:r>
              <a:rPr lang="ko-KR" altLang="en-US" dirty="0"/>
              <a:t>시간을 할당하는 기본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/>
            <a:r>
              <a:rPr lang="ko-KR" altLang="en-US" dirty="0"/>
              <a:t>프로세스가 밧줄이라면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</a:t>
            </a:r>
            <a:r>
              <a:rPr lang="ko-KR" altLang="en-US" dirty="0"/>
              <a:t>밧줄을 이루는 실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9584"/>
              </p:ext>
            </p:extLst>
          </p:nvPr>
        </p:nvGraphicFramePr>
        <p:xfrm>
          <a:off x="1979712" y="3583093"/>
          <a:ext cx="4680520" cy="330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isio" r:id="rId4" imgW="4625199" imgH="3276085" progId="Visio.Drawing.11">
                  <p:embed/>
                </p:oleObj>
              </mc:Choice>
              <mc:Fallback>
                <p:oleObj name="Visio" r:id="rId4" imgW="4625199" imgH="32760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583093"/>
                        <a:ext cx="4680520" cy="330229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6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 smtClean="0"/>
              <a:t>Parallel (2/4)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System.Threading.Tasks.Task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 smtClean="0"/>
              <a:t>(2/4)</a:t>
            </a:r>
            <a:endParaRPr lang="en-US" altLang="ko-KR" dirty="0"/>
          </a:p>
          <a:p>
            <a:pPr lvl="1"/>
            <a:r>
              <a:rPr lang="en-US" altLang="ko-KR" dirty="0" smtClean="0"/>
              <a:t>Task </a:t>
            </a:r>
            <a:r>
              <a:rPr lang="ko-KR" altLang="en-US" dirty="0" smtClean="0"/>
              <a:t>클래스를 사용하는 예제 코드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132856"/>
            <a:ext cx="525658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myTask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Task.Factory.StartNew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()=&gt;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Thread.Sleep</a:t>
            </a:r>
            <a:r>
              <a:rPr lang="en-US" altLang="ko-KR" sz="1600" dirty="0" smtClean="0"/>
              <a:t>(1000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 Printed asynchronously.");</a:t>
            </a:r>
          </a:p>
          <a:p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Console.WriteLine</a:t>
            </a:r>
            <a:r>
              <a:rPr lang="en-US" altLang="ko-KR" sz="1600" dirty="0"/>
              <a:t>("Printed synchronously.");</a:t>
            </a:r>
          </a:p>
          <a:p>
            <a:r>
              <a:rPr lang="en-US" altLang="ko-KR" sz="1600" dirty="0" err="1"/>
              <a:t>myTask.Wait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/* </a:t>
            </a:r>
            <a:r>
              <a:rPr lang="ko-KR" altLang="en-US" sz="1600" dirty="0"/>
              <a:t>결과는</a:t>
            </a:r>
          </a:p>
          <a:p>
            <a:r>
              <a:rPr lang="en-US" altLang="ko-KR" sz="1600" dirty="0"/>
              <a:t>Printed synchronously.</a:t>
            </a:r>
          </a:p>
          <a:p>
            <a:r>
              <a:rPr lang="en-US" altLang="ko-KR" sz="1600" dirty="0"/>
              <a:t>Printed asynchronously, */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8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 smtClean="0"/>
              <a:t>Parallel (3/4)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System.Threading.Tasks.Task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(3/4)</a:t>
            </a:r>
          </a:p>
          <a:p>
            <a:pPr lvl="1"/>
            <a:r>
              <a:rPr lang="ko-KR" altLang="en-US" dirty="0"/>
              <a:t>코드의 </a:t>
            </a:r>
            <a:r>
              <a:rPr lang="ko-KR" altLang="en-US" dirty="0" err="1"/>
              <a:t>비동기</a:t>
            </a:r>
            <a:r>
              <a:rPr lang="ko-KR" altLang="en-US" dirty="0"/>
              <a:t> 실행 결과를 주는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132856"/>
            <a:ext cx="5256584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myTask</a:t>
            </a:r>
            <a:r>
              <a:rPr lang="en-US" altLang="ko-KR" sz="1600" dirty="0"/>
              <a:t> = Task&lt;List&lt;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&gt;&gt;.</a:t>
            </a:r>
            <a:r>
              <a:rPr lang="en-US" altLang="ko-KR" sz="1600" dirty="0" err="1"/>
              <a:t>Factory.StartNew</a:t>
            </a:r>
            <a:r>
              <a:rPr lang="en-US" altLang="ko-KR" sz="1600" dirty="0"/>
              <a:t>(</a:t>
            </a:r>
          </a:p>
          <a:p>
            <a:r>
              <a:rPr lang="en-US" altLang="ko-KR" sz="1600" dirty="0"/>
              <a:t>() =&gt;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Thread.Sleep</a:t>
            </a:r>
            <a:r>
              <a:rPr lang="en-US" altLang="ko-KR" sz="1600" dirty="0" smtClean="0"/>
              <a:t>(1000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List&lt;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&gt; list = new List&lt;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&gt;();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(3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(4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list.Add</a:t>
            </a:r>
            <a:r>
              <a:rPr lang="en-US" altLang="ko-KR" sz="1600" dirty="0" smtClean="0"/>
              <a:t>(5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return </a:t>
            </a:r>
            <a:r>
              <a:rPr lang="en-US" altLang="ko-KR" sz="1600" dirty="0"/>
              <a:t>list;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 smtClean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 = new List&lt;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&gt;();</a:t>
            </a:r>
          </a:p>
          <a:p>
            <a:r>
              <a:rPr lang="en-US" altLang="ko-KR" sz="1600" dirty="0" err="1"/>
              <a:t>myList.Add</a:t>
            </a:r>
            <a:r>
              <a:rPr lang="en-US" altLang="ko-KR" sz="1600" dirty="0"/>
              <a:t>(0);</a:t>
            </a:r>
          </a:p>
          <a:p>
            <a:r>
              <a:rPr lang="en-US" altLang="ko-KR" sz="1600" dirty="0" err="1"/>
              <a:t>myList.Add</a:t>
            </a:r>
            <a:r>
              <a:rPr lang="en-US" altLang="ko-KR" sz="1600" dirty="0"/>
              <a:t>(1);</a:t>
            </a:r>
          </a:p>
          <a:p>
            <a:r>
              <a:rPr lang="en-US" altLang="ko-KR" sz="1600" dirty="0" err="1"/>
              <a:t>myList.Add</a:t>
            </a:r>
            <a:r>
              <a:rPr lang="en-US" altLang="ko-KR" sz="1600" dirty="0"/>
              <a:t>(2);</a:t>
            </a:r>
          </a:p>
          <a:p>
            <a:r>
              <a:rPr lang="en-US" altLang="ko-KR" sz="1600" dirty="0" err="1"/>
              <a:t>myTask.Wait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myList.AddRange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myTask.Result.ToArray</a:t>
            </a:r>
            <a:r>
              <a:rPr lang="en-US" altLang="ko-KR" sz="1600" dirty="0"/>
              <a:t>());</a:t>
            </a:r>
            <a:endParaRPr lang="ko-KR" altLang="ko-KR" sz="16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283968" y="3639504"/>
            <a:ext cx="4392488" cy="784829"/>
          </a:xfrm>
          <a:prstGeom prst="wedgeRoundRectCallout">
            <a:avLst>
              <a:gd name="adj1" fmla="val -81646"/>
              <a:gd name="adj2" fmla="val 259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</a:t>
            </a:r>
            <a:r>
              <a:rPr lang="ko-KR" altLang="en-US" dirty="0"/>
              <a:t>는 </a:t>
            </a:r>
            <a:r>
              <a:rPr lang="en-US" altLang="ko-KR" dirty="0" err="1"/>
              <a:t>TResult</a:t>
            </a:r>
            <a:r>
              <a:rPr lang="en-US" altLang="ko-KR" dirty="0"/>
              <a:t> </a:t>
            </a:r>
            <a:r>
              <a:rPr lang="ko-KR" altLang="en-US" dirty="0"/>
              <a:t>형식의 결과를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283968" y="5229200"/>
            <a:ext cx="3168352" cy="784829"/>
          </a:xfrm>
          <a:prstGeom prst="wedgeRoundRectCallout">
            <a:avLst>
              <a:gd name="adj1" fmla="val -96210"/>
              <a:gd name="adj2" fmla="val 934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myList</a:t>
            </a:r>
            <a:r>
              <a:rPr lang="ko-KR" altLang="en-US" dirty="0"/>
              <a:t>의 요소는 </a:t>
            </a:r>
            <a:r>
              <a:rPr lang="en-US" altLang="ko-KR" dirty="0"/>
              <a:t>0, 1, 2, 3, 4,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1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02. Task</a:t>
            </a:r>
            <a:r>
              <a:rPr lang="ko-KR" altLang="en-US" dirty="0"/>
              <a:t>와 </a:t>
            </a:r>
            <a:r>
              <a:rPr lang="en-US" altLang="ko-KR" dirty="0"/>
              <a:t>Task&lt;</a:t>
            </a:r>
            <a:r>
              <a:rPr lang="en-US" altLang="ko-KR" dirty="0" err="1"/>
              <a:t>TResult</a:t>
            </a:r>
            <a:r>
              <a:rPr lang="en-US" altLang="ko-KR" dirty="0"/>
              <a:t>&gt;, </a:t>
            </a:r>
            <a:r>
              <a:rPr lang="ko-KR" altLang="en-US" dirty="0"/>
              <a:t>그리고 </a:t>
            </a:r>
            <a:r>
              <a:rPr lang="en-US" altLang="ko-KR" dirty="0" smtClean="0"/>
              <a:t>Parallel (4/4)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System.Threading.Tasks.Task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(4/4)</a:t>
            </a:r>
          </a:p>
          <a:p>
            <a:pPr lvl="1"/>
            <a:r>
              <a:rPr lang="ko-KR" altLang="en-US" dirty="0"/>
              <a:t>손쉬운 병렬 처리를 가능케 하는 </a:t>
            </a:r>
            <a:r>
              <a:rPr lang="en-US" altLang="ko-KR" dirty="0"/>
              <a:t>Parallel </a:t>
            </a:r>
            <a:r>
              <a:rPr lang="ko-KR" altLang="en-US" dirty="0"/>
              <a:t>클래스</a:t>
            </a:r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3648" y="2132856"/>
            <a:ext cx="525658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SomeMethod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) 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…</a:t>
            </a:r>
          </a:p>
          <a:p>
            <a:r>
              <a:rPr lang="en-US" altLang="ko-KR" sz="1600" dirty="0" err="1">
                <a:solidFill>
                  <a:schemeClr val="accent3"/>
                </a:solidFill>
              </a:rPr>
              <a:t>Parallel.For</a:t>
            </a:r>
            <a:r>
              <a:rPr lang="en-US" altLang="ko-KR" sz="1600" dirty="0">
                <a:solidFill>
                  <a:schemeClr val="accent3"/>
                </a:solidFill>
              </a:rPr>
              <a:t>( 0, 100, </a:t>
            </a:r>
            <a:r>
              <a:rPr lang="en-US" altLang="ko-KR" sz="1600" dirty="0" err="1">
                <a:solidFill>
                  <a:schemeClr val="accent3"/>
                </a:solidFill>
              </a:rPr>
              <a:t>SomeMethod</a:t>
            </a:r>
            <a:r>
              <a:rPr lang="en-US" altLang="ko-KR" sz="1600" dirty="0">
                <a:solidFill>
                  <a:schemeClr val="accent3"/>
                </a:solidFill>
              </a:rPr>
              <a:t> );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91880" y="4149080"/>
            <a:ext cx="5040560" cy="2348880"/>
          </a:xfrm>
          <a:prstGeom prst="wedgeRoundRectCallout">
            <a:avLst>
              <a:gd name="adj1" fmla="val -72707"/>
              <a:gd name="adj2" fmla="val -5814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위 코드에서 </a:t>
            </a:r>
            <a:r>
              <a:rPr lang="en-US" altLang="ko-KR" dirty="0" err="1"/>
              <a:t>Parallel.For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 err="1"/>
              <a:t>SomeMethod</a:t>
            </a:r>
            <a:r>
              <a:rPr lang="en-US" altLang="ko-KR" dirty="0"/>
              <a:t>()</a:t>
            </a:r>
            <a:r>
              <a:rPr lang="ko-KR" altLang="en-US" dirty="0"/>
              <a:t>를 병렬로 호출하면서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 smtClean="0"/>
              <a:t>사이의 </a:t>
            </a:r>
            <a:r>
              <a:rPr lang="ko-KR" altLang="en-US" dirty="0"/>
              <a:t>정수를 </a:t>
            </a:r>
            <a:r>
              <a:rPr lang="ko-KR" altLang="en-US" dirty="0" err="1"/>
              <a:t>메소드의</a:t>
            </a:r>
            <a:r>
              <a:rPr lang="ko-KR" altLang="en-US" dirty="0"/>
              <a:t> 매개 변수로 </a:t>
            </a:r>
            <a:r>
              <a:rPr lang="ko-KR" altLang="en-US" dirty="0" smtClean="0"/>
              <a:t>넘김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SomeMethod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병렬로 </a:t>
            </a:r>
            <a:r>
              <a:rPr lang="ko-KR" altLang="en-US" dirty="0" smtClean="0"/>
              <a:t>호출할 때 </a:t>
            </a:r>
            <a:r>
              <a:rPr lang="ko-KR" altLang="en-US" dirty="0"/>
              <a:t>몇 개의 </a:t>
            </a:r>
            <a:r>
              <a:rPr lang="ko-KR" altLang="en-US" dirty="0" err="1"/>
              <a:t>스레드를</a:t>
            </a:r>
            <a:r>
              <a:rPr lang="ko-KR" altLang="en-US" dirty="0"/>
              <a:t> 사용할지는 </a:t>
            </a:r>
            <a:r>
              <a:rPr lang="en-US" altLang="ko-KR" dirty="0"/>
              <a:t>Parallel </a:t>
            </a:r>
            <a:r>
              <a:rPr lang="ko-KR" altLang="en-US" dirty="0"/>
              <a:t>클래스가 내부적으로 판단하여 </a:t>
            </a:r>
            <a:r>
              <a:rPr lang="ko-KR" altLang="en-US" dirty="0" smtClean="0"/>
              <a:t>최적화함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2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(2/17)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스레딩의</a:t>
            </a:r>
            <a:r>
              <a:rPr lang="ko-KR" altLang="en-US" dirty="0" smtClean="0"/>
              <a:t> 장점</a:t>
            </a:r>
            <a:endParaRPr lang="en-US" altLang="ko-KR" dirty="0" smtClean="0"/>
          </a:p>
          <a:p>
            <a:pPr lvl="1"/>
            <a:r>
              <a:rPr lang="ko-KR" altLang="en-US" dirty="0"/>
              <a:t>경제성이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대화형 프로그램의 </a:t>
            </a:r>
            <a:r>
              <a:rPr lang="ko-KR" altLang="en-US" dirty="0" err="1" smtClean="0"/>
              <a:t>응답성을</a:t>
            </a:r>
            <a:r>
              <a:rPr lang="ko-KR" altLang="en-US" dirty="0" smtClean="0"/>
              <a:t> 높일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멀티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방식에 비해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 데이터 교환이 쉬움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078773"/>
              </p:ext>
            </p:extLst>
          </p:nvPr>
        </p:nvGraphicFramePr>
        <p:xfrm>
          <a:off x="307598" y="3422094"/>
          <a:ext cx="4335812" cy="130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Visio" r:id="rId4" imgW="3581306" imgH="1080274" progId="Visio.Drawing.11">
                  <p:embed/>
                </p:oleObj>
              </mc:Choice>
              <mc:Fallback>
                <p:oleObj name="Visio" r:id="rId4" imgW="3581306" imgH="10802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98" y="3422094"/>
                        <a:ext cx="4335812" cy="1303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096691"/>
              </p:ext>
            </p:extLst>
          </p:nvPr>
        </p:nvGraphicFramePr>
        <p:xfrm>
          <a:off x="5023817" y="3422094"/>
          <a:ext cx="3724647" cy="130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Visio" r:id="rId6" imgW="3077326" imgH="1080274" progId="Visio.Drawing.11">
                  <p:embed/>
                </p:oleObj>
              </mc:Choice>
              <mc:Fallback>
                <p:oleObj name="Visio" r:id="rId6" imgW="3077326" imgH="108027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817" y="3422094"/>
                        <a:ext cx="3724647" cy="1303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262504" y="2930812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7074" y="2990046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멀티 프로세스간 데이터 교환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8225" y="299004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멀티 </a:t>
            </a:r>
            <a:r>
              <a:rPr lang="ko-KR" altLang="en-US" dirty="0" err="1" smtClean="0">
                <a:solidFill>
                  <a:schemeClr val="accent3"/>
                </a:solidFill>
              </a:rPr>
              <a:t>스레드간</a:t>
            </a:r>
            <a:r>
              <a:rPr lang="ko-KR" altLang="en-US" dirty="0" smtClean="0">
                <a:solidFill>
                  <a:schemeClr val="accent3"/>
                </a:solidFill>
              </a:rPr>
              <a:t> 데이터 교환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(3/17)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스레딩의</a:t>
            </a:r>
            <a:r>
              <a:rPr lang="ko-KR" altLang="en-US" dirty="0" smtClean="0"/>
              <a:t> 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디버깅이 까다로움</a:t>
            </a:r>
            <a:endParaRPr lang="en-US" altLang="ko-KR" dirty="0" smtClean="0"/>
          </a:p>
          <a:p>
            <a:pPr lvl="1"/>
            <a:r>
              <a:rPr lang="ko-KR" altLang="en-US" dirty="0" err="1"/>
              <a:t>스레드가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를 사용하기 위해서는 작업간 전환</a:t>
            </a:r>
            <a:r>
              <a:rPr lang="en-US" altLang="ko-KR" dirty="0"/>
              <a:t>(Context Switching)</a:t>
            </a:r>
            <a:r>
              <a:rPr lang="ko-KR" altLang="en-US" dirty="0"/>
              <a:t>을 해야 하는데</a:t>
            </a:r>
            <a:r>
              <a:rPr lang="en-US" altLang="ko-KR" dirty="0"/>
              <a:t>, </a:t>
            </a:r>
            <a:r>
              <a:rPr lang="ko-KR" altLang="en-US" dirty="0"/>
              <a:t>이 작업간 전환이 적잖은 비용을 </a:t>
            </a:r>
            <a:r>
              <a:rPr lang="ko-KR" altLang="en-US" dirty="0" smtClean="0"/>
              <a:t>소모</a:t>
            </a:r>
            <a:endParaRPr lang="en-US" altLang="ko-KR" dirty="0" smtClean="0"/>
          </a:p>
          <a:p>
            <a:pPr lvl="1"/>
            <a:r>
              <a:rPr lang="ko-KR" altLang="ko-KR" dirty="0"/>
              <a:t>멀티 프로세스 기반의 소프트웨어는 여러 개의 자식 프로세스 중 하나에 문제가 생기면 그 자식 프로세스 하나가 죽는 것 이상으로는 영향이 확산되지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ko-KR" dirty="0"/>
              <a:t>멀티 </a:t>
            </a:r>
            <a:r>
              <a:rPr lang="ko-KR" altLang="ko-KR" dirty="0" err="1"/>
              <a:t>스레드</a:t>
            </a:r>
            <a:r>
              <a:rPr lang="ko-KR" altLang="ko-KR" dirty="0"/>
              <a:t> 기반의 소프트웨어에서는 자식 </a:t>
            </a:r>
            <a:r>
              <a:rPr lang="ko-KR" altLang="ko-KR" dirty="0" err="1"/>
              <a:t>스레드</a:t>
            </a:r>
            <a:r>
              <a:rPr lang="ko-KR" altLang="ko-KR" dirty="0"/>
              <a:t> 중 하나에 문제가 생기면 전체 프로세스가 영향을 </a:t>
            </a:r>
            <a:r>
              <a:rPr lang="ko-KR" altLang="ko-KR" dirty="0" smtClean="0"/>
              <a:t>받</a:t>
            </a:r>
            <a:r>
              <a:rPr lang="ko-KR" altLang="en-US" dirty="0" smtClean="0"/>
              <a:t>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762545"/>
              </p:ext>
            </p:extLst>
          </p:nvPr>
        </p:nvGraphicFramePr>
        <p:xfrm>
          <a:off x="1466331" y="3893653"/>
          <a:ext cx="6130005" cy="140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Visio" r:id="rId4" imgW="9886584" imgH="2275540" progId="Visio.Drawing.11">
                  <p:embed/>
                </p:oleObj>
              </mc:Choice>
              <mc:Fallback>
                <p:oleObj name="Visio" r:id="rId4" imgW="9886584" imgH="22755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331" y="3893653"/>
                        <a:ext cx="6130005" cy="140755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54721"/>
              </p:ext>
            </p:extLst>
          </p:nvPr>
        </p:nvGraphicFramePr>
        <p:xfrm>
          <a:off x="1466333" y="5385422"/>
          <a:ext cx="6130003" cy="142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Visio" r:id="rId6" imgW="9868498" imgH="2275540" progId="Visio.Drawing.11">
                  <p:embed/>
                </p:oleObj>
              </mc:Choice>
              <mc:Fallback>
                <p:oleObj name="Visio" r:id="rId6" imgW="9868498" imgH="22755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333" y="5385422"/>
                        <a:ext cx="6130003" cy="142795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902464" y="4869160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VS</a:t>
            </a:r>
            <a:endParaRPr lang="en-US" altLang="ko-K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31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(4/17)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시작하기 </a:t>
            </a:r>
            <a:r>
              <a:rPr lang="en-US" altLang="ko-KR" dirty="0" smtClean="0"/>
              <a:t>(1/2)</a:t>
            </a:r>
          </a:p>
          <a:p>
            <a:pPr lvl="1"/>
            <a:r>
              <a:rPr lang="en-US" altLang="ko-KR" dirty="0" smtClean="0"/>
              <a:t>.NET </a:t>
            </a:r>
            <a:r>
              <a:rPr lang="ko-KR" altLang="en-US" dirty="0" smtClean="0"/>
              <a:t>프레임워크는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나타내는 클래스로 </a:t>
            </a:r>
            <a:r>
              <a:rPr lang="en-US" altLang="ko-KR" dirty="0" err="1" smtClean="0"/>
              <a:t>System.Threading.Thread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클래스를 사용하는 방법은 다음 순서와 같음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5616" y="2636912"/>
            <a:ext cx="7272808" cy="2160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Thread</a:t>
            </a:r>
            <a:r>
              <a:rPr lang="ko-KR" altLang="en-US" dirty="0"/>
              <a:t>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/>
              <a:t>이 때 생성자의 매개변수로 </a:t>
            </a:r>
            <a:r>
              <a:rPr lang="ko-KR" altLang="en-US" dirty="0" err="1"/>
              <a:t>스레드가</a:t>
            </a:r>
            <a:r>
              <a:rPr lang="ko-KR" altLang="en-US" dirty="0"/>
              <a:t> 실행할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매개 변수로 넘긴다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② </a:t>
            </a:r>
            <a:r>
              <a:rPr lang="en-US" altLang="ko-KR" dirty="0" err="1"/>
              <a:t>Thread.Start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ko-KR" altLang="en-US" dirty="0" err="1"/>
              <a:t>스레드를</a:t>
            </a:r>
            <a:r>
              <a:rPr lang="ko-KR" altLang="en-US" dirty="0"/>
              <a:t> 시작한다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③ </a:t>
            </a:r>
            <a:r>
              <a:rPr lang="en-US" altLang="ko-KR" dirty="0" err="1"/>
              <a:t>Thread.Join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</a:t>
            </a:r>
            <a:r>
              <a:rPr lang="ko-KR" altLang="en-US" dirty="0" err="1"/>
              <a:t>스레드가</a:t>
            </a:r>
            <a:r>
              <a:rPr lang="ko-KR" altLang="en-US" dirty="0"/>
              <a:t> 끝날 때까지 기다린다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(5/17)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시작하기 </a:t>
            </a:r>
            <a:r>
              <a:rPr lang="en-US" altLang="ko-KR" dirty="0" smtClean="0"/>
              <a:t>(2/2)</a:t>
            </a:r>
          </a:p>
          <a:p>
            <a:pPr lvl="1"/>
            <a:r>
              <a:rPr lang="ko-KR" altLang="en-US" dirty="0" smtClean="0"/>
              <a:t>아래는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종료하는 예제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5596" y="2132856"/>
            <a:ext cx="7272808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{</a:t>
            </a:r>
          </a:p>
          <a:p>
            <a:r>
              <a:rPr lang="nn-NO" altLang="ko-KR" sz="1600" dirty="0" smtClean="0"/>
              <a:t>    for </a:t>
            </a:r>
            <a:r>
              <a:rPr lang="nn-NO" altLang="ko-KR" sz="1600" dirty="0"/>
              <a:t>(int i = 0; i &lt; 5; i++)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 : {0}",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chemeClr val="accent3"/>
                </a:solidFill>
              </a:rPr>
              <a:t>Thread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t1 = new </a:t>
            </a:r>
            <a:r>
              <a:rPr lang="en-US" altLang="ko-KR" sz="1600" dirty="0">
                <a:solidFill>
                  <a:schemeClr val="accent3"/>
                </a:solidFill>
              </a:rPr>
              <a:t>Thread</a:t>
            </a:r>
            <a:r>
              <a:rPr lang="en-US" altLang="ko-KR" sz="1600" dirty="0"/>
              <a:t>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 smtClean="0"/>
              <a:t>    t1.</a:t>
            </a:r>
            <a:r>
              <a:rPr lang="en-US" altLang="ko-KR" sz="1600" dirty="0" smtClean="0">
                <a:solidFill>
                  <a:schemeClr val="accent3"/>
                </a:solidFill>
              </a:rPr>
              <a:t>Start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smtClean="0"/>
              <a:t>    t1.</a:t>
            </a:r>
            <a:r>
              <a:rPr lang="en-US" altLang="ko-KR" sz="1600" dirty="0" smtClean="0">
                <a:solidFill>
                  <a:schemeClr val="accent3"/>
                </a:solidFill>
              </a:rPr>
              <a:t>Join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399940"/>
              </p:ext>
            </p:extLst>
          </p:nvPr>
        </p:nvGraphicFramePr>
        <p:xfrm>
          <a:off x="3923928" y="4753852"/>
          <a:ext cx="4824536" cy="198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4" imgW="5741291" imgH="2358133" progId="Visio.Drawing.11">
                  <p:embed/>
                </p:oleObj>
              </mc:Choice>
              <mc:Fallback>
                <p:oleObj name="Visio" r:id="rId4" imgW="5741291" imgH="235813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753852"/>
                        <a:ext cx="4824536" cy="198751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6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(6/17)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 종료하기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1520" y="1844824"/>
            <a:ext cx="4464496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static void 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()</a:t>
            </a:r>
            <a:endParaRPr lang="ko-KR" altLang="ko-KR" sz="1600" dirty="0"/>
          </a:p>
          <a:p>
            <a:r>
              <a:rPr lang="en-US" altLang="ko-KR" sz="1600" dirty="0"/>
              <a:t>{</a:t>
            </a:r>
            <a:endParaRPr lang="ko-KR" altLang="ko-KR" sz="1600" dirty="0"/>
          </a:p>
          <a:p>
            <a:r>
              <a:rPr lang="en-US" altLang="ko-KR" sz="1600" dirty="0"/>
              <a:t>    try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10000;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</a:t>
            </a:r>
            <a:endParaRPr lang="ko-KR" altLang="ko-KR" sz="1600" dirty="0"/>
          </a:p>
          <a:p>
            <a:r>
              <a:rPr lang="en-US" altLang="ko-KR" sz="1600" dirty="0"/>
              <a:t>        {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 : {0}",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);</a:t>
            </a:r>
            <a:endParaRPr lang="ko-KR" altLang="ko-KR" sz="1600" dirty="0"/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Thread.Sleep</a:t>
            </a:r>
            <a:r>
              <a:rPr lang="en-US" altLang="ko-KR" sz="1600" dirty="0"/>
              <a:t>(10);</a:t>
            </a:r>
            <a:endParaRPr lang="ko-KR" altLang="ko-KR" sz="1600" dirty="0"/>
          </a:p>
          <a:p>
            <a:r>
              <a:rPr lang="en-US" altLang="ko-KR" sz="1600" dirty="0"/>
              <a:t>        }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    catch( </a:t>
            </a:r>
            <a:r>
              <a:rPr lang="en-US" altLang="ko-KR" sz="1600" dirty="0" err="1"/>
              <a:t>ThreadAbortedException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// …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/>
              <a:t>    finally</a:t>
            </a:r>
            <a:endParaRPr lang="ko-KR" altLang="ko-KR" sz="1600" dirty="0"/>
          </a:p>
          <a:p>
            <a:r>
              <a:rPr lang="en-US" altLang="ko-KR" sz="1600" dirty="0"/>
              <a:t>    {</a:t>
            </a:r>
            <a:endParaRPr lang="ko-KR" altLang="ko-KR" sz="1600" dirty="0"/>
          </a:p>
          <a:p>
            <a:r>
              <a:rPr lang="en-US" altLang="ko-KR" sz="1600" dirty="0"/>
              <a:t>        // …</a:t>
            </a:r>
            <a:endParaRPr lang="ko-KR" altLang="ko-KR" sz="1600" dirty="0"/>
          </a:p>
          <a:p>
            <a:r>
              <a:rPr lang="en-US" altLang="ko-KR" sz="1600" dirty="0"/>
              <a:t>    }</a:t>
            </a:r>
            <a:endParaRPr lang="ko-KR" altLang="ko-KR" sz="1600" dirty="0"/>
          </a:p>
          <a:p>
            <a:r>
              <a:rPr lang="en-US" altLang="ko-KR" sz="1600" dirty="0" smtClean="0"/>
              <a:t>}</a:t>
            </a:r>
            <a:endParaRPr lang="ko-KR" altLang="ko-KR" sz="16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39865"/>
              </p:ext>
            </p:extLst>
          </p:nvPr>
        </p:nvGraphicFramePr>
        <p:xfrm>
          <a:off x="3759072" y="4153148"/>
          <a:ext cx="5343414" cy="260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Visio" r:id="rId4" imgW="5813340" imgH="2825218" progId="Visio.Drawing.11">
                  <p:embed/>
                </p:oleObj>
              </mc:Choice>
              <mc:Fallback>
                <p:oleObj name="Visio" r:id="rId4" imgW="5813340" imgH="282521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072" y="4153148"/>
                        <a:ext cx="5343414" cy="260069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직사각형 19"/>
          <p:cNvSpPr/>
          <p:nvPr/>
        </p:nvSpPr>
        <p:spPr>
          <a:xfrm>
            <a:off x="4427984" y="1844824"/>
            <a:ext cx="4608512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static </a:t>
            </a:r>
            <a:r>
              <a:rPr lang="en-US" altLang="ko-KR" sz="1600" dirty="0"/>
              <a:t>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r>
              <a:rPr lang="en-US" altLang="ko-KR" sz="1600" dirty="0"/>
              <a:t>{            </a:t>
            </a:r>
            <a:endParaRPr lang="ko-KR" altLang="ko-KR" sz="1600" dirty="0"/>
          </a:p>
          <a:p>
            <a:r>
              <a:rPr lang="en-US" altLang="ko-KR" sz="1600" dirty="0"/>
              <a:t>    Thread t1 = </a:t>
            </a:r>
            <a:endParaRPr lang="en-US" altLang="ko-KR" sz="1600" dirty="0"/>
          </a:p>
          <a:p>
            <a:r>
              <a:rPr lang="en-US" altLang="ko-KR" sz="1600" dirty="0"/>
              <a:t>    new </a:t>
            </a:r>
            <a:r>
              <a:rPr lang="en-US" altLang="ko-KR" sz="1600" dirty="0"/>
              <a:t>Thread(new </a:t>
            </a:r>
            <a:r>
              <a:rPr lang="en-US" altLang="ko-KR" sz="1600" dirty="0" err="1"/>
              <a:t>ThreadStart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DoSomething</a:t>
            </a:r>
            <a:r>
              <a:rPr lang="en-US" altLang="ko-KR" sz="1600" dirty="0"/>
              <a:t>));</a:t>
            </a:r>
            <a:endParaRPr lang="ko-KR" altLang="ko-KR" sz="1600" dirty="0"/>
          </a:p>
          <a:p>
            <a:r>
              <a:rPr lang="en-US" altLang="ko-KR" sz="1600" dirty="0"/>
              <a:t> </a:t>
            </a:r>
            <a:endParaRPr lang="ko-KR" altLang="ko-KR" sz="1600" dirty="0"/>
          </a:p>
          <a:p>
            <a:r>
              <a:rPr lang="en-US" altLang="ko-KR" sz="1600" dirty="0"/>
              <a:t>    t1.Start</a:t>
            </a:r>
            <a:r>
              <a:rPr lang="en-US" altLang="ko-KR" sz="1600" dirty="0"/>
              <a:t>(); </a:t>
            </a:r>
            <a:r>
              <a:rPr lang="ko-KR" altLang="ko-KR" sz="1600" dirty="0"/>
              <a:t> </a:t>
            </a:r>
            <a:br>
              <a:rPr lang="ko-KR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chemeClr val="accent3"/>
                </a:solidFill>
              </a:rPr>
              <a:t>t1.Abort</a:t>
            </a:r>
            <a:r>
              <a:rPr lang="en-US" altLang="ko-KR" sz="1600" dirty="0">
                <a:solidFill>
                  <a:schemeClr val="accent3"/>
                </a:solidFill>
              </a:rPr>
              <a:t>();</a:t>
            </a:r>
            <a:r>
              <a:rPr lang="en-US" altLang="ko-KR" sz="1600" dirty="0">
                <a:solidFill>
                  <a:schemeClr val="accent3"/>
                </a:solidFill>
              </a:rPr>
              <a:t> </a:t>
            </a:r>
            <a:endParaRPr lang="ko-KR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/>
              <a:t>    t1.Join();</a:t>
            </a:r>
            <a:endParaRPr lang="ko-KR" altLang="ko-KR" sz="1600" dirty="0"/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516216" y="3212976"/>
            <a:ext cx="2160240" cy="504056"/>
          </a:xfrm>
          <a:prstGeom prst="wedgeRoundRectCallout">
            <a:avLst>
              <a:gd name="adj1" fmla="val -87240"/>
              <a:gd name="adj2" fmla="val 466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스레드</a:t>
            </a:r>
            <a:r>
              <a:rPr lang="ko-KR" altLang="en-US" dirty="0" smtClean="0"/>
              <a:t> 취소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5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(7/17)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일생과 상태 변화 </a:t>
            </a:r>
            <a:r>
              <a:rPr lang="en-US" altLang="ko-KR" dirty="0" smtClean="0"/>
              <a:t>(1/2)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20712"/>
              </p:ext>
            </p:extLst>
          </p:nvPr>
        </p:nvGraphicFramePr>
        <p:xfrm>
          <a:off x="791562" y="1742281"/>
          <a:ext cx="7596862" cy="4960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1853"/>
                <a:gridCol w="5315009"/>
              </a:tblGrid>
              <a:tr h="24099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상태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4304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Unstarted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</a:t>
                      </a:r>
                      <a:r>
                        <a:rPr lang="ko-KR" sz="1200" kern="100" dirty="0">
                          <a:effectLst/>
                        </a:rPr>
                        <a:t> 객체를 생성한 후 </a:t>
                      </a:r>
                      <a:r>
                        <a:rPr lang="en-US" sz="1200" kern="100" dirty="0" err="1">
                          <a:effectLst/>
                        </a:rPr>
                        <a:t>Thread.Start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메서드가</a:t>
                      </a:r>
                      <a:r>
                        <a:rPr lang="ko-KR" sz="1200" kern="100" dirty="0">
                          <a:effectLst/>
                        </a:rPr>
                        <a:t> 호출되기 전의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608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Ru17ing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시작하여 동작중인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dirty="0" err="1">
                          <a:effectLst/>
                        </a:rPr>
                        <a:t>Unstarted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ko-KR" sz="1200" kern="100" dirty="0">
                          <a:effectLst/>
                        </a:rPr>
                        <a:t>상태의 </a:t>
                      </a:r>
                      <a:r>
                        <a:rPr lang="ko-KR" sz="1200" kern="100" dirty="0" err="1">
                          <a:effectLst/>
                        </a:rPr>
                        <a:t>스레드를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Thread.Start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통해 이 상태로 만들 수 </a:t>
                      </a:r>
                      <a:r>
                        <a:rPr lang="ko-KR" sz="1200" kern="100" dirty="0" smtClean="0">
                          <a:effectLst/>
                        </a:rPr>
                        <a:t>있</a:t>
                      </a:r>
                      <a:r>
                        <a:rPr lang="ko-KR" altLang="en-US" sz="1200" kern="100" dirty="0" smtClean="0">
                          <a:effectLst/>
                        </a:rPr>
                        <a:t>음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2912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>
                          <a:effectLst/>
                        </a:rPr>
                        <a:t>Suspended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스레드의</a:t>
                      </a:r>
                      <a:r>
                        <a:rPr lang="ko-KR" sz="1200" kern="100" dirty="0">
                          <a:effectLst/>
                        </a:rPr>
                        <a:t> 일시 중단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</a:rPr>
                        <a:t>스레드를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Thread.Suspend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통해 이 상태로 만들 수 있으며</a:t>
                      </a:r>
                      <a:r>
                        <a:rPr lang="en-US" sz="1200" kern="100" dirty="0">
                          <a:effectLst/>
                        </a:rPr>
                        <a:t>, Suspended </a:t>
                      </a:r>
                      <a:r>
                        <a:rPr lang="ko-KR" sz="1200" kern="100" dirty="0">
                          <a:effectLst/>
                        </a:rPr>
                        <a:t>상태인 </a:t>
                      </a:r>
                      <a:r>
                        <a:rPr lang="ko-KR" sz="1200" kern="100" dirty="0" err="1">
                          <a:effectLst/>
                        </a:rPr>
                        <a:t>스레드는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Thread.Resume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통해 다시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smtClean="0">
                          <a:effectLst/>
                        </a:rPr>
                        <a:t>Ru17ing </a:t>
                      </a:r>
                      <a:r>
                        <a:rPr lang="ko-KR" sz="1200" kern="100" dirty="0">
                          <a:effectLst/>
                        </a:rPr>
                        <a:t>상태로 만들 수 </a:t>
                      </a:r>
                      <a:r>
                        <a:rPr lang="ko-KR" altLang="en-US" sz="1200" kern="100" dirty="0" smtClean="0">
                          <a:effectLst/>
                        </a:rPr>
                        <a:t>있음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2912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WaitSleepJoin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블록</a:t>
                      </a:r>
                      <a:r>
                        <a:rPr lang="en-US" sz="1200" kern="100" dirty="0">
                          <a:effectLst/>
                        </a:rPr>
                        <a:t>(Block)</a:t>
                      </a:r>
                      <a:r>
                        <a:rPr lang="ko-KR" sz="1200" kern="100" dirty="0">
                          <a:effectLst/>
                        </a:rPr>
                        <a:t>된 상태를 </a:t>
                      </a:r>
                      <a:r>
                        <a:rPr lang="ko-KR" sz="1200" kern="100" dirty="0" smtClean="0">
                          <a:effectLst/>
                        </a:rPr>
                        <a:t>나타</a:t>
                      </a:r>
                      <a:r>
                        <a:rPr lang="ko-KR" altLang="en-US" sz="1200" kern="100" dirty="0" smtClean="0">
                          <a:effectLst/>
                        </a:rPr>
                        <a:t>냄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그런데 상태 이름이 왜</a:t>
                      </a:r>
                      <a:r>
                        <a:rPr lang="en-US" sz="1200" kern="100" dirty="0">
                          <a:effectLst/>
                        </a:rPr>
                        <a:t> Blocked</a:t>
                      </a:r>
                      <a:r>
                        <a:rPr lang="ko-KR" sz="1200" kern="100" dirty="0">
                          <a:effectLst/>
                        </a:rPr>
                        <a:t>가 아니고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</a:rPr>
                        <a:t>WaitSleepJoin</a:t>
                      </a:r>
                      <a:r>
                        <a:rPr lang="ko-KR" altLang="en-US" sz="1200" kern="100" dirty="0" smtClean="0">
                          <a:effectLst/>
                        </a:rPr>
                        <a:t>인 이유는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ko-KR" sz="1200" kern="100" dirty="0" err="1" smtClean="0">
                          <a:effectLst/>
                        </a:rPr>
                        <a:t>스레드에</a:t>
                      </a:r>
                      <a:r>
                        <a:rPr lang="ko-KR" sz="1200" kern="100" dirty="0" smtClean="0">
                          <a:effectLst/>
                        </a:rPr>
                        <a:t> 대해</a:t>
                      </a:r>
                      <a:r>
                        <a:rPr lang="en-US" altLang="ko-KR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</a:rPr>
                        <a:t>Monitor.Enter</a:t>
                      </a:r>
                      <a:r>
                        <a:rPr lang="en-US" sz="1200" kern="100" dirty="0">
                          <a:effectLst/>
                        </a:rPr>
                        <a:t>(),  </a:t>
                      </a:r>
                      <a:r>
                        <a:rPr lang="en-US" sz="1200" kern="100" dirty="0" err="1">
                          <a:effectLst/>
                        </a:rPr>
                        <a:t>Thread.Sleep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>
                          <a:effectLst/>
                        </a:rPr>
                        <a:t>또는 </a:t>
                      </a:r>
                      <a:r>
                        <a:rPr lang="en-US" sz="1200" kern="100" dirty="0" err="1">
                          <a:effectLst/>
                        </a:rPr>
                        <a:t>Thread.Join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메서드를</a:t>
                      </a:r>
                      <a:r>
                        <a:rPr lang="ko-KR" sz="1200" kern="100" dirty="0">
                          <a:effectLst/>
                        </a:rPr>
                        <a:t> 호출하면 이 상태가 되기 </a:t>
                      </a:r>
                      <a:r>
                        <a:rPr lang="ko-KR" sz="1200" kern="100" dirty="0" smtClean="0">
                          <a:effectLst/>
                        </a:rPr>
                        <a:t>때문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2912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Aborted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취소된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dirty="0" err="1" smtClean="0">
                          <a:effectLst/>
                        </a:rPr>
                        <a:t>Thread.Abort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호출하면 이 상태가 </a:t>
                      </a:r>
                      <a:r>
                        <a:rPr lang="ko-KR" altLang="en-US" sz="1200" kern="100" dirty="0" smtClean="0">
                          <a:effectLst/>
                        </a:rPr>
                        <a:t>됨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dirty="0">
                          <a:effectLst/>
                        </a:rPr>
                        <a:t>Aborted </a:t>
                      </a:r>
                      <a:r>
                        <a:rPr lang="ko-KR" sz="1200" kern="100" dirty="0">
                          <a:effectLst/>
                        </a:rPr>
                        <a:t>상태가 된 </a:t>
                      </a:r>
                      <a:r>
                        <a:rPr lang="ko-KR" sz="1200" kern="100" dirty="0" err="1">
                          <a:effectLst/>
                        </a:rPr>
                        <a:t>스레드는</a:t>
                      </a:r>
                      <a:r>
                        <a:rPr lang="ko-KR" sz="1200" kern="100" dirty="0">
                          <a:effectLst/>
                        </a:rPr>
                        <a:t> 다시</a:t>
                      </a:r>
                      <a:r>
                        <a:rPr lang="en-US" sz="1200" kern="100" dirty="0">
                          <a:effectLst/>
                        </a:rPr>
                        <a:t> Stopped </a:t>
                      </a:r>
                      <a:r>
                        <a:rPr lang="ko-KR" sz="1200" kern="100" dirty="0">
                          <a:effectLst/>
                        </a:rPr>
                        <a:t>상태로 전환되어 완전히 </a:t>
                      </a:r>
                      <a:r>
                        <a:rPr lang="ko-KR" sz="1200" kern="100" dirty="0" smtClean="0">
                          <a:effectLst/>
                        </a:rPr>
                        <a:t>중지</a:t>
                      </a:r>
                      <a:r>
                        <a:rPr lang="ko-KR" altLang="en-US" sz="1200" kern="100" dirty="0" smtClean="0">
                          <a:effectLst/>
                        </a:rPr>
                        <a:t>됨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8608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Stopped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>
                          <a:effectLst/>
                        </a:rPr>
                        <a:t>중지된 </a:t>
                      </a:r>
                      <a:r>
                        <a:rPr lang="ko-KR" sz="1200" kern="100" dirty="0" err="1">
                          <a:effectLst/>
                        </a:rPr>
                        <a:t>스레드의</a:t>
                      </a:r>
                      <a:r>
                        <a:rPr lang="ko-KR" sz="1200" kern="100" dirty="0">
                          <a:effectLst/>
                        </a:rPr>
                        <a:t> </a:t>
                      </a:r>
                      <a:r>
                        <a:rPr lang="ko-KR" sz="1200" kern="100" dirty="0" smtClean="0">
                          <a:effectLst/>
                        </a:rPr>
                        <a:t>상태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en-US" sz="1200" kern="100" dirty="0">
                          <a:effectLst/>
                        </a:rPr>
                        <a:t>Abort() </a:t>
                      </a:r>
                      <a:r>
                        <a:rPr lang="ko-KR" sz="1200" kern="100" dirty="0" err="1">
                          <a:effectLst/>
                        </a:rPr>
                        <a:t>메소드를</a:t>
                      </a:r>
                      <a:r>
                        <a:rPr lang="ko-KR" sz="1200" kern="100" dirty="0">
                          <a:effectLst/>
                        </a:rPr>
                        <a:t> 호출하거나 </a:t>
                      </a: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실행중인 </a:t>
                      </a:r>
                      <a:r>
                        <a:rPr lang="ko-KR" sz="1200" kern="100" dirty="0" err="1">
                          <a:effectLst/>
                        </a:rPr>
                        <a:t>메소드가</a:t>
                      </a:r>
                      <a:r>
                        <a:rPr lang="ko-KR" sz="1200" kern="100" dirty="0">
                          <a:effectLst/>
                        </a:rPr>
                        <a:t> 종료되면 이 상태가 </a:t>
                      </a:r>
                      <a:r>
                        <a:rPr lang="ko-KR" altLang="en-US" sz="1200" kern="100" dirty="0" smtClean="0">
                          <a:effectLst/>
                        </a:rPr>
                        <a:t>됨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05824"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en-US" sz="1600" kern="100" dirty="0">
                          <a:effectLst/>
                        </a:rPr>
                        <a:t>Background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9525" marR="9525" algn="just" latinLnBrk="1">
                        <a:lnSpc>
                          <a:spcPts val="135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스레드가</a:t>
                      </a:r>
                      <a:r>
                        <a:rPr lang="ko-KR" sz="1200" kern="100" dirty="0">
                          <a:effectLst/>
                        </a:rPr>
                        <a:t> 백그라운드로 동작하고 있음을 </a:t>
                      </a:r>
                      <a:r>
                        <a:rPr lang="ko-KR" sz="1200" kern="100" dirty="0" smtClean="0">
                          <a:effectLst/>
                        </a:rPr>
                        <a:t>나타</a:t>
                      </a:r>
                      <a:r>
                        <a:rPr lang="ko-KR" altLang="en-US" sz="1200" kern="100" dirty="0" smtClean="0">
                          <a:effectLst/>
                        </a:rPr>
                        <a:t>냄</a:t>
                      </a:r>
                      <a:r>
                        <a:rPr lang="en-US" sz="1200" kern="100" dirty="0" smtClean="0"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</a:rPr>
                        <a:t>포어그라운드</a:t>
                      </a:r>
                      <a:r>
                        <a:rPr lang="en-US" sz="1200" kern="100" dirty="0">
                          <a:effectLst/>
                        </a:rPr>
                        <a:t>(Foreground) </a:t>
                      </a:r>
                      <a:r>
                        <a:rPr lang="ko-KR" sz="1200" kern="100" dirty="0" err="1">
                          <a:effectLst/>
                        </a:rPr>
                        <a:t>스레드는</a:t>
                      </a:r>
                      <a:r>
                        <a:rPr lang="ko-KR" sz="1200" kern="100" dirty="0">
                          <a:effectLst/>
                        </a:rPr>
                        <a:t> 하나라도 살아 있는 한 프로세스가 죽지 </a:t>
                      </a:r>
                      <a:r>
                        <a:rPr lang="ko-KR" altLang="en-US" sz="1200" kern="100" dirty="0" smtClean="0">
                          <a:effectLst/>
                        </a:rPr>
                        <a:t>않지만</a:t>
                      </a:r>
                      <a:r>
                        <a:rPr lang="en-US" sz="1200" kern="100" dirty="0" smtClean="0">
                          <a:effectLst/>
                        </a:rPr>
                        <a:t>, </a:t>
                      </a:r>
                      <a:r>
                        <a:rPr lang="ko-KR" sz="1200" kern="100" dirty="0">
                          <a:effectLst/>
                        </a:rPr>
                        <a:t>백그라운드는 하나가 아니라 열 개가 살아 있어도 프로세스가 죽고 사는 것에는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영향을 미치지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않음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프로세스가 죽으면 백그라운드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스레드들도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모두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죽음</a:t>
                      </a:r>
                      <a:r>
                        <a:rPr 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200" kern="1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Thread.IsBackground</a:t>
                      </a:r>
                      <a:r>
                        <a:rPr lang="en-US" sz="12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속성에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입력함으로써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스레드를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 상태로 바꿀 수 </a:t>
                      </a:r>
                      <a:r>
                        <a:rPr lang="ko-KR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있음</a:t>
                      </a:r>
                      <a:r>
                        <a:rPr lang="en-US" sz="1200" kern="100" dirty="0" smtClean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2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프로세스와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(8/17)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일생과 상태 변화 </a:t>
            </a:r>
            <a:r>
              <a:rPr lang="en-US" altLang="ko-KR" dirty="0" smtClean="0"/>
              <a:t>(2/2)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79170"/>
              </p:ext>
            </p:extLst>
          </p:nvPr>
        </p:nvGraphicFramePr>
        <p:xfrm>
          <a:off x="251520" y="1772816"/>
          <a:ext cx="5734050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4" imgW="7451589" imgH="6374310" progId="Visio.Drawing.11">
                  <p:embed/>
                </p:oleObj>
              </mc:Choice>
              <mc:Fallback>
                <p:oleObj name="Visio" r:id="rId4" imgW="7451589" imgH="63743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5734050" cy="4905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모서리가 둥근 사각형 설명선 16"/>
          <p:cNvSpPr/>
          <p:nvPr/>
        </p:nvSpPr>
        <p:spPr>
          <a:xfrm>
            <a:off x="5940152" y="1916832"/>
            <a:ext cx="3144044" cy="3240360"/>
          </a:xfrm>
          <a:prstGeom prst="wedgeRoundRectCallout">
            <a:avLst>
              <a:gd name="adj1" fmla="val -66355"/>
              <a:gd name="adj2" fmla="val -579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Background</a:t>
            </a:r>
            <a:r>
              <a:rPr lang="ko-KR" altLang="ko-KR" dirty="0"/>
              <a:t>로의 천이하는 과정이 표현되어 있지 </a:t>
            </a:r>
            <a:r>
              <a:rPr lang="ko-KR" altLang="ko-KR" dirty="0" smtClean="0"/>
              <a:t>않은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이유는</a:t>
            </a:r>
            <a:r>
              <a:rPr lang="en-US" altLang="ko-KR" dirty="0" smtClean="0"/>
              <a:t> Background </a:t>
            </a:r>
            <a:r>
              <a:rPr lang="ko-KR" altLang="ko-KR" dirty="0"/>
              <a:t>상태는 그저 </a:t>
            </a:r>
            <a:r>
              <a:rPr lang="ko-KR" altLang="ko-KR" dirty="0" err="1"/>
              <a:t>스레드가</a:t>
            </a:r>
            <a:r>
              <a:rPr lang="ko-KR" altLang="ko-KR" dirty="0"/>
              <a:t> 어떻게 동작하고 있는지</a:t>
            </a:r>
            <a:r>
              <a:rPr lang="en-US" altLang="ko-KR" dirty="0"/>
              <a:t>(</a:t>
            </a:r>
            <a:r>
              <a:rPr lang="ko-KR" altLang="ko-KR" dirty="0"/>
              <a:t>다른 상태는 </a:t>
            </a:r>
            <a:r>
              <a:rPr lang="ko-KR" altLang="ko-KR" dirty="0" err="1"/>
              <a:t>스레드가</a:t>
            </a:r>
            <a:r>
              <a:rPr lang="ko-KR" altLang="ko-KR" dirty="0"/>
              <a:t> 어떤 상황에 처해있는지를 나타내지요</a:t>
            </a:r>
            <a:r>
              <a:rPr lang="en-US" altLang="ko-KR" dirty="0"/>
              <a:t>.)</a:t>
            </a:r>
            <a:r>
              <a:rPr lang="ko-KR" altLang="ko-KR" dirty="0"/>
              <a:t>에 관한 정보를 나타낼 뿐이기 때문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5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어번 팝">
  <a:themeElements>
    <a:clrScheme name="어번 팝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어번 팝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어번 팝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TC101859862[[fn=어번 팝]]</Template>
  <TotalTime>10393</TotalTime>
  <Words>1841</Words>
  <Application>Microsoft Office PowerPoint</Application>
  <PresentationFormat>화면 슬라이드 쇼(4:3)</PresentationFormat>
  <Paragraphs>364</Paragraphs>
  <Slides>22</Slides>
  <Notes>21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어번 팝</vt:lpstr>
      <vt:lpstr>Microsoft Visio 드로잉</vt:lpstr>
      <vt:lpstr>뇌를 자극하는 C# 4.0 프로그래밍</vt:lpstr>
      <vt:lpstr>01. 프로세스와 스레드(1/17)</vt:lpstr>
      <vt:lpstr>01. 프로세스와 스레드(2/17)</vt:lpstr>
      <vt:lpstr>01. 프로세스와 스레드(3/17)</vt:lpstr>
      <vt:lpstr>01. 프로세스와 스레드(4/17)</vt:lpstr>
      <vt:lpstr>01. 프로세스와 스레드(5/17)</vt:lpstr>
      <vt:lpstr>01. 프로세스와 스레드(6/17)</vt:lpstr>
      <vt:lpstr>01. 프로세스와 스레드(7/17)</vt:lpstr>
      <vt:lpstr>01. 프로세스와 스레드(8/17)</vt:lpstr>
      <vt:lpstr>01. 프로세스와 스레드(9/17)</vt:lpstr>
      <vt:lpstr>01. 프로세스와 스레드(10/17)</vt:lpstr>
      <vt:lpstr>01. 프로세스와 스레드(11/17)</vt:lpstr>
      <vt:lpstr>01. 프로세스와 스레드(12/17)</vt:lpstr>
      <vt:lpstr>01. 프로세스와 스레드(13/17)</vt:lpstr>
      <vt:lpstr>01. 프로세스와 스레드(14/17)</vt:lpstr>
      <vt:lpstr>01. 프로세스와 스레드(15/17)</vt:lpstr>
      <vt:lpstr>01. 프로세스와 스레드(16/17)</vt:lpstr>
      <vt:lpstr>01. 프로세스와 스레드(17/17)</vt:lpstr>
      <vt:lpstr>02. Task와 Task&lt;TResult&gt;, 그리고 Parallel (1/4)</vt:lpstr>
      <vt:lpstr>02. Task와 Task&lt;TResult&gt;, 그리고 Parallel (2/4)</vt:lpstr>
      <vt:lpstr>02. Task와 Task&lt;TResult&gt;, 그리고 Parallel (3/4)</vt:lpstr>
      <vt:lpstr>02. Task와 Task&lt;TResult&gt;, 그리고 Parallel (4/4)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Sean</cp:lastModifiedBy>
  <cp:revision>480</cp:revision>
  <dcterms:created xsi:type="dcterms:W3CDTF">2011-08-27T13:50:08Z</dcterms:created>
  <dcterms:modified xsi:type="dcterms:W3CDTF">2011-10-29T14:07:01Z</dcterms:modified>
</cp:coreProperties>
</file>