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6"/>
  </p:notesMasterIdLst>
  <p:sldIdLst>
    <p:sldId id="256" r:id="rId2"/>
    <p:sldId id="258" r:id="rId3"/>
    <p:sldId id="335" r:id="rId4"/>
    <p:sldId id="339" r:id="rId5"/>
    <p:sldId id="340" r:id="rId6"/>
    <p:sldId id="341" r:id="rId7"/>
    <p:sldId id="336" r:id="rId8"/>
    <p:sldId id="342" r:id="rId9"/>
    <p:sldId id="343" r:id="rId10"/>
    <p:sldId id="337" r:id="rId11"/>
    <p:sldId id="344" r:id="rId12"/>
    <p:sldId id="345" r:id="rId13"/>
    <p:sldId id="346" r:id="rId14"/>
    <p:sldId id="33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 varScale="1">
        <p:scale>
          <a:sx n="72" d="100"/>
          <a:sy n="72" d="100"/>
        </p:scale>
        <p:origin x="-96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203574"/>
            <a:ext cx="5110336" cy="1825625"/>
          </a:xfrm>
        </p:spPr>
        <p:txBody>
          <a:bodyPr/>
          <a:lstStyle/>
          <a:p>
            <a:pPr algn="r"/>
            <a:r>
              <a:rPr lang="en-US" altLang="ko-KR" dirty="0" smtClean="0"/>
              <a:t>20. </a:t>
            </a:r>
            <a:r>
              <a:rPr lang="en-US" altLang="ko-KR" dirty="0" err="1"/>
              <a:t>WinForm</a:t>
            </a:r>
            <a:r>
              <a:rPr lang="ko-KR" altLang="en-US" dirty="0"/>
              <a:t>으로 만드는 사용자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윈도우를 표현하는 </a:t>
            </a:r>
            <a:r>
              <a:rPr lang="en-US" altLang="ko-KR" dirty="0"/>
              <a:t>Form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에 정의되어 있는 이벤트와 이벤트 처리기 </a:t>
            </a:r>
            <a:r>
              <a:rPr lang="ko-KR" altLang="en-US" dirty="0" smtClean="0"/>
              <a:t>연결하기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728192"/>
            <a:ext cx="7056784" cy="5013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MyForm</a:t>
            </a:r>
            <a:r>
              <a:rPr lang="en-US" altLang="ko-KR" dirty="0"/>
              <a:t> : Form</a:t>
            </a:r>
            <a:endParaRPr lang="ko-KR" altLang="ko-KR" dirty="0"/>
          </a:p>
          <a:p>
            <a:r>
              <a:rPr lang="en-US" altLang="ko-KR" dirty="0" smtClean="0"/>
              <a:t>{</a:t>
            </a:r>
            <a:r>
              <a:rPr lang="en-US" altLang="ko-KR" dirty="0"/>
              <a:t> </a:t>
            </a:r>
            <a:endParaRPr lang="ko-KR" altLang="ko-KR" dirty="0"/>
          </a:p>
          <a:p>
            <a:pPr lvl="1"/>
            <a:r>
              <a:rPr lang="en-US" altLang="ko-KR" dirty="0"/>
              <a:t>//</a:t>
            </a:r>
            <a:r>
              <a:rPr lang="ko-KR" altLang="ko-KR" dirty="0"/>
              <a:t>이벤트 처리기 선언</a:t>
            </a:r>
          </a:p>
          <a:p>
            <a:pPr lvl="1"/>
            <a:r>
              <a:rPr lang="en-US" altLang="ko-KR" dirty="0"/>
              <a:t>private void </a:t>
            </a:r>
            <a:r>
              <a:rPr lang="en-US" altLang="ko-KR" dirty="0" err="1"/>
              <a:t>Form_MouseDown</a:t>
            </a:r>
            <a:r>
              <a:rPr lang="en-US" altLang="ko-KR" dirty="0"/>
              <a:t>(object </a:t>
            </a:r>
            <a:r>
              <a:rPr lang="en-US" altLang="ko-KR" dirty="0" smtClean="0"/>
              <a:t>sender,                                                </a:t>
            </a:r>
            <a:r>
              <a:rPr lang="en-US" altLang="ko-KR" dirty="0" err="1" smtClean="0"/>
              <a:t>System.Windows.Forms.MouseEventArgs</a:t>
            </a:r>
            <a:r>
              <a:rPr lang="en-US" altLang="ko-KR" dirty="0" smtClean="0"/>
              <a:t> </a:t>
            </a:r>
            <a:r>
              <a:rPr lang="en-US" altLang="ko-KR" dirty="0"/>
              <a:t>e)</a:t>
            </a:r>
            <a:endParaRPr lang="ko-KR" altLang="ko-KR" dirty="0"/>
          </a:p>
          <a:p>
            <a:pPr lvl="1"/>
            <a:r>
              <a:rPr lang="en-US" altLang="ko-KR" dirty="0"/>
              <a:t>{</a:t>
            </a:r>
            <a:endParaRPr lang="ko-KR" altLang="ko-KR" dirty="0"/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MessageBox.Show</a:t>
            </a:r>
            <a:r>
              <a:rPr lang="en-US" altLang="ko-KR" dirty="0"/>
              <a:t>(“</a:t>
            </a:r>
            <a:r>
              <a:rPr lang="ko-KR" altLang="ko-KR" dirty="0"/>
              <a:t>안녕하세요</a:t>
            </a:r>
            <a:r>
              <a:rPr lang="en-US" altLang="ko-KR" dirty="0"/>
              <a:t>!”);</a:t>
            </a:r>
            <a:endParaRPr lang="ko-KR" altLang="ko-KR" dirty="0"/>
          </a:p>
          <a:p>
            <a:pPr lvl="1"/>
            <a:r>
              <a:rPr lang="en-US" altLang="ko-KR" dirty="0"/>
              <a:t>}</a:t>
            </a:r>
            <a:endParaRPr lang="ko-KR" altLang="ko-KR" dirty="0"/>
          </a:p>
          <a:p>
            <a:pPr lvl="1"/>
            <a:r>
              <a:rPr lang="en-US" altLang="ko-KR" dirty="0"/>
              <a:t> </a:t>
            </a:r>
            <a:endParaRPr lang="ko-KR" altLang="ko-KR" dirty="0"/>
          </a:p>
          <a:p>
            <a:pPr lvl="1"/>
            <a:r>
              <a:rPr lang="en-US" altLang="ko-KR" dirty="0"/>
              <a:t>public </a:t>
            </a:r>
            <a:r>
              <a:rPr lang="en-US" altLang="ko-KR" dirty="0" err="1"/>
              <a:t>MyForm</a:t>
            </a:r>
            <a:r>
              <a:rPr lang="en-US" altLang="ko-KR" dirty="0"/>
              <a:t>()</a:t>
            </a:r>
            <a:endParaRPr lang="ko-KR" altLang="ko-KR" dirty="0"/>
          </a:p>
          <a:p>
            <a:pPr lvl="1"/>
            <a:r>
              <a:rPr lang="en-US" altLang="ko-KR" dirty="0"/>
              <a:t>{</a:t>
            </a:r>
            <a:endParaRPr lang="ko-KR" altLang="ko-KR" dirty="0"/>
          </a:p>
          <a:p>
            <a:pPr lvl="2"/>
            <a:r>
              <a:rPr lang="en-US" altLang="ko-KR" dirty="0"/>
              <a:t>//</a:t>
            </a:r>
            <a:r>
              <a:rPr lang="ko-KR" altLang="ko-KR" dirty="0"/>
              <a:t>이벤트 처리기를 이벤트에 연결</a:t>
            </a:r>
          </a:p>
          <a:p>
            <a:pPr lvl="2"/>
            <a:r>
              <a:rPr lang="en-US" altLang="ko-KR" dirty="0" err="1"/>
              <a:t>this.MouseDown</a:t>
            </a:r>
            <a:r>
              <a:rPr lang="en-US" altLang="ko-KR" dirty="0"/>
              <a:t> += new </a:t>
            </a:r>
            <a:r>
              <a:rPr lang="en-US" altLang="ko-KR" dirty="0" err="1"/>
              <a:t>System.Windows.Forms.MouseEventHandler</a:t>
            </a:r>
            <a:r>
              <a:rPr lang="en-US" altLang="ko-KR" dirty="0"/>
              <a:t> (</a:t>
            </a:r>
            <a:r>
              <a:rPr lang="en-US" altLang="ko-KR" dirty="0" err="1"/>
              <a:t>this.Form_MouseDown</a:t>
            </a:r>
            <a:r>
              <a:rPr lang="en-US" altLang="ko-KR" dirty="0"/>
              <a:t>);</a:t>
            </a:r>
            <a:endParaRPr lang="ko-KR" altLang="ko-KR" dirty="0"/>
          </a:p>
          <a:p>
            <a:pPr lvl="1"/>
            <a:r>
              <a:rPr lang="en-US" altLang="ko-KR" dirty="0" smtClean="0"/>
              <a:t>}</a:t>
            </a:r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652120" y="3212976"/>
            <a:ext cx="3024336" cy="1584176"/>
          </a:xfrm>
          <a:prstGeom prst="wedgeRoundRectCallout">
            <a:avLst>
              <a:gd name="adj1" fmla="val -83979"/>
              <a:gd name="adj2" fmla="val 9138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MouseDown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외에도 수 많은 이벤트를 갖고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윈도우를 표현하는 </a:t>
            </a:r>
            <a:r>
              <a:rPr lang="en-US" altLang="ko-KR" dirty="0"/>
              <a:t>Form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의 </a:t>
            </a:r>
            <a:r>
              <a:rPr lang="ko-KR" altLang="en-US" dirty="0" err="1"/>
              <a:t>프로퍼티를</a:t>
            </a:r>
            <a:r>
              <a:rPr lang="ko-KR" altLang="en-US" dirty="0"/>
              <a:t> 조절하여 윈도우 모양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Form </a:t>
            </a:r>
            <a:r>
              <a:rPr lang="ko-KR" altLang="en-US" dirty="0" smtClean="0"/>
              <a:t>클래스는 다양한 이벤트 뿐 아니라 모양을 결정짓는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전경색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투명도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 등등 여러 가지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갖고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Form </a:t>
            </a:r>
            <a:r>
              <a:rPr lang="ko-KR" altLang="ko-KR" dirty="0"/>
              <a:t>클래스의 </a:t>
            </a:r>
            <a:r>
              <a:rPr lang="ko-KR" altLang="ko-KR" dirty="0" err="1"/>
              <a:t>프로퍼티</a:t>
            </a:r>
            <a:r>
              <a:rPr lang="ko-KR" altLang="ko-KR" dirty="0"/>
              <a:t> 중 윈도우의 모습을 </a:t>
            </a:r>
            <a:r>
              <a:rPr lang="ko-KR" altLang="en-US" dirty="0" smtClean="0"/>
              <a:t>정하는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목록들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MSDN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20050"/>
              </p:ext>
            </p:extLst>
          </p:nvPr>
        </p:nvGraphicFramePr>
        <p:xfrm>
          <a:off x="800100" y="2996952"/>
          <a:ext cx="7543800" cy="3017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71600"/>
                <a:gridCol w="1824236"/>
                <a:gridCol w="4347964"/>
              </a:tblGrid>
              <a:tr h="251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종류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프로퍼티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설명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83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크기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Width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창의 너비를 나타냅니다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Height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창의 높이를 나타냅니다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83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색깔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BackColor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창의 배경 색깔을 나타냅니다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BackgroundImage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창의 배경 이미지를 나타냅니다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Opacity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창의 투명도를 나타냅니다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83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스타일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MaximizeBox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최대화 버튼을 설치할 것인지의 여부를 나타냅니다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MinimizeBox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최소화 버튼을 설치할 것인지의 여부를 나타냅니다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Text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창의 제목을 나타냅니다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9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윈도우를 표현하는 </a:t>
            </a:r>
            <a:r>
              <a:rPr lang="en-US" altLang="ko-KR" dirty="0"/>
              <a:t>Form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위에 컨트롤 </a:t>
            </a:r>
            <a:r>
              <a:rPr lang="ko-KR" altLang="en-US" dirty="0" smtClean="0"/>
              <a:t>올리기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en-US" dirty="0" smtClean="0"/>
              <a:t>컨트롤</a:t>
            </a:r>
            <a:r>
              <a:rPr lang="en-US" altLang="ko-KR" dirty="0" smtClean="0"/>
              <a:t>(Control)? </a:t>
            </a:r>
          </a:p>
          <a:p>
            <a:pPr lvl="2"/>
            <a:r>
              <a:rPr lang="ko-KR" altLang="ko-KR" dirty="0"/>
              <a:t>컨트롤</a:t>
            </a:r>
            <a:r>
              <a:rPr lang="en-US" altLang="ko-KR" dirty="0"/>
              <a:t>(Control)</a:t>
            </a:r>
            <a:r>
              <a:rPr lang="ko-KR" altLang="ko-KR" dirty="0"/>
              <a:t>이란</a:t>
            </a:r>
            <a:r>
              <a:rPr lang="en-US" altLang="ko-KR" dirty="0"/>
              <a:t>, </a:t>
            </a:r>
            <a:r>
              <a:rPr lang="ko-KR" altLang="ko-KR" dirty="0"/>
              <a:t>윈도우 운영체제가 제공하는 사용자 인터페이스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를 말함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/>
              <a:t>윈도우 운영체제는 사용자 인터페이스를 위해 메뉴</a:t>
            </a:r>
            <a:r>
              <a:rPr lang="en-US" altLang="ko-KR" dirty="0"/>
              <a:t>, </a:t>
            </a:r>
            <a:r>
              <a:rPr lang="ko-KR" altLang="ko-KR" dirty="0" err="1"/>
              <a:t>콤보박스</a:t>
            </a:r>
            <a:r>
              <a:rPr lang="en-US" altLang="ko-KR" dirty="0"/>
              <a:t>, </a:t>
            </a:r>
            <a:r>
              <a:rPr lang="ko-KR" altLang="ko-KR" dirty="0" err="1"/>
              <a:t>리스트뷰</a:t>
            </a:r>
            <a:r>
              <a:rPr lang="en-US" altLang="ko-KR" dirty="0"/>
              <a:t>, </a:t>
            </a:r>
            <a:r>
              <a:rPr lang="ko-KR" altLang="ko-KR" dirty="0"/>
              <a:t>버튼</a:t>
            </a:r>
            <a:r>
              <a:rPr lang="en-US" altLang="ko-KR" dirty="0"/>
              <a:t>, </a:t>
            </a:r>
            <a:r>
              <a:rPr lang="ko-KR" altLang="ko-KR" dirty="0"/>
              <a:t>텍스트박스 등과 같은 표준 컨트롤을 </a:t>
            </a:r>
            <a:r>
              <a:rPr lang="ko-KR" altLang="ko-KR" dirty="0" smtClean="0"/>
              <a:t>제공</a:t>
            </a:r>
            <a:r>
              <a:rPr lang="ko-KR" altLang="en-US" dirty="0" smtClean="0"/>
              <a:t>하는데</a:t>
            </a:r>
            <a:r>
              <a:rPr lang="en-US" altLang="ko-KR" dirty="0" smtClean="0"/>
              <a:t>, .</a:t>
            </a:r>
            <a:r>
              <a:rPr lang="en-US" altLang="ko-KR" dirty="0"/>
              <a:t>NET Framework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WinForm</a:t>
            </a:r>
            <a:r>
              <a:rPr lang="ko-KR" altLang="ko-KR" dirty="0"/>
              <a:t>은 이들 표준 컨트롤을 아주 간편하게 창 위에 올릴 수 있도록 </a:t>
            </a:r>
            <a:r>
              <a:rPr lang="ko-KR" altLang="en-US" dirty="0" smtClean="0"/>
              <a:t>잘 포장하여 제공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컨트롤은 다음과 같은 절차로 윈도우 위에 배치</a:t>
            </a:r>
            <a:endParaRPr lang="en-US" altLang="ko-KR" dirty="0" smtClean="0"/>
          </a:p>
          <a:p>
            <a:pPr marL="1211580" lvl="2" indent="-342900">
              <a:buClr>
                <a:schemeClr val="accent3"/>
              </a:buClr>
              <a:buFont typeface="+mj-ea"/>
              <a:buAutoNum type="circleNumDbPlain"/>
            </a:pPr>
            <a:r>
              <a:rPr lang="ko-KR" altLang="ko-KR" dirty="0"/>
              <a:t>컨트롤의 </a:t>
            </a:r>
            <a:r>
              <a:rPr lang="ko-KR" altLang="ko-KR" dirty="0" err="1"/>
              <a:t>인스턴스</a:t>
            </a:r>
            <a:r>
              <a:rPr lang="ko-KR" altLang="ko-KR" dirty="0"/>
              <a:t> 생성</a:t>
            </a:r>
          </a:p>
          <a:p>
            <a:pPr marL="1211580" lvl="2" indent="-342900">
              <a:buClr>
                <a:schemeClr val="accent3"/>
              </a:buClr>
              <a:buFont typeface="+mj-ea"/>
              <a:buAutoNum type="circleNumDbPlain"/>
            </a:pPr>
            <a:r>
              <a:rPr lang="ko-KR" altLang="ko-KR" dirty="0"/>
              <a:t>컨트롤의 </a:t>
            </a:r>
            <a:r>
              <a:rPr lang="ko-KR" altLang="ko-KR" dirty="0" err="1"/>
              <a:t>프로퍼티에</a:t>
            </a:r>
            <a:r>
              <a:rPr lang="ko-KR" altLang="ko-KR" dirty="0"/>
              <a:t> 값 지정</a:t>
            </a:r>
          </a:p>
          <a:p>
            <a:pPr marL="1211580" lvl="2" indent="-342900">
              <a:buClr>
                <a:schemeClr val="accent3"/>
              </a:buClr>
              <a:buFont typeface="+mj-ea"/>
              <a:buAutoNum type="circleNumDbPlain"/>
            </a:pPr>
            <a:r>
              <a:rPr lang="ko-KR" altLang="ko-KR" dirty="0"/>
              <a:t>컨트롤의 이벤트에 이벤트 처리기 등록</a:t>
            </a:r>
          </a:p>
          <a:p>
            <a:pPr marL="1211580" lvl="2" indent="-342900">
              <a:buClr>
                <a:schemeClr val="accent3"/>
              </a:buClr>
              <a:buFont typeface="+mj-ea"/>
              <a:buAutoNum type="circleNumDbPlain"/>
            </a:pPr>
            <a:r>
              <a:rPr lang="ko-KR" altLang="ko-KR" dirty="0"/>
              <a:t>폼에 컨트롤 추가 </a:t>
            </a:r>
          </a:p>
          <a:p>
            <a:pPr lvl="2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윈도우를 표현하는 </a:t>
            </a:r>
            <a:r>
              <a:rPr lang="en-US" altLang="ko-KR" dirty="0"/>
              <a:t>Form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위에 컨트롤 </a:t>
            </a:r>
            <a:r>
              <a:rPr lang="ko-KR" altLang="en-US" dirty="0" smtClean="0"/>
              <a:t>올리기</a:t>
            </a:r>
            <a:r>
              <a:rPr lang="en-US" altLang="ko-KR" dirty="0" smtClean="0"/>
              <a:t>(2/2)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컨트롤의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ko-KR" dirty="0"/>
              <a:t>컨트롤의 </a:t>
            </a:r>
            <a:r>
              <a:rPr lang="ko-KR" altLang="ko-KR" dirty="0" err="1"/>
              <a:t>프로퍼티에</a:t>
            </a:r>
            <a:r>
              <a:rPr lang="ko-KR" altLang="ko-KR" dirty="0"/>
              <a:t> 값 </a:t>
            </a:r>
            <a:r>
              <a:rPr lang="ko-KR" altLang="ko-KR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060848"/>
            <a:ext cx="7056784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Button </a:t>
            </a:r>
            <a:r>
              <a:rPr lang="en-US" altLang="ko-KR" sz="1600" dirty="0" err="1"/>
              <a:t>button</a:t>
            </a:r>
            <a:r>
              <a:rPr lang="en-US" altLang="ko-KR" sz="1600" dirty="0"/>
              <a:t> = new Button();</a:t>
            </a:r>
            <a:endParaRPr lang="ko-KR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143743" y="2754424"/>
            <a:ext cx="705678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button.Text</a:t>
            </a:r>
            <a:r>
              <a:rPr lang="en-US" altLang="ko-KR" sz="1600" dirty="0"/>
              <a:t> = "Click Me!";</a:t>
            </a:r>
            <a:endParaRPr lang="ko-KR" altLang="ko-KR" sz="1600" dirty="0"/>
          </a:p>
          <a:p>
            <a:r>
              <a:rPr lang="en-US" altLang="ko-KR" sz="1600" dirty="0" err="1"/>
              <a:t>button.Left</a:t>
            </a:r>
            <a:r>
              <a:rPr lang="en-US" altLang="ko-KR" sz="1600" dirty="0"/>
              <a:t> = 100;</a:t>
            </a:r>
            <a:endParaRPr lang="ko-KR" altLang="ko-KR" sz="1600" dirty="0"/>
          </a:p>
          <a:p>
            <a:r>
              <a:rPr lang="en-US" altLang="ko-KR" sz="1600" dirty="0" err="1"/>
              <a:t>button.Top</a:t>
            </a:r>
            <a:r>
              <a:rPr lang="en-US" altLang="ko-KR" sz="1600" dirty="0"/>
              <a:t> = 50;</a:t>
            </a:r>
            <a:endParaRPr lang="ko-KR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143743" y="3861048"/>
            <a:ext cx="7056784" cy="1368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button.Click</a:t>
            </a:r>
            <a:r>
              <a:rPr lang="en-US" altLang="ko-KR" sz="1600" dirty="0"/>
              <a:t> += </a:t>
            </a:r>
            <a:endParaRPr lang="ko-KR" altLang="ko-KR" sz="1600" dirty="0"/>
          </a:p>
          <a:p>
            <a:r>
              <a:rPr lang="en-US" altLang="ko-KR" sz="1600" dirty="0"/>
              <a:t>                (object sender, </a:t>
            </a:r>
            <a:r>
              <a:rPr lang="en-US" altLang="ko-KR" sz="1600" dirty="0" err="1"/>
              <a:t>EventArgs</a:t>
            </a:r>
            <a:r>
              <a:rPr lang="en-US" altLang="ko-KR" sz="1600" dirty="0"/>
              <a:t> e) =&gt;</a:t>
            </a:r>
            <a:endParaRPr lang="ko-KR" altLang="ko-KR" sz="1600" dirty="0"/>
          </a:p>
          <a:p>
            <a:r>
              <a:rPr lang="en-US" altLang="ko-KR" sz="1600" dirty="0"/>
              <a:t>                {</a:t>
            </a:r>
            <a:endParaRPr lang="ko-KR" altLang="ko-KR" sz="1600" dirty="0"/>
          </a:p>
          <a:p>
            <a:r>
              <a:rPr lang="en-US" altLang="ko-KR" sz="1600" dirty="0"/>
              <a:t>                    </a:t>
            </a:r>
            <a:r>
              <a:rPr lang="en-US" altLang="ko-KR" sz="1600" dirty="0" err="1"/>
              <a:t>MessageBox.Show</a:t>
            </a:r>
            <a:r>
              <a:rPr lang="en-US" altLang="ko-KR" sz="1600" dirty="0"/>
              <a:t>("</a:t>
            </a:r>
            <a:r>
              <a:rPr lang="ko-KR" altLang="ko-KR" sz="1600" dirty="0"/>
              <a:t>딸깍</a:t>
            </a:r>
            <a:r>
              <a:rPr lang="en-US" altLang="ko-KR" sz="1600" dirty="0"/>
              <a:t>!");</a:t>
            </a:r>
            <a:endParaRPr lang="ko-KR" altLang="ko-KR" sz="1600" dirty="0"/>
          </a:p>
          <a:p>
            <a:r>
              <a:rPr lang="en-US" altLang="ko-KR" sz="1600" dirty="0"/>
              <a:t>                };</a:t>
            </a:r>
            <a:endParaRPr lang="ko-KR" altLang="ko-KR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702568" y="3533260"/>
            <a:ext cx="7772400" cy="3886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컨트롤의 이벤트에 이벤트 처리기 등록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785935" y="5221696"/>
            <a:ext cx="7772400" cy="3886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4. </a:t>
            </a:r>
            <a:r>
              <a:rPr lang="ko-KR" altLang="en-US" dirty="0"/>
              <a:t>폼에 컨트롤 추가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143743" y="5545831"/>
            <a:ext cx="7056784" cy="835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MainApp</a:t>
            </a:r>
            <a:r>
              <a:rPr lang="en-US" altLang="ko-KR" sz="1600" dirty="0"/>
              <a:t> form = new </a:t>
            </a:r>
            <a:r>
              <a:rPr lang="en-US" altLang="ko-KR" sz="1600" dirty="0" err="1"/>
              <a:t>MainApp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form.Controls.Add</a:t>
            </a:r>
            <a:r>
              <a:rPr lang="en-US" altLang="ko-KR" sz="1600" dirty="0"/>
              <a:t>(button);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245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폼 디자이너를 이용한 </a:t>
            </a:r>
            <a:r>
              <a:rPr lang="en-US" altLang="ko-KR" dirty="0" err="1"/>
              <a:t>WinForm</a:t>
            </a:r>
            <a:r>
              <a:rPr lang="en-US" altLang="ko-KR" dirty="0"/>
              <a:t> UI </a:t>
            </a:r>
            <a:r>
              <a:rPr lang="ko-KR" altLang="en-US" dirty="0"/>
              <a:t>구성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본문 참조하여 실습 진행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도대체 무슨 일이 일어나고 있는 걸까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smtClean="0"/>
              <a:t>NET </a:t>
            </a:r>
            <a:r>
              <a:rPr lang="ko-KR" altLang="en-US" dirty="0" smtClean="0"/>
              <a:t>프레임워크는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개발을 위해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(Windows Form)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WPF(Windows Presentation Foundation)</a:t>
            </a:r>
            <a:r>
              <a:rPr lang="ko-KR" altLang="en-US" dirty="0" smtClean="0"/>
              <a:t>을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WinForm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익히기 쉽고 높은 생산성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WPF : </a:t>
            </a:r>
            <a:r>
              <a:rPr lang="ko-KR" altLang="en-US" dirty="0" smtClean="0"/>
              <a:t>세련된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와 화려한 효과를 제공하나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학습곡선이 가파름</a:t>
            </a:r>
            <a:r>
              <a:rPr lang="en-US" altLang="ko-KR" dirty="0" smtClean="0"/>
              <a:t>. </a:t>
            </a:r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이 과정에서는 </a:t>
            </a:r>
            <a:r>
              <a:rPr lang="en-US" altLang="ko-KR" dirty="0" err="1" smtClean="0">
                <a:sym typeface="Wingdings" pitchFamily="2" charset="2"/>
              </a:rPr>
              <a:t>WinForm</a:t>
            </a:r>
            <a:r>
              <a:rPr lang="ko-KR" altLang="en-US" dirty="0" smtClean="0">
                <a:sym typeface="Wingdings" pitchFamily="2" charset="2"/>
              </a:rPr>
              <a:t>을 설명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폼디자이너라는</a:t>
            </a:r>
            <a:r>
              <a:rPr lang="ko-KR" altLang="en-US" dirty="0" smtClean="0"/>
              <a:t> 툴을 제공해서 </a:t>
            </a:r>
            <a:r>
              <a:rPr lang="en-US" altLang="ko-KR" dirty="0" smtClean="0"/>
              <a:t>WYSIWYG </a:t>
            </a:r>
            <a:r>
              <a:rPr lang="ko-KR" altLang="en-US" dirty="0" smtClean="0"/>
              <a:t>방식의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개발을 지원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9812" y="3810674"/>
            <a:ext cx="3384376" cy="25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C# </a:t>
            </a:r>
            <a:r>
              <a:rPr lang="ko-KR" altLang="en-US" dirty="0"/>
              <a:t>코드로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mtClean="0"/>
              <a:t>윈도우를 띄우는 과정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0811"/>
              </p:ext>
            </p:extLst>
          </p:nvPr>
        </p:nvGraphicFramePr>
        <p:xfrm>
          <a:off x="611560" y="2060848"/>
          <a:ext cx="8280920" cy="432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40460"/>
                <a:gridCol w="414046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WinForm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400"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 윈도우 클래스를 정의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② 정의된 윈도우 클래스를 등록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③ 윈도우를 생성한 다음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④ 윈도우를 사용자에게 표시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⑤ 메시지 루프를 돌면서 프로그램을 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System.Windows.Forms.Form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클래스에서 파생된 윈도우 폼 클래스를 선언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② ①번에서 만든 클래스의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인스턴스를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System.Windows.Forms.Application.Run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메소드에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매개 변수로 넘겨 호출합니다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9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C# </a:t>
            </a:r>
            <a:r>
              <a:rPr lang="ko-KR" altLang="en-US" dirty="0"/>
              <a:t>코드로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프로그램 만들기 실습</a:t>
            </a:r>
            <a:r>
              <a:rPr lang="en-US" altLang="ko-KR" dirty="0" smtClean="0"/>
              <a:t>(1/3)</a:t>
            </a:r>
          </a:p>
          <a:p>
            <a:pPr marL="811530" lvl="1" indent="-342900">
              <a:buFont typeface="+mj-lt"/>
              <a:buAutoNum type="arabicPeriod"/>
            </a:pPr>
            <a:r>
              <a:rPr lang="ko-KR" altLang="ko-KR" dirty="0" err="1"/>
              <a:t>비주얼</a:t>
            </a:r>
            <a:r>
              <a:rPr lang="en-US" altLang="ko-KR" dirty="0"/>
              <a:t> C# </a:t>
            </a:r>
            <a:r>
              <a:rPr lang="ko-KR" altLang="ko-KR" dirty="0" err="1"/>
              <a:t>익스프레스</a:t>
            </a:r>
            <a:r>
              <a:rPr lang="en-US" altLang="ko-KR" dirty="0"/>
              <a:t>(</a:t>
            </a:r>
            <a:r>
              <a:rPr lang="ko-KR" altLang="ko-KR" dirty="0"/>
              <a:t>또는 </a:t>
            </a:r>
            <a:r>
              <a:rPr lang="ko-KR" altLang="ko-KR" dirty="0" err="1"/>
              <a:t>비주얼</a:t>
            </a:r>
            <a:r>
              <a:rPr lang="ko-KR" altLang="ko-KR" dirty="0"/>
              <a:t> 스튜디오</a:t>
            </a:r>
            <a:r>
              <a:rPr lang="en-US" altLang="ko-KR" dirty="0"/>
              <a:t>)</a:t>
            </a:r>
            <a:r>
              <a:rPr lang="ko-KR" altLang="ko-KR" dirty="0"/>
              <a:t>를 실행하고 프로젝트 템플릿을 </a:t>
            </a:r>
            <a:r>
              <a:rPr lang="en-US" altLang="ko-KR" dirty="0"/>
              <a:t>“</a:t>
            </a:r>
            <a:r>
              <a:rPr lang="ko-KR" altLang="ko-KR" dirty="0"/>
              <a:t>콘솔 응용 프로그램</a:t>
            </a:r>
            <a:r>
              <a:rPr lang="en-US" altLang="ko-KR" dirty="0"/>
              <a:t>”</a:t>
            </a:r>
            <a:r>
              <a:rPr lang="ko-KR" altLang="ko-KR" dirty="0"/>
              <a:t>으로 선택한 뒤</a:t>
            </a:r>
            <a:r>
              <a:rPr lang="en-US" altLang="ko-KR" dirty="0"/>
              <a:t>, </a:t>
            </a:r>
            <a:r>
              <a:rPr lang="ko-KR" altLang="ko-KR" dirty="0"/>
              <a:t>프로젝트의 이름을</a:t>
            </a:r>
            <a:r>
              <a:rPr lang="en-US" altLang="ko-KR" dirty="0"/>
              <a:t> </a:t>
            </a:r>
            <a:r>
              <a:rPr lang="en-US" altLang="ko-KR" dirty="0" err="1"/>
              <a:t>SimpleWindow</a:t>
            </a:r>
            <a:r>
              <a:rPr lang="ko-KR" altLang="ko-KR" dirty="0"/>
              <a:t>라고 입력해서 새 프로젝트를 생성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2553652"/>
            <a:ext cx="5904656" cy="34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C# </a:t>
            </a:r>
            <a:r>
              <a:rPr lang="ko-KR" altLang="en-US" dirty="0"/>
              <a:t>코드로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프로그램 만들기 실습</a:t>
            </a:r>
            <a:r>
              <a:rPr lang="en-US" altLang="ko-KR" dirty="0" smtClean="0"/>
              <a:t>(2/3)</a:t>
            </a:r>
          </a:p>
          <a:p>
            <a:pPr marL="811530" lvl="1" indent="-342900">
              <a:buFont typeface="+mj-lt"/>
              <a:buAutoNum type="arabicPeriod" startAt="2"/>
            </a:pPr>
            <a:r>
              <a:rPr lang="ko-KR" altLang="ko-KR" dirty="0"/>
              <a:t>솔루션 탐색기의</a:t>
            </a:r>
            <a:r>
              <a:rPr lang="en-US" altLang="ko-KR" dirty="0"/>
              <a:t> </a:t>
            </a:r>
            <a:r>
              <a:rPr lang="en-US" altLang="ko-KR" dirty="0" err="1"/>
              <a:t>SimpleWindow</a:t>
            </a:r>
            <a:r>
              <a:rPr lang="en-US" altLang="ko-KR" dirty="0"/>
              <a:t> </a:t>
            </a:r>
            <a:r>
              <a:rPr lang="ko-KR" altLang="ko-KR" dirty="0"/>
              <a:t>프로젝트의</a:t>
            </a:r>
            <a:r>
              <a:rPr lang="en-US" altLang="ko-KR" dirty="0"/>
              <a:t> [</a:t>
            </a:r>
            <a:r>
              <a:rPr lang="ko-KR" altLang="ko-KR" dirty="0"/>
              <a:t>참조</a:t>
            </a:r>
            <a:r>
              <a:rPr lang="en-US" altLang="ko-KR" dirty="0"/>
              <a:t>] </a:t>
            </a:r>
            <a:r>
              <a:rPr lang="ko-KR" altLang="ko-KR" dirty="0"/>
              <a:t>항목에서 오른쪽 마우스 버튼을 클릭한 뒤</a:t>
            </a:r>
            <a:r>
              <a:rPr lang="en-US" altLang="ko-KR" dirty="0"/>
              <a:t> [</a:t>
            </a:r>
            <a:r>
              <a:rPr lang="ko-KR" altLang="ko-KR" dirty="0"/>
              <a:t>참조 추가</a:t>
            </a:r>
            <a:r>
              <a:rPr lang="en-US" altLang="ko-KR" dirty="0"/>
              <a:t>] </a:t>
            </a:r>
            <a:r>
              <a:rPr lang="ko-KR" altLang="ko-KR" dirty="0"/>
              <a:t>항목을 </a:t>
            </a:r>
            <a:r>
              <a:rPr lang="ko-KR" altLang="ko-KR" dirty="0" smtClean="0"/>
              <a:t>선택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ko-KR" dirty="0"/>
              <a:t>그 다음 다음과 같은 참조 추가 대화 상자가 나타나면</a:t>
            </a:r>
            <a:r>
              <a:rPr lang="en-US" altLang="ko-KR" dirty="0"/>
              <a:t> [.NET] </a:t>
            </a:r>
            <a:r>
              <a:rPr lang="ko-KR" altLang="ko-KR" dirty="0"/>
              <a:t>탭을 선택한 뒤</a:t>
            </a:r>
            <a:r>
              <a:rPr lang="en-US" altLang="ko-KR" dirty="0"/>
              <a:t> </a:t>
            </a:r>
            <a:r>
              <a:rPr lang="en-US" altLang="ko-KR" dirty="0" err="1"/>
              <a:t>System.Windows.Forms</a:t>
            </a:r>
            <a:r>
              <a:rPr lang="en-US" altLang="ko-KR" dirty="0"/>
              <a:t> </a:t>
            </a:r>
            <a:r>
              <a:rPr lang="ko-KR" altLang="ko-KR" dirty="0"/>
              <a:t>어셈블리를 찾아 선택한 뒤</a:t>
            </a:r>
            <a:r>
              <a:rPr lang="en-US" altLang="ko-KR" dirty="0"/>
              <a:t> [</a:t>
            </a:r>
            <a:r>
              <a:rPr lang="ko-KR" altLang="ko-KR" dirty="0"/>
              <a:t>확인</a:t>
            </a:r>
            <a:r>
              <a:rPr lang="en-US" altLang="ko-KR" dirty="0"/>
              <a:t>] </a:t>
            </a:r>
            <a:r>
              <a:rPr lang="ko-KR" altLang="ko-KR" dirty="0"/>
              <a:t>버튼을 클릭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517035" y="2852936"/>
            <a:ext cx="543122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C# </a:t>
            </a:r>
            <a:r>
              <a:rPr lang="ko-KR" altLang="en-US" dirty="0"/>
              <a:t>코드로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프로그램 만들기 실습</a:t>
            </a:r>
            <a:r>
              <a:rPr lang="en-US" altLang="ko-KR" dirty="0" smtClean="0"/>
              <a:t>(3/3)</a:t>
            </a:r>
          </a:p>
          <a:p>
            <a:pPr marL="811530" lvl="1" indent="-342900">
              <a:buFont typeface="+mj-lt"/>
              <a:buAutoNum type="arabicPeriod" startAt="3"/>
            </a:pPr>
            <a:r>
              <a:rPr lang="ko-KR" altLang="en-US" dirty="0" smtClean="0"/>
              <a:t>프로젝트의 </a:t>
            </a:r>
            <a:r>
              <a:rPr lang="en-US" altLang="ko-KR" dirty="0" err="1" smtClean="0"/>
              <a:t>Program.cs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MainApp.cs</a:t>
            </a:r>
            <a:r>
              <a:rPr lang="ko-KR" altLang="en-US" dirty="0" smtClean="0"/>
              <a:t>로 이름을 변경하고 다음 코드를 입력한 후 컴파일 및 실행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2420888"/>
            <a:ext cx="5400600" cy="2880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using System;</a:t>
            </a:r>
          </a:p>
          <a:p>
            <a:endParaRPr lang="en-US" altLang="ko-KR" sz="1400" dirty="0"/>
          </a:p>
          <a:p>
            <a:r>
              <a:rPr lang="en-US" altLang="ko-KR" sz="1400" dirty="0"/>
              <a:t>namespace </a:t>
            </a:r>
            <a:r>
              <a:rPr lang="en-US" altLang="ko-KR" sz="1400" dirty="0" err="1"/>
              <a:t>SimpleWindow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class </a:t>
            </a:r>
            <a:r>
              <a:rPr lang="en-US" altLang="ko-KR" sz="1400" dirty="0" err="1"/>
              <a:t>MainApp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System.Windows.Forms.Form</a:t>
            </a:r>
            <a:endParaRPr lang="en-US" altLang="ko-KR" sz="1400" dirty="0"/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{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System.Windows.Forms.Application.Run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MainApp</a:t>
            </a:r>
            <a:r>
              <a:rPr lang="en-US" altLang="ko-KR" sz="1400" dirty="0"/>
              <a:t>());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pic>
        <p:nvPicPr>
          <p:cNvPr id="14" name="그림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120" y="4246790"/>
            <a:ext cx="3229610" cy="210883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2001428">
            <a:off x="5204757" y="3546162"/>
            <a:ext cx="1470789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3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Application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“</a:t>
            </a:r>
            <a:r>
              <a:rPr lang="en-US" altLang="ko-KR" dirty="0"/>
              <a:t>Application </a:t>
            </a:r>
            <a:r>
              <a:rPr lang="ko-KR" altLang="en-US" dirty="0"/>
              <a:t>클래스는 크게 두 가지 역할을 </a:t>
            </a:r>
            <a:r>
              <a:rPr lang="ko-KR" altLang="en-US" dirty="0" smtClean="0"/>
              <a:t>수행하는데</a:t>
            </a:r>
            <a:r>
              <a:rPr lang="en-US" altLang="ko-KR" dirty="0"/>
              <a:t>, </a:t>
            </a:r>
            <a:r>
              <a:rPr lang="ko-KR" altLang="en-US" dirty="0"/>
              <a:t>하나는 </a:t>
            </a:r>
            <a:r>
              <a:rPr lang="ko-KR" altLang="en-US" dirty="0">
                <a:solidFill>
                  <a:schemeClr val="accent3"/>
                </a:solidFill>
              </a:rPr>
              <a:t>윈도우 응용 프로그램을 시작하고 종료시키는 </a:t>
            </a:r>
            <a:r>
              <a:rPr lang="ko-KR" altLang="en-US" dirty="0" err="1">
                <a:solidFill>
                  <a:schemeClr val="accent3"/>
                </a:solidFill>
              </a:rPr>
              <a:t>메소드를</a:t>
            </a:r>
            <a:r>
              <a:rPr lang="ko-KR" altLang="en-US" dirty="0">
                <a:solidFill>
                  <a:schemeClr val="accent3"/>
                </a:solidFill>
              </a:rPr>
              <a:t> 제공하는 것</a:t>
            </a:r>
            <a:r>
              <a:rPr lang="ko-KR" altLang="en-US" dirty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</a:t>
            </a:r>
            <a:r>
              <a:rPr lang="ko-KR" altLang="en-US" dirty="0"/>
              <a:t>다른 하나는 </a:t>
            </a:r>
            <a:r>
              <a:rPr lang="ko-KR" altLang="en-US" dirty="0">
                <a:solidFill>
                  <a:schemeClr val="accent3"/>
                </a:solidFill>
              </a:rPr>
              <a:t>윈도우 메시지를 처리하는 </a:t>
            </a:r>
            <a:r>
              <a:rPr lang="ko-KR" altLang="en-US" dirty="0" smtClean="0">
                <a:solidFill>
                  <a:schemeClr val="accent3"/>
                </a:solidFill>
              </a:rPr>
              <a:t>것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ko-KR" altLang="en-US" dirty="0"/>
              <a:t>응용 프로그램을 시작하도록 하는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Application.Run</a:t>
            </a:r>
            <a:r>
              <a:rPr lang="en-US" altLang="ko-KR" dirty="0" smtClean="0">
                <a:solidFill>
                  <a:schemeClr val="accent3"/>
                </a:solidFill>
              </a:rPr>
              <a:t>()</a:t>
            </a:r>
          </a:p>
          <a:p>
            <a:r>
              <a:rPr lang="ko-KR" altLang="en-US" dirty="0"/>
              <a:t>응용 프로그램을 종료시키는 </a:t>
            </a:r>
            <a:r>
              <a:rPr lang="ko-KR" altLang="en-US" dirty="0" err="1" smtClean="0"/>
              <a:t>메소드는</a:t>
            </a:r>
            <a:r>
              <a:rPr lang="ko-KR" altLang="en-US" dirty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Application.Exit</a:t>
            </a:r>
            <a:r>
              <a:rPr lang="en-US" altLang="ko-KR" dirty="0" smtClean="0">
                <a:solidFill>
                  <a:schemeClr val="accent3"/>
                </a:solidFill>
              </a:rPr>
              <a:t>()</a:t>
            </a:r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600" y="3212976"/>
            <a:ext cx="5400600" cy="3312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MyForm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System.Windows.Forms.Form</a:t>
            </a:r>
            <a:endParaRPr lang="en-US" altLang="ko-KR" sz="1400" dirty="0"/>
          </a:p>
          <a:p>
            <a:r>
              <a:rPr lang="en-US" altLang="ko-KR" sz="1400" dirty="0" smtClean="0"/>
              <a:t>{    }</a:t>
            </a:r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MainApp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static </a:t>
            </a:r>
            <a:r>
              <a:rPr lang="en-US" altLang="ko-KR" sz="1400" dirty="0"/>
              <a:t>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MyForm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form = new </a:t>
            </a:r>
            <a:r>
              <a:rPr lang="en-US" altLang="ko-KR" sz="1400" dirty="0" err="1"/>
              <a:t>MyForm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form.Click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+= new </a:t>
            </a:r>
            <a:r>
              <a:rPr lang="en-US" altLang="ko-KR" sz="1400" dirty="0" err="1"/>
              <a:t>EventHandler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 smtClean="0"/>
              <a:t>            (</a:t>
            </a:r>
            <a:r>
              <a:rPr lang="en-US" altLang="ko-KR" sz="1400" dirty="0"/>
              <a:t>sender, </a:t>
            </a:r>
            <a:r>
              <a:rPr lang="en-US" altLang="ko-KR" sz="1400" dirty="0" err="1"/>
              <a:t>eventArgs</a:t>
            </a:r>
            <a:r>
              <a:rPr lang="en-US" altLang="ko-KR" sz="1400" dirty="0"/>
              <a:t>) =&gt;</a:t>
            </a:r>
          </a:p>
          <a:p>
            <a:r>
              <a:rPr lang="en-US" altLang="ko-KR" sz="1400" dirty="0" smtClean="0"/>
              <a:t>            {</a:t>
            </a:r>
            <a:endParaRPr lang="en-US" altLang="ko-KR" sz="1400" dirty="0"/>
          </a:p>
          <a:p>
            <a:r>
              <a:rPr lang="en-US" altLang="ko-KR" sz="1400" dirty="0" smtClean="0"/>
              <a:t>                </a:t>
            </a:r>
            <a:r>
              <a:rPr lang="en-US" altLang="ko-KR" sz="1400" dirty="0" err="1" smtClean="0">
                <a:solidFill>
                  <a:schemeClr val="accent3"/>
                </a:solidFill>
              </a:rPr>
              <a:t>Application.Exit</a:t>
            </a:r>
            <a:r>
              <a:rPr lang="en-US" altLang="ko-KR" sz="1400" dirty="0">
                <a:solidFill>
                  <a:schemeClr val="accent3"/>
                </a:solidFill>
              </a:rPr>
              <a:t>();</a:t>
            </a:r>
          </a:p>
          <a:p>
            <a:r>
              <a:rPr lang="en-US" altLang="ko-KR" sz="1400" dirty="0" smtClean="0"/>
              <a:t>            });</a:t>
            </a:r>
            <a:endParaRPr lang="en-US" altLang="ko-KR" sz="1400" dirty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>
                <a:solidFill>
                  <a:schemeClr val="accent3"/>
                </a:solidFill>
              </a:rPr>
              <a:t>Application.Run</a:t>
            </a:r>
            <a:r>
              <a:rPr lang="en-US" altLang="ko-KR" sz="1400" dirty="0" smtClean="0">
                <a:solidFill>
                  <a:schemeClr val="accent3"/>
                </a:solidFill>
              </a:rPr>
              <a:t>(form</a:t>
            </a:r>
            <a:r>
              <a:rPr lang="en-US" altLang="ko-KR" sz="1400" dirty="0">
                <a:solidFill>
                  <a:schemeClr val="accent3"/>
                </a:solidFill>
              </a:rPr>
              <a:t>);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31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Application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메시지 </a:t>
            </a:r>
            <a:r>
              <a:rPr lang="ko-KR" altLang="en-US" dirty="0" err="1"/>
              <a:t>필터링</a:t>
            </a:r>
            <a:r>
              <a:rPr lang="en-US" altLang="ko-KR" dirty="0"/>
              <a:t>(</a:t>
            </a:r>
            <a:r>
              <a:rPr lang="en-US" altLang="ko-KR" dirty="0" smtClean="0"/>
              <a:t>Message Filtering)”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ko-KR" dirty="0"/>
              <a:t>사용자가 마우스나 키보드 같은 하드웨어를 제어하면 인터럽트가 </a:t>
            </a:r>
            <a:r>
              <a:rPr lang="ko-KR" altLang="ko-KR" dirty="0" smtClean="0"/>
              <a:t>발생</a:t>
            </a:r>
            <a:endParaRPr lang="en-US" altLang="ko-KR" dirty="0" smtClean="0"/>
          </a:p>
          <a:p>
            <a:pPr lvl="2">
              <a:buFont typeface="Wingdings"/>
              <a:buChar char="è"/>
            </a:pPr>
            <a:r>
              <a:rPr lang="ko-KR" altLang="ko-KR" dirty="0" smtClean="0"/>
              <a:t>이 </a:t>
            </a:r>
            <a:r>
              <a:rPr lang="ko-KR" altLang="ko-KR" dirty="0"/>
              <a:t>인터럽트를 윈도우 운영체제가 </a:t>
            </a:r>
            <a:r>
              <a:rPr lang="ko-KR" altLang="en-US" dirty="0" smtClean="0"/>
              <a:t>받아들이고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운영체제는 </a:t>
            </a:r>
            <a:r>
              <a:rPr lang="ko-KR" altLang="ko-KR" dirty="0"/>
              <a:t>다시 이 인터럽트를 바탕으로 윈도우 메시지</a:t>
            </a:r>
            <a:r>
              <a:rPr lang="en-US" altLang="ko-KR" dirty="0"/>
              <a:t>(Windows Message)</a:t>
            </a:r>
            <a:r>
              <a:rPr lang="ko-KR" altLang="ko-KR" dirty="0"/>
              <a:t>를 만든 뒤 이벤트를 받아야 하는 응용 프로그램에게 </a:t>
            </a:r>
            <a:r>
              <a:rPr lang="ko-KR" altLang="en-US" dirty="0" smtClean="0"/>
              <a:t>전송함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Application </a:t>
            </a:r>
            <a:r>
              <a:rPr lang="ko-KR" altLang="en-US" dirty="0"/>
              <a:t>클래스는 응용 프로그램에게 전달된 메시지 필터 중 관심 있는 것만 걸러 볼 수 있도록 하는 메시지 필터 제공</a:t>
            </a:r>
            <a:endParaRPr lang="en-US" altLang="ko-KR" dirty="0"/>
          </a:p>
          <a:p>
            <a:pPr marL="468630" lvl="1" indent="0">
              <a:buNone/>
            </a:pPr>
            <a:endParaRPr lang="ko-KR" altLang="ko-KR" dirty="0"/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10063"/>
            <a:ext cx="74771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2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Application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메시지 </a:t>
            </a:r>
            <a:r>
              <a:rPr lang="ko-KR" altLang="en-US" dirty="0" err="1"/>
              <a:t>필터링</a:t>
            </a:r>
            <a:r>
              <a:rPr lang="en-US" altLang="ko-KR" dirty="0"/>
              <a:t>(</a:t>
            </a:r>
            <a:r>
              <a:rPr lang="en-US" altLang="ko-KR" dirty="0" smtClean="0"/>
              <a:t>Message Filtering)”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(1/2)</a:t>
            </a:r>
          </a:p>
          <a:p>
            <a:pPr lvl="1"/>
            <a:r>
              <a:rPr lang="en-US" altLang="ko-KR" dirty="0" err="1"/>
              <a:t>Application.AddMessageFilter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응용 프로그램에 메시지 필터를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필터는 다음의 </a:t>
            </a:r>
            <a:r>
              <a:rPr lang="en-US" altLang="ko-KR" dirty="0" err="1" smtClean="0"/>
              <a:t>IMessageFilter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구현하여야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2420888"/>
            <a:ext cx="540060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public interface </a:t>
            </a:r>
            <a:r>
              <a:rPr lang="en-US" altLang="ko-KR" sz="1400" dirty="0" err="1"/>
              <a:t>IMessageFilter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PreFilterMessage</a:t>
            </a:r>
            <a:r>
              <a:rPr lang="en-US" altLang="ko-KR" sz="1400" dirty="0"/>
              <a:t>(ref Message m);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115616" y="3501008"/>
            <a:ext cx="5400600" cy="3312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MessageFilter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IMessageFilter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PreFilterMessage</a:t>
            </a:r>
            <a:r>
              <a:rPr lang="en-US" altLang="ko-KR" sz="1400" dirty="0"/>
              <a:t>(ref Message m) 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if (</a:t>
            </a:r>
            <a:r>
              <a:rPr lang="en-US" altLang="ko-KR" sz="1400" dirty="0" err="1"/>
              <a:t>m.Msg</a:t>
            </a:r>
            <a:r>
              <a:rPr lang="en-US" altLang="ko-KR" sz="1400" dirty="0"/>
              <a:t> &gt;= 0x200 &amp;&amp; </a:t>
            </a:r>
            <a:r>
              <a:rPr lang="en-US" altLang="ko-KR" sz="1400" dirty="0" err="1"/>
              <a:t>m.Msg</a:t>
            </a:r>
            <a:r>
              <a:rPr lang="en-US" altLang="ko-KR" sz="1400" dirty="0"/>
              <a:t> &lt;= 20E) </a:t>
            </a:r>
            <a:endParaRPr lang="ko-KR" altLang="ko-KR" sz="1400" dirty="0"/>
          </a:p>
          <a:p>
            <a:r>
              <a:rPr lang="en-US" altLang="ko-KR" sz="1400" dirty="0"/>
              <a:t>        {</a:t>
            </a:r>
            <a:endParaRPr lang="ko-KR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</a:t>
            </a:r>
            <a:r>
              <a:rPr lang="ko-KR" altLang="ko-KR" sz="1400" dirty="0"/>
              <a:t>발생한 메시지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m.Msg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        return true;</a:t>
            </a:r>
            <a:endParaRPr lang="ko-KR" altLang="ko-KR" sz="1400" dirty="0"/>
          </a:p>
          <a:p>
            <a:r>
              <a:rPr lang="en-US" altLang="ko-KR" sz="1400" dirty="0"/>
              <a:t>        }</a:t>
            </a:r>
            <a:endParaRPr lang="ko-KR" altLang="ko-KR" sz="1400" dirty="0"/>
          </a:p>
          <a:p>
            <a:r>
              <a:rPr lang="en-US" altLang="ko-KR" sz="1400" dirty="0"/>
              <a:t>        return false;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// …</a:t>
            </a:r>
          </a:p>
          <a:p>
            <a:r>
              <a:rPr lang="en-US" altLang="ko-KR" sz="1400" dirty="0" err="1"/>
              <a:t>Application.AddMessageFilter</a:t>
            </a:r>
            <a:r>
              <a:rPr lang="en-US" altLang="ko-KR" sz="1400" dirty="0"/>
              <a:t>( new </a:t>
            </a:r>
            <a:r>
              <a:rPr lang="en-US" altLang="ko-KR" sz="1400" dirty="0" err="1"/>
              <a:t>MessageFilter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);</a:t>
            </a:r>
            <a:endParaRPr lang="ko-KR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66056" y="3186472"/>
            <a:ext cx="7342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r>
              <a:rPr lang="ko-KR" altLang="en-US" sz="1600" dirty="0" smtClean="0"/>
              <a:t>아래는 </a:t>
            </a:r>
            <a:r>
              <a:rPr lang="en-US" altLang="ko-KR" sz="1600" dirty="0" err="1" smtClean="0"/>
              <a:t>IMessageFilter</a:t>
            </a:r>
            <a:r>
              <a:rPr lang="ko-KR" altLang="en-US" sz="1600" dirty="0" smtClean="0"/>
              <a:t>의 상속 클래스 구현 및 메시지 필터 설치 예제 코드</a:t>
            </a:r>
            <a:endParaRPr lang="en-US" altLang="ko-KR" sz="16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652120" y="3933056"/>
            <a:ext cx="3024336" cy="1584176"/>
          </a:xfrm>
          <a:prstGeom prst="wedgeRoundRectCallout">
            <a:avLst>
              <a:gd name="adj1" fmla="val -87485"/>
              <a:gd name="adj2" fmla="val -140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ko-KR" dirty="0"/>
              <a:t>마우스 이동부터 마우스의 왼쪽</a:t>
            </a:r>
            <a:r>
              <a:rPr lang="en-US" altLang="ko-KR" dirty="0"/>
              <a:t>, </a:t>
            </a:r>
            <a:r>
              <a:rPr lang="ko-KR" altLang="ko-KR" dirty="0"/>
              <a:t>오른쪽</a:t>
            </a:r>
            <a:r>
              <a:rPr lang="en-US" altLang="ko-KR" dirty="0"/>
              <a:t>, </a:t>
            </a:r>
            <a:r>
              <a:rPr lang="ko-KR" altLang="ko-KR" dirty="0"/>
              <a:t>가운데 버튼 동작</a:t>
            </a:r>
            <a:r>
              <a:rPr lang="en-US" altLang="ko-KR" dirty="0"/>
              <a:t>, </a:t>
            </a:r>
            <a:r>
              <a:rPr lang="ko-KR" altLang="ko-KR" dirty="0"/>
              <a:t>마우스 휠 굴림 메시지를 모두 </a:t>
            </a:r>
            <a:r>
              <a:rPr lang="ko-KR" altLang="en-US" dirty="0" smtClean="0"/>
              <a:t>걸러냄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4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10520</TotalTime>
  <Words>937</Words>
  <Application>Microsoft Office PowerPoint</Application>
  <PresentationFormat>화면 슬라이드 쇼(4:3)</PresentationFormat>
  <Paragraphs>186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어번 팝</vt:lpstr>
      <vt:lpstr>뇌를 자극하는 C# 4.0 프로그래밍</vt:lpstr>
      <vt:lpstr>01. 도대체 무슨 일이 일어나고 있는 걸까?</vt:lpstr>
      <vt:lpstr>02. C# 코드로 WinForm 윈도우 만들기(1/4)</vt:lpstr>
      <vt:lpstr>02. C# 코드로 WinForm 윈도우 만들기(2/4)</vt:lpstr>
      <vt:lpstr>02. C# 코드로 WinForm 윈도우 만들기(3/4)</vt:lpstr>
      <vt:lpstr>02. C# 코드로 WinForm 윈도우 만들기(4/4)</vt:lpstr>
      <vt:lpstr>03. Application 클래스(1/3)</vt:lpstr>
      <vt:lpstr>03. Application 클래스(2/3)</vt:lpstr>
      <vt:lpstr>03. Application 클래스(3/3)</vt:lpstr>
      <vt:lpstr>04. 윈도우를 표현하는 Form 클래스(1/4)</vt:lpstr>
      <vt:lpstr>04. 윈도우를 표현하는 Form 클래스(2/4)</vt:lpstr>
      <vt:lpstr>04. 윈도우를 표현하는 Form 클래스(3/4)</vt:lpstr>
      <vt:lpstr>04. 윈도우를 표현하는 Form 클래스(4/4)</vt:lpstr>
      <vt:lpstr>05. 폼 디자이너를 이용한 WinForm UI 구성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503</cp:revision>
  <dcterms:created xsi:type="dcterms:W3CDTF">2011-08-27T13:50:08Z</dcterms:created>
  <dcterms:modified xsi:type="dcterms:W3CDTF">2011-10-30T08:19:04Z</dcterms:modified>
</cp:coreProperties>
</file>