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1"/>
  </p:notesMasterIdLst>
  <p:sldIdLst>
    <p:sldId id="256" r:id="rId2"/>
    <p:sldId id="258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35" r:id="rId11"/>
    <p:sldId id="354" r:id="rId12"/>
    <p:sldId id="355" r:id="rId13"/>
    <p:sldId id="356" r:id="rId14"/>
    <p:sldId id="357" r:id="rId15"/>
    <p:sldId id="339" r:id="rId16"/>
    <p:sldId id="358" r:id="rId17"/>
    <p:sldId id="359" r:id="rId18"/>
    <p:sldId id="360" r:id="rId19"/>
    <p:sldId id="36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 varScale="1">
        <p:scale>
          <a:sx n="72" d="100"/>
          <a:sy n="72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203574"/>
            <a:ext cx="5110336" cy="1825625"/>
          </a:xfrm>
        </p:spPr>
        <p:txBody>
          <a:bodyPr/>
          <a:lstStyle/>
          <a:p>
            <a:pPr algn="r"/>
            <a:r>
              <a:rPr lang="en-US" altLang="ko-KR" dirty="0" smtClean="0"/>
              <a:t>21. </a:t>
            </a:r>
            <a:r>
              <a:rPr lang="ko-KR" altLang="en-US" dirty="0"/>
              <a:t>네트워크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err="1"/>
              <a:t>TcpListener</a:t>
            </a:r>
            <a:r>
              <a:rPr lang="ko-KR" altLang="en-US" dirty="0"/>
              <a:t>와 </a:t>
            </a:r>
            <a:r>
              <a:rPr lang="en-US" altLang="ko-KR" dirty="0" err="1" smtClean="0"/>
              <a:t>TcpClient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TcpListener</a:t>
            </a:r>
            <a:r>
              <a:rPr lang="ko-KR" altLang="ko-KR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TcpClient</a:t>
            </a:r>
            <a:r>
              <a:rPr lang="ko-KR" altLang="ko-KR" dirty="0"/>
              <a:t>는</a:t>
            </a:r>
            <a:r>
              <a:rPr lang="en-US" altLang="ko-KR" dirty="0"/>
              <a:t> .NET </a:t>
            </a:r>
            <a:r>
              <a:rPr lang="ko-KR" altLang="ko-KR" dirty="0"/>
              <a:t>프레임워크가</a:t>
            </a:r>
            <a:r>
              <a:rPr lang="en-US" altLang="ko-KR" dirty="0"/>
              <a:t> TCP/IP </a:t>
            </a:r>
            <a:r>
              <a:rPr lang="ko-KR" altLang="ko-KR" dirty="0"/>
              <a:t>통신을 위해 제공하는 </a:t>
            </a:r>
            <a:r>
              <a:rPr lang="ko-KR" altLang="ko-KR" dirty="0" smtClean="0"/>
              <a:t>클래스</a:t>
            </a:r>
            <a:endParaRPr lang="en-US" altLang="ko-KR" dirty="0" smtClean="0"/>
          </a:p>
          <a:p>
            <a:r>
              <a:rPr lang="en-US" altLang="ko-KR" dirty="0" err="1"/>
              <a:t>TcpListener</a:t>
            </a:r>
            <a:r>
              <a:rPr lang="en-US" altLang="ko-KR" dirty="0"/>
              <a:t> </a:t>
            </a:r>
            <a:r>
              <a:rPr lang="ko-KR" altLang="ko-KR" dirty="0" smtClean="0"/>
              <a:t>클래스</a:t>
            </a:r>
            <a:endParaRPr lang="en-US" altLang="ko-KR" dirty="0"/>
          </a:p>
          <a:p>
            <a:pPr lvl="1"/>
            <a:r>
              <a:rPr lang="ko-KR" altLang="ko-KR" dirty="0"/>
              <a:t>서버 애플리케이션에서 사용되며</a:t>
            </a:r>
            <a:r>
              <a:rPr lang="en-US" altLang="ko-KR" dirty="0"/>
              <a:t>, </a:t>
            </a:r>
            <a:r>
              <a:rPr lang="ko-KR" altLang="ko-KR" dirty="0"/>
              <a:t>클라이언트의 연결 요청을 기다리는 </a:t>
            </a:r>
            <a:r>
              <a:rPr lang="ko-KR" altLang="ko-KR" dirty="0" smtClean="0"/>
              <a:t>역할</a:t>
            </a:r>
            <a:r>
              <a:rPr lang="ko-KR" altLang="en-US" dirty="0" smtClean="0"/>
              <a:t>을 수행</a:t>
            </a:r>
            <a:endParaRPr lang="en-US" altLang="ko-KR" dirty="0"/>
          </a:p>
          <a:p>
            <a:r>
              <a:rPr lang="en-US" altLang="ko-KR" dirty="0" err="1" smtClean="0"/>
              <a:t>TcpClient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애플리케이션과 클라이언트 애플리케이션 양쪽에서 사용됨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/>
              <a:t>클라이언트에서는</a:t>
            </a:r>
            <a:r>
              <a:rPr lang="en-US" altLang="ko-KR" dirty="0"/>
              <a:t> </a:t>
            </a:r>
            <a:r>
              <a:rPr lang="en-US" altLang="ko-KR" dirty="0" err="1"/>
              <a:t>TcpClient</a:t>
            </a:r>
            <a:r>
              <a:rPr lang="ko-KR" altLang="ko-KR" dirty="0"/>
              <a:t>가 서버에 연결 요청을 하는 역할을 수행하며</a:t>
            </a:r>
            <a:r>
              <a:rPr lang="en-US" altLang="ko-KR" dirty="0"/>
              <a:t>, </a:t>
            </a:r>
            <a:r>
              <a:rPr lang="ko-KR" altLang="ko-KR" dirty="0"/>
              <a:t>서버에서는 클라이언트의 요청을 수락하면 수락하면 클라이언트와의 통신에 사용할 수 있는</a:t>
            </a:r>
            <a:r>
              <a:rPr lang="en-US" altLang="ko-KR" dirty="0"/>
              <a:t> </a:t>
            </a:r>
            <a:r>
              <a:rPr lang="en-US" altLang="ko-KR" dirty="0" err="1"/>
              <a:t>TcpClient</a:t>
            </a:r>
            <a:r>
              <a:rPr lang="en-US" altLang="ko-KR" dirty="0"/>
              <a:t> </a:t>
            </a:r>
            <a:r>
              <a:rPr lang="ko-KR" altLang="ko-KR" dirty="0"/>
              <a:t>의 </a:t>
            </a:r>
            <a:r>
              <a:rPr lang="ko-KR" altLang="ko-KR" dirty="0" err="1"/>
              <a:t>인스턴스가</a:t>
            </a:r>
            <a:r>
              <a:rPr lang="ko-KR" altLang="ko-KR" dirty="0"/>
              <a:t> </a:t>
            </a:r>
            <a:r>
              <a:rPr lang="ko-KR" altLang="ko-KR" dirty="0" smtClean="0"/>
              <a:t>반환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r>
              <a:rPr lang="ko-KR" altLang="ko-KR" dirty="0"/>
              <a:t>서버와 클라이언트 각각이 갖고 있는</a:t>
            </a:r>
            <a:r>
              <a:rPr lang="en-US" altLang="ko-KR" dirty="0"/>
              <a:t> </a:t>
            </a:r>
            <a:r>
              <a:rPr lang="en-US" altLang="ko-KR" dirty="0" err="1"/>
              <a:t>TcpClient</a:t>
            </a:r>
            <a:r>
              <a:rPr lang="ko-KR" altLang="ko-KR" dirty="0"/>
              <a:t>는</a:t>
            </a:r>
            <a:r>
              <a:rPr lang="en-US" altLang="ko-KR" dirty="0"/>
              <a:t> </a:t>
            </a:r>
            <a:r>
              <a:rPr lang="en-US" altLang="ko-KR" dirty="0" err="1"/>
              <a:t>GetStream</a:t>
            </a:r>
            <a:r>
              <a:rPr lang="en-US" altLang="ko-KR" dirty="0"/>
              <a:t>()</a:t>
            </a:r>
            <a:r>
              <a:rPr lang="ko-KR" altLang="ko-KR" dirty="0"/>
              <a:t>이라는 </a:t>
            </a:r>
            <a:r>
              <a:rPr lang="ko-KR" altLang="ko-KR" dirty="0" err="1"/>
              <a:t>메소드를</a:t>
            </a:r>
            <a:r>
              <a:rPr lang="ko-KR" altLang="ko-KR" dirty="0"/>
              <a:t> 갖고 있어서</a:t>
            </a:r>
            <a:r>
              <a:rPr lang="en-US" altLang="ko-KR" dirty="0"/>
              <a:t>, </a:t>
            </a:r>
            <a:r>
              <a:rPr lang="ko-KR" altLang="ko-KR" dirty="0"/>
              <a:t>양쪽의 응용 프로그램은 이 </a:t>
            </a:r>
            <a:r>
              <a:rPr lang="ko-KR" altLang="ko-KR" dirty="0" err="1"/>
              <a:t>메소드가</a:t>
            </a:r>
            <a:r>
              <a:rPr lang="ko-KR" altLang="ko-KR" dirty="0"/>
              <a:t> 반환하는</a:t>
            </a:r>
            <a:r>
              <a:rPr lang="en-US" altLang="ko-KR" dirty="0"/>
              <a:t> </a:t>
            </a:r>
            <a:r>
              <a:rPr lang="en-US" altLang="ko-KR" dirty="0" err="1"/>
              <a:t>NetworkStream</a:t>
            </a:r>
            <a:r>
              <a:rPr lang="en-US" altLang="ko-KR" dirty="0"/>
              <a:t> </a:t>
            </a:r>
            <a:r>
              <a:rPr lang="ko-KR" altLang="ko-KR" dirty="0"/>
              <a:t>객체를 통해 데이터를 주고 </a:t>
            </a:r>
            <a:r>
              <a:rPr lang="ko-KR" altLang="en-US" dirty="0" smtClean="0"/>
              <a:t>받음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NetworkStream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&lt;18</a:t>
            </a:r>
            <a:r>
              <a:rPr lang="ko-KR" altLang="en-US" dirty="0" smtClean="0"/>
              <a:t>장 파일 다루기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에서 설명한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과 사용 방법이 동일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err="1"/>
              <a:t>TcpListener</a:t>
            </a:r>
            <a:r>
              <a:rPr lang="ko-KR" altLang="en-US" dirty="0"/>
              <a:t>와 </a:t>
            </a:r>
            <a:r>
              <a:rPr lang="en-US" altLang="ko-KR" dirty="0" err="1" smtClean="0"/>
              <a:t>TcpClient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TCPListener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TcpClient</a:t>
            </a:r>
            <a:r>
              <a:rPr lang="ko-KR" altLang="en-US" dirty="0" smtClean="0"/>
              <a:t>의 동작 과정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592617"/>
              </p:ext>
            </p:extLst>
          </p:nvPr>
        </p:nvGraphicFramePr>
        <p:xfrm>
          <a:off x="541320" y="1988840"/>
          <a:ext cx="8061359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4" imgW="6874854" imgH="3248381" progId="Visio.Drawing.11">
                  <p:embed/>
                </p:oleObj>
              </mc:Choice>
              <mc:Fallback>
                <p:oleObj name="Visio" r:id="rId4" imgW="6874854" imgH="324838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20" y="1988840"/>
                        <a:ext cx="8061359" cy="381642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err="1"/>
              <a:t>TcpListener</a:t>
            </a:r>
            <a:r>
              <a:rPr lang="ko-KR" altLang="en-US" dirty="0"/>
              <a:t>와 </a:t>
            </a:r>
            <a:r>
              <a:rPr lang="en-US" altLang="ko-KR" dirty="0" err="1" smtClean="0"/>
              <a:t>TcpClient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TCPListener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TcpClient</a:t>
            </a:r>
            <a:r>
              <a:rPr lang="ko-KR" altLang="en-US" dirty="0" smtClean="0"/>
              <a:t>의 주요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정리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19490"/>
              </p:ext>
            </p:extLst>
          </p:nvPr>
        </p:nvGraphicFramePr>
        <p:xfrm>
          <a:off x="685800" y="2060850"/>
          <a:ext cx="8061403" cy="4320478"/>
        </p:xfrm>
        <a:graphic>
          <a:graphicData uri="http://schemas.openxmlformats.org/drawingml/2006/table">
            <a:tbl>
              <a:tblPr firstRow="1" firstCol="1">
                <a:tableStyleId>{D03447BB-5D67-496B-8E87-E561075AD55C}</a:tableStyleId>
              </a:tblPr>
              <a:tblGrid>
                <a:gridCol w="1879366"/>
                <a:gridCol w="1935798"/>
                <a:gridCol w="4246239"/>
              </a:tblGrid>
              <a:tr h="3379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kern="0">
                          <a:effectLst/>
                        </a:rPr>
                        <a:t>클래스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kern="0">
                          <a:effectLst/>
                        </a:rPr>
                        <a:t>메쏘드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800" kern="0">
                          <a:effectLst/>
                        </a:rPr>
                        <a:t>설명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5086">
                <a:tc rowSpan="3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</a:rPr>
                        <a:t>TcpListener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</a:rPr>
                        <a:t>Start()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800" kern="0">
                          <a:solidFill>
                            <a:schemeClr val="bg1"/>
                          </a:solidFill>
                          <a:effectLst/>
                        </a:rPr>
                        <a:t>연결 요청 수신 대기를 시작합니다</a:t>
                      </a: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3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</a:rPr>
                        <a:t>AcceptTcpClient</a:t>
                      </a: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800" kern="0">
                          <a:solidFill>
                            <a:schemeClr val="bg1"/>
                          </a:solidFill>
                          <a:effectLst/>
                        </a:rPr>
                        <a:t>클라이언트의 연결 요청을 수락합니다</a:t>
                      </a: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</a:rPr>
                        <a:t>. </a:t>
                      </a:r>
                      <a:r>
                        <a:rPr lang="ko-KR" sz="1800" kern="0">
                          <a:solidFill>
                            <a:schemeClr val="bg1"/>
                          </a:solidFill>
                          <a:effectLst/>
                        </a:rPr>
                        <a:t>이 메소드는</a:t>
                      </a: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</a:rPr>
                        <a:t> TcpClient </a:t>
                      </a:r>
                      <a:r>
                        <a:rPr lang="ko-KR" sz="1800" kern="0">
                          <a:solidFill>
                            <a:schemeClr val="bg1"/>
                          </a:solidFill>
                          <a:effectLst/>
                        </a:rPr>
                        <a:t>객체를 반환합니다</a:t>
                      </a: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5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</a:rPr>
                        <a:t>Stop()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800" kern="0" dirty="0">
                          <a:solidFill>
                            <a:schemeClr val="bg1"/>
                          </a:solidFill>
                          <a:effectLst/>
                        </a:rPr>
                        <a:t>연결 요청 수신 대기를 종료합니다</a:t>
                      </a: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6">
                <a:tc rowSpan="3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TcpClient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</a:rPr>
                        <a:t>Connect()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800" kern="0" dirty="0">
                          <a:solidFill>
                            <a:schemeClr val="bg1"/>
                          </a:solidFill>
                          <a:effectLst/>
                        </a:rPr>
                        <a:t>서버에 연결을 요청합니다</a:t>
                      </a: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82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GetStream()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800" kern="0" dirty="0">
                          <a:solidFill>
                            <a:schemeClr val="bg1"/>
                          </a:solidFill>
                          <a:effectLst/>
                        </a:rPr>
                        <a:t>데이터를 주고 받는데 사용하는 매개체인</a:t>
                      </a: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</a:rPr>
                        <a:t>NetworkStream</a:t>
                      </a:r>
                      <a:r>
                        <a:rPr lang="ko-KR" sz="1800" kern="0" dirty="0">
                          <a:solidFill>
                            <a:schemeClr val="bg1"/>
                          </a:solidFill>
                          <a:effectLst/>
                        </a:rPr>
                        <a:t>을 가져옵니다</a:t>
                      </a: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7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Close()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800" kern="0" dirty="0">
                          <a:solidFill>
                            <a:schemeClr val="bg1"/>
                          </a:solidFill>
                          <a:effectLst/>
                        </a:rPr>
                        <a:t>연결을 닫습니다</a:t>
                      </a: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err="1"/>
              <a:t>TcpListener</a:t>
            </a:r>
            <a:r>
              <a:rPr lang="ko-KR" altLang="en-US" dirty="0"/>
              <a:t>와 </a:t>
            </a:r>
            <a:r>
              <a:rPr lang="en-US" altLang="ko-KR" dirty="0" err="1" smtClean="0"/>
              <a:t>TcpClient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TCPListener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TcpClient</a:t>
            </a:r>
            <a:r>
              <a:rPr lang="ko-KR" altLang="en-US" dirty="0" smtClean="0"/>
              <a:t>의 예제 코드</a:t>
            </a:r>
            <a:r>
              <a:rPr lang="en-US" altLang="ko-KR" dirty="0" smtClean="0"/>
              <a:t>(1/2)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9552" y="2060848"/>
            <a:ext cx="5400600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IPEndPoint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localAddress</a:t>
            </a:r>
            <a:r>
              <a:rPr lang="en-US" altLang="ko-KR" sz="1400" dirty="0"/>
              <a:t> =</a:t>
            </a:r>
            <a:endParaRPr lang="ko-KR" altLang="ko-KR" sz="1400" dirty="0"/>
          </a:p>
          <a:p>
            <a:r>
              <a:rPr lang="en-US" altLang="ko-KR" sz="1400" dirty="0"/>
              <a:t>        new </a:t>
            </a:r>
            <a:r>
              <a:rPr lang="en-US" altLang="ko-KR" sz="1400" dirty="0" err="1"/>
              <a:t>IPEndPoint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IPAddress.Parse</a:t>
            </a:r>
            <a:r>
              <a:rPr lang="en-US" altLang="ko-KR" sz="1400" dirty="0"/>
              <a:t>("192.168.100.17"), 5425);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 err="1"/>
              <a:t>TcpListener</a:t>
            </a:r>
            <a:r>
              <a:rPr lang="en-US" altLang="ko-KR" sz="1400" dirty="0"/>
              <a:t> server = new </a:t>
            </a:r>
            <a:r>
              <a:rPr lang="en-US" altLang="ko-KR" sz="1400" dirty="0" err="1"/>
              <a:t>TcpListener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localAddress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err="1"/>
              <a:t>server.Start</a:t>
            </a:r>
            <a:r>
              <a:rPr lang="en-US" altLang="ko-KR" sz="1400" dirty="0" smtClean="0"/>
              <a:t>();</a:t>
            </a:r>
            <a:endParaRPr lang="ko-KR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3225180" y="3573016"/>
            <a:ext cx="5400600" cy="1944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IPEndPoint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clientAddress</a:t>
            </a:r>
            <a:r>
              <a:rPr lang="en-US" altLang="ko-KR" sz="1400" dirty="0"/>
              <a:t> = </a:t>
            </a:r>
            <a:endParaRPr lang="ko-KR" altLang="ko-KR" sz="1400" dirty="0"/>
          </a:p>
          <a:p>
            <a:r>
              <a:rPr lang="en-US" altLang="ko-KR" sz="1400" dirty="0"/>
              <a:t>    new </a:t>
            </a:r>
            <a:r>
              <a:rPr lang="en-US" altLang="ko-KR" sz="1400" dirty="0" err="1"/>
              <a:t>IPEndPoint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IPAddress.Parse</a:t>
            </a:r>
            <a:r>
              <a:rPr lang="en-US" altLang="ko-KR" sz="1400" dirty="0"/>
              <a:t>("192.168.100.18"), 0);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 err="1"/>
              <a:t>TcpClient</a:t>
            </a:r>
            <a:r>
              <a:rPr lang="en-US" altLang="ko-KR" sz="1400" dirty="0"/>
              <a:t> client = new </a:t>
            </a:r>
            <a:r>
              <a:rPr lang="en-US" altLang="ko-KR" sz="1400" dirty="0" err="1"/>
              <a:t>TcpClient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clientAddress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 err="1"/>
              <a:t>IPEndPoint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serverAddress</a:t>
            </a:r>
            <a:r>
              <a:rPr lang="en-US" altLang="ko-KR" sz="1400" dirty="0"/>
              <a:t> =</a:t>
            </a:r>
            <a:endParaRPr lang="ko-KR" altLang="ko-KR" sz="1400" dirty="0"/>
          </a:p>
          <a:p>
            <a:r>
              <a:rPr lang="en-US" altLang="ko-KR" sz="1400" dirty="0"/>
              <a:t>    new </a:t>
            </a:r>
            <a:r>
              <a:rPr lang="en-US" altLang="ko-KR" sz="1400" dirty="0" err="1"/>
              <a:t>IPEndPoint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IPAddress.Parse</a:t>
            </a:r>
            <a:r>
              <a:rPr lang="en-US" altLang="ko-KR" sz="1400" dirty="0"/>
              <a:t>("192.168.100.17"), 5425</a:t>
            </a:r>
            <a:r>
              <a:rPr lang="en-US" altLang="ko-KR" sz="1400" dirty="0" smtClean="0"/>
              <a:t>);</a:t>
            </a:r>
            <a:endParaRPr lang="en-US" altLang="ko-KR" sz="1400" dirty="0"/>
          </a:p>
          <a:p>
            <a:r>
              <a:rPr lang="en-US" altLang="ko-KR" sz="1400" dirty="0"/>
              <a:t> </a:t>
            </a:r>
            <a:r>
              <a:rPr lang="ko-KR" altLang="ko-KR" sz="1400" dirty="0"/>
              <a:t> </a:t>
            </a:r>
          </a:p>
          <a:p>
            <a:r>
              <a:rPr lang="en-US" altLang="ko-KR" sz="1400" dirty="0" err="1"/>
              <a:t>client.Connect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serverAddress</a:t>
            </a:r>
            <a:r>
              <a:rPr lang="en-US" altLang="ko-KR" sz="1400" dirty="0"/>
              <a:t>)</a:t>
            </a:r>
            <a:endParaRPr lang="ko-KR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12101" y="5589240"/>
            <a:ext cx="5400600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TcpClient</a:t>
            </a:r>
            <a:r>
              <a:rPr lang="en-US" altLang="ko-KR" sz="1400" dirty="0"/>
              <a:t> client = </a:t>
            </a:r>
            <a:r>
              <a:rPr lang="en-US" altLang="ko-KR" sz="1400" dirty="0" err="1"/>
              <a:t>server.AcceptTcpClient</a:t>
            </a:r>
            <a:r>
              <a:rPr lang="en-US" altLang="ko-KR" sz="1400" dirty="0"/>
              <a:t>();</a:t>
            </a:r>
            <a:endParaRPr lang="ko-KR" altLang="ko-KR" sz="1400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292080" y="1758270"/>
            <a:ext cx="3210560" cy="605155"/>
          </a:xfrm>
          <a:prstGeom prst="wedgeRoundRectCallout">
            <a:avLst>
              <a:gd name="adj1" fmla="val -88812"/>
              <a:gd name="adj2" fmla="val 4073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100" kern="100">
                <a:effectLst/>
                <a:ea typeface="맑은 고딕"/>
                <a:cs typeface="Times New Roman"/>
              </a:rPr>
              <a:t>IPEndPoint</a:t>
            </a:r>
            <a:r>
              <a:rPr lang="ko-KR" sz="1100" kern="100">
                <a:effectLst/>
                <a:ea typeface="맑은 고딕"/>
                <a:cs typeface="Times New Roman"/>
              </a:rPr>
              <a:t>는</a:t>
            </a:r>
            <a:r>
              <a:rPr lang="en-US" sz="1100" kern="100">
                <a:effectLst/>
                <a:ea typeface="맑은 고딕"/>
                <a:cs typeface="Times New Roman"/>
              </a:rPr>
              <a:t> IP </a:t>
            </a:r>
            <a:r>
              <a:rPr lang="ko-KR" sz="1100" kern="100">
                <a:effectLst/>
                <a:ea typeface="맑은 고딕"/>
                <a:cs typeface="Times New Roman"/>
              </a:rPr>
              <a:t>통신에 필요한</a:t>
            </a:r>
            <a:r>
              <a:rPr lang="en-US" sz="1100" kern="100">
                <a:effectLst/>
                <a:ea typeface="맑은 고딕"/>
                <a:cs typeface="Times New Roman"/>
              </a:rPr>
              <a:t> IP</a:t>
            </a:r>
            <a:r>
              <a:rPr lang="ko-KR" sz="1100" kern="100">
                <a:effectLst/>
                <a:ea typeface="맑은 고딕"/>
                <a:cs typeface="Times New Roman"/>
              </a:rPr>
              <a:t>주소와 출입구</a:t>
            </a:r>
            <a:r>
              <a:rPr lang="en-US" sz="1100" kern="100">
                <a:effectLst/>
                <a:ea typeface="맑은 고딕"/>
                <a:cs typeface="Times New Roman"/>
              </a:rPr>
              <a:t>(</a:t>
            </a:r>
            <a:r>
              <a:rPr lang="ko-KR" sz="1100" kern="100">
                <a:effectLst/>
                <a:ea typeface="맑은 고딕"/>
                <a:cs typeface="Times New Roman"/>
              </a:rPr>
              <a:t>포트</a:t>
            </a:r>
            <a:r>
              <a:rPr lang="en-US" sz="1100" kern="100">
                <a:effectLst/>
                <a:ea typeface="맑은 고딕"/>
                <a:cs typeface="Times New Roman"/>
              </a:rPr>
              <a:t>)</a:t>
            </a:r>
            <a:r>
              <a:rPr lang="ko-KR" sz="1100" kern="100">
                <a:effectLst/>
                <a:ea typeface="맑은 고딕"/>
                <a:cs typeface="Times New Roman"/>
              </a:rPr>
              <a:t>를 나타냅니다</a:t>
            </a:r>
            <a:r>
              <a:rPr lang="en-US" sz="1100" kern="100">
                <a:effectLst/>
                <a:ea typeface="맑은 고딕"/>
                <a:cs typeface="Times New Roman"/>
              </a:rPr>
              <a:t>.</a:t>
            </a:r>
            <a:endParaRPr lang="ko-KR" sz="1100" kern="100">
              <a:effectLst/>
              <a:ea typeface="맑은 고딕"/>
              <a:cs typeface="Times New Roman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6058445" y="2607821"/>
            <a:ext cx="2593975" cy="605155"/>
          </a:xfrm>
          <a:prstGeom prst="wedgeRoundRectCallout">
            <a:avLst>
              <a:gd name="adj1" fmla="val -35181"/>
              <a:gd name="adj2" fmla="val 13965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100" kern="100" dirty="0">
                <a:effectLst/>
                <a:ea typeface="맑은 고딕"/>
                <a:cs typeface="Times New Roman"/>
              </a:rPr>
              <a:t>포트를</a:t>
            </a:r>
            <a:r>
              <a:rPr lang="en-US" sz="1100" kern="100" dirty="0">
                <a:effectLst/>
                <a:ea typeface="맑은 고딕"/>
                <a:cs typeface="Times New Roman"/>
              </a:rPr>
              <a:t> 0</a:t>
            </a:r>
            <a:r>
              <a:rPr lang="ko-KR" sz="1100" kern="100" dirty="0">
                <a:effectLst/>
                <a:ea typeface="맑은 고딕"/>
                <a:cs typeface="Times New Roman"/>
              </a:rPr>
              <a:t>으로 지정하면</a:t>
            </a:r>
            <a:r>
              <a:rPr lang="en-US" sz="1100" kern="100" dirty="0">
                <a:effectLst/>
                <a:ea typeface="맑은 고딕"/>
                <a:cs typeface="Times New Roman"/>
              </a:rPr>
              <a:t> OS</a:t>
            </a:r>
            <a:r>
              <a:rPr lang="ko-KR" sz="1100" kern="100" dirty="0">
                <a:effectLst/>
                <a:ea typeface="맑은 고딕"/>
                <a:cs typeface="Times New Roman"/>
              </a:rPr>
              <a:t>에서 임의의 번호로 포트를 할당해줍니다</a:t>
            </a:r>
            <a:r>
              <a:rPr lang="en-US" sz="1100" kern="100" dirty="0">
                <a:effectLst/>
                <a:ea typeface="맑은 고딕"/>
                <a:cs typeface="Times New Roman"/>
              </a:rPr>
              <a:t>. </a:t>
            </a:r>
            <a:endParaRPr lang="ko-KR" sz="11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973354" y="5500337"/>
            <a:ext cx="2764155" cy="605155"/>
          </a:xfrm>
          <a:prstGeom prst="wedgeRoundRectCallout">
            <a:avLst>
              <a:gd name="adj1" fmla="val -43046"/>
              <a:gd name="adj2" fmla="val -978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ko-KR" sz="1100" kern="100" dirty="0">
                <a:effectLst/>
                <a:ea typeface="맑은 고딕"/>
                <a:cs typeface="Times New Roman"/>
              </a:rPr>
              <a:t>서버가 수신대기하고 있는</a:t>
            </a:r>
            <a:r>
              <a:rPr lang="en-US" sz="1100" kern="100" dirty="0">
                <a:effectLst/>
                <a:ea typeface="맑은 고딕"/>
                <a:cs typeface="Times New Roman"/>
              </a:rPr>
              <a:t> IP</a:t>
            </a:r>
            <a:r>
              <a:rPr lang="ko-KR" sz="1100" kern="100" dirty="0">
                <a:effectLst/>
                <a:ea typeface="맑은 고딕"/>
                <a:cs typeface="Times New Roman"/>
              </a:rPr>
              <a:t>주소와 포트 번호를 향해 연결 요청을 수행합니다</a:t>
            </a:r>
            <a:r>
              <a:rPr lang="en-US" sz="1100" kern="100" dirty="0">
                <a:effectLst/>
                <a:ea typeface="맑은 고딕"/>
                <a:cs typeface="Times New Roman"/>
              </a:rPr>
              <a:t>.</a:t>
            </a:r>
            <a:endParaRPr lang="ko-KR" sz="11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285" y="17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서</a:t>
            </a:r>
            <a:r>
              <a:rPr lang="ko-KR" altLang="en-US" dirty="0">
                <a:solidFill>
                  <a:schemeClr val="accent3"/>
                </a:solidFill>
              </a:rPr>
              <a:t>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3581" y="32036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3"/>
                </a:solidFill>
              </a:rPr>
              <a:t>클라이언트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512" y="52199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서</a:t>
            </a:r>
            <a:r>
              <a:rPr lang="ko-KR" altLang="en-US" dirty="0">
                <a:solidFill>
                  <a:schemeClr val="accent3"/>
                </a:solidFill>
              </a:rPr>
              <a:t>버</a:t>
            </a:r>
          </a:p>
        </p:txBody>
      </p:sp>
    </p:spTree>
    <p:extLst>
      <p:ext uri="{BB962C8B-B14F-4D97-AF65-F5344CB8AC3E}">
        <p14:creationId xmlns:p14="http://schemas.microsoft.com/office/powerpoint/2010/main" val="4878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err="1"/>
              <a:t>TcpListener</a:t>
            </a:r>
            <a:r>
              <a:rPr lang="ko-KR" altLang="en-US" dirty="0"/>
              <a:t>와 </a:t>
            </a:r>
            <a:r>
              <a:rPr lang="en-US" altLang="ko-KR" dirty="0" err="1" smtClean="0"/>
              <a:t>TcpClient</a:t>
            </a:r>
            <a:r>
              <a:rPr lang="en-US" altLang="ko-KR" dirty="0" smtClean="0"/>
              <a:t>(5/5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TCPListener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TcpClient</a:t>
            </a:r>
            <a:r>
              <a:rPr lang="ko-KR" altLang="en-US" dirty="0" smtClean="0"/>
              <a:t>의 예제 코드</a:t>
            </a:r>
            <a:r>
              <a:rPr lang="en-US" altLang="ko-KR" dirty="0" smtClean="0"/>
              <a:t>(2/2</a:t>
            </a:r>
            <a:r>
              <a:rPr lang="en-US" altLang="ko-KR" dirty="0" smtClean="0"/>
              <a:t>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25180" y="2142148"/>
            <a:ext cx="5400600" cy="38007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NetworkStream</a:t>
            </a:r>
            <a:r>
              <a:rPr lang="en-US" altLang="ko-KR" sz="1400" dirty="0"/>
              <a:t> stream = </a:t>
            </a:r>
            <a:r>
              <a:rPr lang="en-US" altLang="ko-KR" sz="1400" dirty="0" err="1"/>
              <a:t>client.GetStream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r>
              <a:rPr lang="ko-KR" altLang="ko-KR" sz="1400" dirty="0"/>
              <a:t> </a:t>
            </a:r>
            <a:br>
              <a:rPr lang="ko-KR" altLang="ko-KR" sz="1400" dirty="0"/>
            </a:br>
            <a:r>
              <a:rPr lang="en-US" altLang="ko-KR" sz="1400" dirty="0" err="1"/>
              <a:t>int</a:t>
            </a:r>
            <a:r>
              <a:rPr lang="en-US" altLang="ko-KR" sz="1400" dirty="0"/>
              <a:t> length;</a:t>
            </a:r>
            <a:endParaRPr lang="ko-KR" altLang="ko-KR" sz="1400" dirty="0"/>
          </a:p>
          <a:p>
            <a:r>
              <a:rPr lang="en-US" altLang="ko-KR" sz="1400" dirty="0"/>
              <a:t>string data = null;</a:t>
            </a:r>
            <a:endParaRPr lang="ko-KR" altLang="ko-KR" sz="1400" dirty="0"/>
          </a:p>
          <a:p>
            <a:r>
              <a:rPr lang="en-US" altLang="ko-KR" sz="1400" dirty="0"/>
              <a:t>byte[] bytes = new byte[256];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r>
              <a:rPr lang="ko-KR" altLang="ko-KR" sz="1400" dirty="0"/>
              <a:t> </a:t>
            </a:r>
            <a:br>
              <a:rPr lang="ko-KR" altLang="ko-KR" sz="1400" dirty="0"/>
            </a:br>
            <a:r>
              <a:rPr lang="en-US" altLang="ko-KR" sz="1400" dirty="0"/>
              <a:t>while ((length = </a:t>
            </a:r>
            <a:r>
              <a:rPr lang="en-US" altLang="ko-KR" sz="1400" dirty="0" err="1"/>
              <a:t>stream.Read</a:t>
            </a:r>
            <a:r>
              <a:rPr lang="en-US" altLang="ko-KR" sz="1400" dirty="0"/>
              <a:t>(bytes, 0, </a:t>
            </a:r>
            <a:r>
              <a:rPr lang="en-US" altLang="ko-KR" sz="1400" dirty="0" err="1"/>
              <a:t>bytes.Length</a:t>
            </a:r>
            <a:r>
              <a:rPr lang="en-US" altLang="ko-KR" sz="1400" dirty="0"/>
              <a:t>)) != 0)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data = </a:t>
            </a:r>
            <a:r>
              <a:rPr lang="en-US" altLang="ko-KR" sz="1400" dirty="0" err="1"/>
              <a:t>Encoding.Default.GetString</a:t>
            </a:r>
            <a:r>
              <a:rPr lang="en-US" altLang="ko-KR" sz="1400" dirty="0"/>
              <a:t>(bytes, 0, length);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String.Format</a:t>
            </a:r>
            <a:r>
              <a:rPr lang="en-US" altLang="ko-KR" sz="1400" dirty="0"/>
              <a:t>("</a:t>
            </a:r>
            <a:r>
              <a:rPr lang="ko-KR" altLang="ko-KR" sz="1400" dirty="0"/>
              <a:t>수신</a:t>
            </a:r>
            <a:r>
              <a:rPr lang="en-US" altLang="ko-KR" sz="1400" dirty="0"/>
              <a:t>: {0}", data));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byte[]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Encoding.Default.GetBytes</a:t>
            </a:r>
            <a:r>
              <a:rPr lang="en-US" altLang="ko-KR" sz="1400" dirty="0"/>
              <a:t>(data);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stream.Write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msg.Length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 err="1" smtClean="0"/>
              <a:t>Console.WriteLine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String.Format</a:t>
            </a:r>
            <a:r>
              <a:rPr lang="en-US" altLang="ko-KR" sz="1400" dirty="0"/>
              <a:t>("</a:t>
            </a:r>
            <a:r>
              <a:rPr lang="ko-KR" altLang="ko-KR" sz="1400" dirty="0"/>
              <a:t>송신</a:t>
            </a:r>
            <a:r>
              <a:rPr lang="en-US" altLang="ko-KR" sz="1400" dirty="0"/>
              <a:t>: {0}", data));</a:t>
            </a:r>
            <a:r>
              <a:rPr lang="ko-KR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} </a:t>
            </a:r>
            <a:endParaRPr lang="ko-KR" altLang="ko-KR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133581" y="177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3"/>
                </a:solidFill>
              </a:rPr>
              <a:t>클라이언트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352991" y="2276872"/>
            <a:ext cx="2668270" cy="612140"/>
          </a:xfrm>
          <a:prstGeom prst="wedgeRoundRectCallout">
            <a:avLst>
              <a:gd name="adj1" fmla="val 56166"/>
              <a:gd name="adj2" fmla="val -2920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 err="1">
                <a:effectLst/>
                <a:ea typeface="맑은 고딕"/>
                <a:cs typeface="Times New Roman"/>
              </a:rPr>
              <a:t>TcpClient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를 통해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 </a:t>
            </a:r>
            <a:r>
              <a:rPr lang="en-US" sz="1200" kern="100" dirty="0" err="1">
                <a:effectLst/>
                <a:ea typeface="맑은 고딕"/>
                <a:cs typeface="Times New Roman"/>
              </a:rPr>
              <a:t>NetworkStream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 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객체를 얻습니다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.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395536" y="3351629"/>
            <a:ext cx="2678430" cy="1381760"/>
          </a:xfrm>
          <a:prstGeom prst="wedgeRoundRectCallout">
            <a:avLst>
              <a:gd name="adj1" fmla="val 57940"/>
              <a:gd name="adj2" fmla="val -235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spcAft>
                <a:spcPts val="0"/>
              </a:spcAft>
            </a:pPr>
            <a:r>
              <a:rPr lang="en-US" sz="1200" kern="100" dirty="0" err="1">
                <a:effectLst/>
                <a:ea typeface="맑은 고딕"/>
                <a:cs typeface="Times New Roman"/>
              </a:rPr>
              <a:t>NetworkStream.Read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() </a:t>
            </a:r>
            <a:r>
              <a:rPr lang="ko-KR" sz="1200" kern="100" dirty="0" err="1">
                <a:effectLst/>
                <a:ea typeface="맑은 고딕"/>
                <a:cs typeface="Times New Roman"/>
              </a:rPr>
              <a:t>메소드는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 상대방이 </a:t>
            </a:r>
            <a:r>
              <a:rPr lang="ko-KR" sz="1200" kern="100" dirty="0" err="1">
                <a:effectLst/>
                <a:ea typeface="맑은 고딕"/>
                <a:cs typeface="Times New Roman"/>
              </a:rPr>
              <a:t>보내온데이터를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 읽어 들입니다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. 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한편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, 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상대와의 연결이 끊어지면 이 </a:t>
            </a:r>
            <a:r>
              <a:rPr lang="ko-KR" sz="1200" kern="100" dirty="0" err="1">
                <a:effectLst/>
                <a:ea typeface="맑은 고딕"/>
                <a:cs typeface="Times New Roman"/>
              </a:rPr>
              <a:t>메소드는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 0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을 반환합니다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. 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즉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, 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이 루프는 연결이 끊어지기 전까지는 계속됩니다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.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395536" y="5229200"/>
            <a:ext cx="2583180" cy="563245"/>
          </a:xfrm>
          <a:prstGeom prst="wedgeRoundRectCallout">
            <a:avLst>
              <a:gd name="adj1" fmla="val 66826"/>
              <a:gd name="adj2" fmla="val -537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0"/>
              </a:spcAft>
            </a:pPr>
            <a:r>
              <a:rPr lang="en-US" sz="1200" kern="100" dirty="0" err="1">
                <a:effectLst/>
                <a:ea typeface="맑은 고딕"/>
                <a:cs typeface="Times New Roman"/>
              </a:rPr>
              <a:t>NetworkStream.Write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() </a:t>
            </a:r>
            <a:r>
              <a:rPr lang="ko-KR" sz="1200" kern="100" dirty="0" err="1">
                <a:effectLst/>
                <a:ea typeface="맑은 고딕"/>
                <a:cs typeface="Times New Roman"/>
              </a:rPr>
              <a:t>메소드를</a:t>
            </a:r>
            <a:r>
              <a:rPr lang="ko-KR" sz="1200" kern="100" dirty="0">
                <a:effectLst/>
                <a:ea typeface="맑은 고딕"/>
                <a:cs typeface="Times New Roman"/>
              </a:rPr>
              <a:t> 통해 상대방에게 메시지를 전송합니다</a:t>
            </a:r>
            <a:r>
              <a:rPr lang="en-US" sz="1200" kern="100" dirty="0">
                <a:effectLst/>
                <a:ea typeface="맑은 고딕"/>
                <a:cs typeface="Times New Roman"/>
              </a:rPr>
              <a:t>.</a:t>
            </a:r>
            <a:endParaRPr lang="ko-KR" sz="12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19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흐르는 </a:t>
            </a:r>
            <a:r>
              <a:rPr lang="ko-KR" altLang="en-US" dirty="0" err="1" smtClean="0"/>
              <a:t>패킷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 </a:t>
            </a:r>
            <a:r>
              <a:rPr lang="ko-KR" altLang="ko-KR" dirty="0"/>
              <a:t>기반의 어플리케이션들의 통신 </a:t>
            </a:r>
            <a:r>
              <a:rPr lang="ko-KR" altLang="ko-KR" dirty="0" smtClean="0"/>
              <a:t>과정</a:t>
            </a:r>
            <a:r>
              <a:rPr lang="ko-KR" altLang="en-US" dirty="0" smtClean="0"/>
              <a:t>은</a:t>
            </a:r>
            <a:r>
              <a:rPr lang="ko-KR" altLang="ko-KR" dirty="0" smtClean="0"/>
              <a:t> 편지를 </a:t>
            </a:r>
            <a:r>
              <a:rPr lang="ko-KR" altLang="ko-KR" dirty="0"/>
              <a:t>주고받는 과정과 </a:t>
            </a:r>
            <a:r>
              <a:rPr lang="ko-KR" altLang="en-US" u="sng" dirty="0" smtClean="0"/>
              <a:t>개념이 다르다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TCP</a:t>
            </a:r>
            <a:r>
              <a:rPr lang="ko-KR" altLang="en-US" dirty="0" smtClean="0"/>
              <a:t>는 연결지향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 지향의 프로토콜로써 편지보다는 오히려 전기가 전달되는 모습과 더 닮았다고 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전기는 전선으로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되어 있는 상태에서 전기를 갖고 있는 쪽이 전기를 받아야 하는 쪽으로 전기를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흘려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TCP </a:t>
            </a:r>
            <a:r>
              <a:rPr lang="ko-KR" altLang="en-US" dirty="0" smtClean="0"/>
              <a:t>프로토콜도 양쪽이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되어 있는 상태에서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흘려 보냄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TCP </a:t>
            </a:r>
            <a:r>
              <a:rPr lang="ko-KR" altLang="en-US" dirty="0" smtClean="0"/>
              <a:t>프로토콜이 전기와 다른 점은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흐름에서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경계를 구분해내야 한다는 점임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TCP </a:t>
            </a:r>
            <a:r>
              <a:rPr lang="ko-KR" altLang="en-US" dirty="0" smtClean="0"/>
              <a:t>통신 어플리케이션은 댐과 같은 버퍼</a:t>
            </a:r>
            <a:r>
              <a:rPr lang="en-US" altLang="ko-KR" dirty="0" smtClean="0"/>
              <a:t>(Buffer)</a:t>
            </a:r>
            <a:r>
              <a:rPr lang="ko-KR" altLang="en-US" dirty="0" smtClean="0"/>
              <a:t>를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나가는 데이터도 들어오는 데이터도 모두 이 버퍼를 거침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702656"/>
              </p:ext>
            </p:extLst>
          </p:nvPr>
        </p:nvGraphicFramePr>
        <p:xfrm>
          <a:off x="2123728" y="5013176"/>
          <a:ext cx="4915469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4" imgW="4409050" imgH="1492889" progId="Visio.Drawing.11">
                  <p:embed/>
                </p:oleObj>
              </mc:Choice>
              <mc:Fallback>
                <p:oleObj name="Visio" r:id="rId4" imgW="4409050" imgH="149288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013176"/>
                        <a:ext cx="4915469" cy="165618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흐르는 </a:t>
            </a:r>
            <a:r>
              <a:rPr lang="ko-KR" altLang="en-US" dirty="0" err="1" smtClean="0"/>
              <a:t>패킷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데이터 송수신 예</a:t>
            </a:r>
            <a:r>
              <a:rPr lang="en-US" altLang="ko-KR" dirty="0" smtClean="0"/>
              <a:t>(1/3)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63044"/>
              </p:ext>
            </p:extLst>
          </p:nvPr>
        </p:nvGraphicFramePr>
        <p:xfrm>
          <a:off x="1430100" y="2708920"/>
          <a:ext cx="645426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Visio" r:id="rId4" imgW="4643009" imgH="936874" progId="Visio.Drawing.11">
                  <p:embed/>
                </p:oleObj>
              </mc:Choice>
              <mc:Fallback>
                <p:oleObj name="Visio" r:id="rId4" imgW="4643009" imgH="9368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100" y="2708920"/>
                        <a:ext cx="6454268" cy="129614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내용 개체 틀 2"/>
          <p:cNvSpPr txBox="1">
            <a:spLocks/>
          </p:cNvSpPr>
          <p:nvPr/>
        </p:nvSpPr>
        <p:spPr>
          <a:xfrm>
            <a:off x="685800" y="1672209"/>
            <a:ext cx="7772400" cy="11087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1530" lvl="1" indent="-342900">
              <a:buFont typeface="+mj-lt"/>
              <a:buAutoNum type="arabicParenR"/>
            </a:pPr>
            <a:r>
              <a:rPr lang="ko-KR" altLang="ko-KR" dirty="0" smtClean="0"/>
              <a:t>두 </a:t>
            </a:r>
            <a:r>
              <a:rPr lang="ko-KR" altLang="ko-KR" dirty="0"/>
              <a:t>어플리케이션이</a:t>
            </a:r>
            <a:r>
              <a:rPr lang="en-US" altLang="ko-KR" dirty="0"/>
              <a:t> TCP </a:t>
            </a:r>
            <a:r>
              <a:rPr lang="ko-KR" altLang="ko-KR" dirty="0"/>
              <a:t>연결을 맺고 있고</a:t>
            </a:r>
            <a:r>
              <a:rPr lang="en-US" altLang="ko-KR" dirty="0"/>
              <a:t>, </a:t>
            </a:r>
            <a:r>
              <a:rPr lang="ko-KR" altLang="ko-KR" dirty="0"/>
              <a:t>송신 어플리케이션이 메모리에 들고 있는 데이터 </a:t>
            </a:r>
            <a:r>
              <a:rPr lang="en-US" altLang="ko-KR" dirty="0"/>
              <a:t>‘a’, ‘b’, ‘c’</a:t>
            </a:r>
            <a:r>
              <a:rPr lang="ko-KR" altLang="ko-KR" dirty="0"/>
              <a:t>를 수신 어플리케이션에 보내려 한다고 </a:t>
            </a:r>
            <a:r>
              <a:rPr lang="ko-KR" altLang="en-US" dirty="0" smtClean="0"/>
              <a:t>해보자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ko-KR" dirty="0" smtClean="0"/>
              <a:t>그리고 </a:t>
            </a:r>
            <a:r>
              <a:rPr lang="en-US" altLang="ko-KR" dirty="0"/>
              <a:t>‘a’, ‘b’, ‘c’</a:t>
            </a:r>
            <a:r>
              <a:rPr lang="ko-KR" altLang="ko-KR" dirty="0"/>
              <a:t>는 </a:t>
            </a:r>
            <a:r>
              <a:rPr lang="en-US" altLang="ko-KR" dirty="0" err="1"/>
              <a:t>wBuffer</a:t>
            </a:r>
            <a:r>
              <a:rPr lang="ko-KR" altLang="ko-KR" dirty="0"/>
              <a:t>라는 이름의 바이트 배열에 담겨 있다고 </a:t>
            </a:r>
            <a:r>
              <a:rPr lang="ko-KR" altLang="ko-KR" dirty="0" smtClean="0"/>
              <a:t>가정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85800" y="4120481"/>
            <a:ext cx="7772400" cy="11087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1530" lvl="1" indent="-342900">
              <a:buFont typeface="+mj-lt"/>
              <a:buAutoNum type="arabicParenR" startAt="2"/>
            </a:pPr>
            <a:r>
              <a:rPr lang="ko-KR" altLang="en-US" dirty="0" err="1"/>
              <a:t>송신측</a:t>
            </a:r>
            <a:r>
              <a:rPr lang="ko-KR" altLang="en-US" dirty="0"/>
              <a:t> 어플리케이션에서 </a:t>
            </a:r>
            <a:r>
              <a:rPr lang="en-US" altLang="ko-KR" dirty="0" err="1"/>
              <a:t>writer.Write</a:t>
            </a:r>
            <a:r>
              <a:rPr lang="en-US" altLang="ko-KR" dirty="0"/>
              <a:t>( </a:t>
            </a:r>
            <a:r>
              <a:rPr lang="en-US" altLang="ko-KR" dirty="0" err="1"/>
              <a:t>wBuffer</a:t>
            </a:r>
            <a:r>
              <a:rPr lang="en-US" altLang="ko-KR" dirty="0"/>
              <a:t>, 0, 3 )</a:t>
            </a:r>
            <a:r>
              <a:rPr lang="ko-KR" altLang="en-US" dirty="0"/>
              <a:t>를 호출하면 데이터는 다음과 같이 어플리케이션의 메모리에서부터 송신 버퍼로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51070"/>
              </p:ext>
            </p:extLst>
          </p:nvPr>
        </p:nvGraphicFramePr>
        <p:xfrm>
          <a:off x="1403648" y="4797152"/>
          <a:ext cx="6480720" cy="130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Visio" r:id="rId6" imgW="4643009" imgH="936874" progId="Visio.Drawing.11">
                  <p:embed/>
                </p:oleObj>
              </mc:Choice>
              <mc:Fallback>
                <p:oleObj name="Visio" r:id="rId6" imgW="4643009" imgH="93687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97152"/>
                        <a:ext cx="6480720" cy="13014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7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흐르는 </a:t>
            </a:r>
            <a:r>
              <a:rPr lang="ko-KR" altLang="en-US" dirty="0" err="1" smtClean="0"/>
              <a:t>패킷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데이터 송수신 예</a:t>
            </a:r>
            <a:r>
              <a:rPr lang="en-US" altLang="ko-KR" dirty="0" smtClean="0"/>
              <a:t>(2/3)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800" y="1672209"/>
            <a:ext cx="7772400" cy="11087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1530" lvl="1" indent="-342900">
              <a:buFont typeface="+mj-lt"/>
              <a:buAutoNum type="arabicParenR" startAt="3"/>
            </a:pPr>
            <a:r>
              <a:rPr lang="ko-KR" altLang="ko-KR" dirty="0"/>
              <a:t>운영체제는 송신버퍼에 있는 내용을 연결을 맺고 있는 </a:t>
            </a:r>
            <a:r>
              <a:rPr lang="ko-KR" altLang="ko-KR" dirty="0" err="1"/>
              <a:t>수신측으로</a:t>
            </a:r>
            <a:r>
              <a:rPr lang="ko-KR" altLang="ko-KR" dirty="0"/>
              <a:t> 보내기 </a:t>
            </a:r>
            <a:r>
              <a:rPr lang="ko-KR" altLang="ko-KR" dirty="0" smtClean="0"/>
              <a:t>시작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685800" y="3612772"/>
            <a:ext cx="7772400" cy="14401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1530" lvl="1" indent="-342900">
              <a:buFont typeface="+mj-lt"/>
              <a:buAutoNum type="arabicParenR" startAt="4"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 err="1"/>
              <a:t>수신측의</a:t>
            </a:r>
            <a:r>
              <a:rPr lang="ko-KR" altLang="en-US" dirty="0"/>
              <a:t> 어플리케이션에서는 데이터를 담기 위한 </a:t>
            </a:r>
            <a:r>
              <a:rPr lang="en-US" altLang="ko-KR" dirty="0" err="1"/>
              <a:t>rBuffer</a:t>
            </a:r>
            <a:r>
              <a:rPr lang="ko-KR" altLang="en-US" dirty="0"/>
              <a:t>를 선언하고</a:t>
            </a:r>
            <a:r>
              <a:rPr lang="en-US" altLang="ko-KR" dirty="0"/>
              <a:t>, </a:t>
            </a:r>
            <a:r>
              <a:rPr lang="en-US" altLang="ko-KR" dirty="0" err="1"/>
              <a:t>reader.Read</a:t>
            </a:r>
            <a:r>
              <a:rPr lang="en-US" altLang="ko-KR" dirty="0"/>
              <a:t>(</a:t>
            </a:r>
            <a:r>
              <a:rPr lang="en-US" altLang="ko-KR" dirty="0" err="1"/>
              <a:t>rBuffer</a:t>
            </a:r>
            <a:r>
              <a:rPr lang="en-US" altLang="ko-KR" dirty="0"/>
              <a:t>, 0, 16)</a:t>
            </a:r>
            <a:r>
              <a:rPr lang="ko-KR" altLang="en-US" dirty="0"/>
              <a:t>을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/>
              <a:t>코드는 </a:t>
            </a:r>
            <a:r>
              <a:rPr lang="en-US" altLang="ko-KR" dirty="0"/>
              <a:t>16</a:t>
            </a:r>
            <a:r>
              <a:rPr lang="ko-KR" altLang="en-US" dirty="0"/>
              <a:t>바이트를 읽어오려고 시도하지만 실제 수신 버퍼에는 ‘</a:t>
            </a:r>
            <a:r>
              <a:rPr lang="en-US" altLang="ko-KR" dirty="0"/>
              <a:t>a’ </a:t>
            </a:r>
            <a:r>
              <a:rPr lang="ko-KR" altLang="en-US" dirty="0"/>
              <a:t>하나밖에 없으므로 </a:t>
            </a:r>
            <a:r>
              <a:rPr lang="en-US" altLang="ko-KR" dirty="0" err="1"/>
              <a:t>rBuffer</a:t>
            </a:r>
            <a:r>
              <a:rPr lang="ko-KR" altLang="en-US" dirty="0"/>
              <a:t>에는 ‘</a:t>
            </a:r>
            <a:r>
              <a:rPr lang="en-US" altLang="ko-KR" dirty="0"/>
              <a:t>a’</a:t>
            </a:r>
            <a:r>
              <a:rPr lang="ko-KR" altLang="en-US" dirty="0"/>
              <a:t>가 담기고 </a:t>
            </a:r>
            <a:r>
              <a:rPr lang="en-US" altLang="ko-KR" dirty="0"/>
              <a:t>Read() </a:t>
            </a:r>
            <a:r>
              <a:rPr lang="ko-KR" altLang="en-US" dirty="0" err="1"/>
              <a:t>메소드는</a:t>
            </a:r>
            <a:r>
              <a:rPr lang="ko-KR" altLang="en-US" dirty="0"/>
              <a:t> 실제로 읽은 바이트 수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그러는 동안 수신 버퍼에는 </a:t>
            </a:r>
            <a:r>
              <a:rPr lang="ko-KR" altLang="en-US" dirty="0" err="1"/>
              <a:t>송신측에서</a:t>
            </a:r>
            <a:r>
              <a:rPr lang="ko-KR" altLang="en-US" dirty="0"/>
              <a:t> 보낸 ‘</a:t>
            </a:r>
            <a:r>
              <a:rPr lang="en-US" altLang="ko-KR" dirty="0"/>
              <a:t>b’, ‘c’</a:t>
            </a:r>
            <a:r>
              <a:rPr lang="ko-KR" altLang="en-US" dirty="0"/>
              <a:t>가 </a:t>
            </a:r>
            <a:r>
              <a:rPr lang="ko-KR" altLang="en-US" dirty="0" smtClean="0"/>
              <a:t>도착함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95081"/>
              </p:ext>
            </p:extLst>
          </p:nvPr>
        </p:nvGraphicFramePr>
        <p:xfrm>
          <a:off x="1403648" y="2276872"/>
          <a:ext cx="645426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4" imgW="4643009" imgH="936874" progId="Visio.Drawing.11">
                  <p:embed/>
                </p:oleObj>
              </mc:Choice>
              <mc:Fallback>
                <p:oleObj name="Visio" r:id="rId4" imgW="4643009" imgH="9368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76872"/>
                        <a:ext cx="6454268" cy="129614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9231"/>
              </p:ext>
            </p:extLst>
          </p:nvPr>
        </p:nvGraphicFramePr>
        <p:xfrm>
          <a:off x="1399834" y="5085184"/>
          <a:ext cx="6484534" cy="130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6" imgW="4643009" imgH="936874" progId="Visio.Drawing.11">
                  <p:embed/>
                </p:oleObj>
              </mc:Choice>
              <mc:Fallback>
                <p:oleObj name="Visio" r:id="rId6" imgW="4643009" imgH="93687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834" y="5085184"/>
                        <a:ext cx="6484534" cy="130222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0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흐르는 </a:t>
            </a:r>
            <a:r>
              <a:rPr lang="ko-KR" altLang="en-US" dirty="0" err="1" smtClean="0"/>
              <a:t>패킷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데이터 송수신 예</a:t>
            </a:r>
            <a:r>
              <a:rPr lang="en-US" altLang="ko-KR" dirty="0" smtClean="0"/>
              <a:t>(3/3)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85800" y="1672209"/>
            <a:ext cx="7772400" cy="1468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1530" lvl="1" indent="-342900">
              <a:buFont typeface="+mj-lt"/>
              <a:buAutoNum type="arabicParenR" startAt="5"/>
            </a:pPr>
            <a:r>
              <a:rPr lang="ko-KR" altLang="en-US" dirty="0"/>
              <a:t>이번에도 </a:t>
            </a:r>
            <a:r>
              <a:rPr lang="ko-KR" altLang="en-US" dirty="0" err="1"/>
              <a:t>수신측은</a:t>
            </a:r>
            <a:r>
              <a:rPr lang="ko-KR" altLang="en-US" dirty="0"/>
              <a:t> </a:t>
            </a:r>
            <a:r>
              <a:rPr lang="en-US" altLang="ko-KR" dirty="0" err="1"/>
              <a:t>reader.Read</a:t>
            </a:r>
            <a:r>
              <a:rPr lang="en-US" altLang="ko-KR" dirty="0"/>
              <a:t>(</a:t>
            </a:r>
            <a:r>
              <a:rPr lang="en-US" altLang="ko-KR" dirty="0" err="1"/>
              <a:t>rBuffer</a:t>
            </a:r>
            <a:r>
              <a:rPr lang="en-US" altLang="ko-KR" dirty="0"/>
              <a:t>, 0, 16)</a:t>
            </a:r>
            <a:r>
              <a:rPr lang="ko-KR" altLang="en-US" dirty="0"/>
              <a:t>을 호출했는데 이번엔 ‘</a:t>
            </a:r>
            <a:r>
              <a:rPr lang="en-US" altLang="ko-KR" dirty="0"/>
              <a:t>b’, ‘c’</a:t>
            </a:r>
            <a:r>
              <a:rPr lang="ko-KR" altLang="en-US" dirty="0"/>
              <a:t>가 </a:t>
            </a:r>
            <a:r>
              <a:rPr lang="en-US" altLang="ko-KR" dirty="0" err="1"/>
              <a:t>rBuffer</a:t>
            </a:r>
            <a:r>
              <a:rPr lang="ko-KR" altLang="en-US" dirty="0"/>
              <a:t>에 담기고 </a:t>
            </a:r>
            <a:r>
              <a:rPr lang="en-US" altLang="ko-KR" dirty="0"/>
              <a:t>Read() </a:t>
            </a:r>
            <a:r>
              <a:rPr lang="ko-KR" altLang="en-US" dirty="0" err="1"/>
              <a:t>메소드는</a:t>
            </a:r>
            <a:r>
              <a:rPr lang="ko-KR" altLang="en-US" dirty="0"/>
              <a:t> 읽은 바이트 수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smtClean="0"/>
              <a:t>반환함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이렇게 </a:t>
            </a:r>
            <a:r>
              <a:rPr lang="ko-KR" altLang="en-US" dirty="0"/>
              <a:t>해서 </a:t>
            </a:r>
            <a:r>
              <a:rPr lang="ko-KR" altLang="en-US" dirty="0" err="1"/>
              <a:t>송신측의</a:t>
            </a:r>
            <a:r>
              <a:rPr lang="ko-KR" altLang="en-US" dirty="0"/>
              <a:t> 프로그램 메모리에 있던 ‘</a:t>
            </a:r>
            <a:r>
              <a:rPr lang="en-US" altLang="ko-KR" dirty="0"/>
              <a:t>a’, ‘b’, ‘c’</a:t>
            </a:r>
            <a:r>
              <a:rPr lang="ko-KR" altLang="en-US" dirty="0"/>
              <a:t>가 모두 </a:t>
            </a:r>
            <a:r>
              <a:rPr lang="ko-KR" altLang="en-US" dirty="0" err="1"/>
              <a:t>수신측의</a:t>
            </a:r>
            <a:r>
              <a:rPr lang="ko-KR" altLang="en-US" dirty="0"/>
              <a:t> 프로그램 메모리로 </a:t>
            </a:r>
            <a:r>
              <a:rPr lang="ko-KR" altLang="en-US" dirty="0" smtClean="0"/>
              <a:t>전달됨</a:t>
            </a:r>
            <a:r>
              <a:rPr lang="en-US" altLang="ko-KR" dirty="0" smtClean="0"/>
              <a:t>.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569341"/>
              </p:ext>
            </p:extLst>
          </p:nvPr>
        </p:nvGraphicFramePr>
        <p:xfrm>
          <a:off x="1115615" y="2924944"/>
          <a:ext cx="7171409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4" imgW="4643009" imgH="936874" progId="Visio.Drawing.11">
                  <p:embed/>
                </p:oleObj>
              </mc:Choice>
              <mc:Fallback>
                <p:oleObj name="Visio" r:id="rId4" imgW="4643009" imgH="9368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5" y="2924944"/>
                        <a:ext cx="7171409" cy="144016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1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흐르는 </a:t>
            </a:r>
            <a:r>
              <a:rPr lang="ko-KR" altLang="en-US" dirty="0" err="1" smtClean="0"/>
              <a:t>패킷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프로토콜 설계와 네트워크 어플리케이션 프로그래밍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accent3"/>
                </a:solidFill>
              </a:rPr>
              <a:t>교재 본문을 참조하여 실습 진행</a:t>
            </a:r>
            <a:endParaRPr lang="en-US" altLang="ko-KR" dirty="0" smtClean="0">
              <a:solidFill>
                <a:schemeClr val="accent3"/>
              </a:solidFill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 프로그래밍에 앞서 알아 두어야 할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(1/8)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인터넷의 </a:t>
            </a:r>
            <a:r>
              <a:rPr lang="ko-KR" altLang="en-US" dirty="0" smtClean="0"/>
              <a:t>유래</a:t>
            </a:r>
            <a:r>
              <a:rPr lang="en-US" altLang="ko-KR" dirty="0" smtClean="0"/>
              <a:t>(1/2)</a:t>
            </a:r>
          </a:p>
          <a:p>
            <a:pPr lvl="1"/>
            <a:r>
              <a:rPr lang="ko-KR" altLang="en-US" dirty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는 그물</a:t>
            </a:r>
            <a:r>
              <a:rPr lang="en-US" altLang="ko-KR" dirty="0"/>
              <a:t>(Net)</a:t>
            </a:r>
            <a:r>
              <a:rPr lang="ko-KR" altLang="en-US" dirty="0"/>
              <a:t>에서 파생된 단어로</a:t>
            </a:r>
            <a:r>
              <a:rPr lang="en-US" altLang="ko-KR" dirty="0"/>
              <a:t>, </a:t>
            </a:r>
            <a:r>
              <a:rPr lang="ko-KR" altLang="en-US" dirty="0"/>
              <a:t>어떤 물건이나 사람 등이 상호 </a:t>
            </a:r>
            <a:r>
              <a:rPr lang="ko-KR" altLang="en-US" dirty="0" smtClean="0"/>
              <a:t>연결되어 </a:t>
            </a:r>
            <a:r>
              <a:rPr lang="ko-KR" altLang="en-US" dirty="0"/>
              <a:t>있는 </a:t>
            </a:r>
            <a:r>
              <a:rPr lang="ko-KR" altLang="en-US" dirty="0" smtClean="0"/>
              <a:t>체계를 말함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보통 우리가 이야기하는 네트워크는 컴퓨터들이 상호 </a:t>
            </a:r>
            <a:r>
              <a:rPr lang="ko-KR" altLang="en-US" dirty="0" smtClean="0"/>
              <a:t>연결되어 </a:t>
            </a:r>
            <a:r>
              <a:rPr lang="ko-KR" altLang="en-US" dirty="0"/>
              <a:t>있는 “컴퓨터 통신 네트워크</a:t>
            </a:r>
            <a:r>
              <a:rPr lang="ko-KR" altLang="en-US" dirty="0" smtClean="0"/>
              <a:t>”임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최초 세대의 컴퓨터들은 할 수 있는 것이라고는 프로그램을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</a:t>
            </a:r>
            <a:r>
              <a:rPr lang="ko-KR" altLang="en-US" dirty="0"/>
              <a:t>실행한 뒤 그 결과를 출력하는 정도가 </a:t>
            </a:r>
            <a:r>
              <a:rPr lang="ko-KR" altLang="en-US" dirty="0" smtClean="0"/>
              <a:t>전부였음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컴퓨터의 성능이 향상되자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더미 터미널을 컴퓨터에 연결하여 여러 사용자가 동시에 사용할 수 있는 방법이 마련됨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더미터미널은 아무 지능도 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 컴퓨터와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데이터를 주고받는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기능을 갖추었음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냉전이 한창이던 </a:t>
            </a:r>
            <a:r>
              <a:rPr lang="en-US" altLang="ko-KR" dirty="0"/>
              <a:t>1957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소련은 스푸트니크 위성을 우주에 </a:t>
            </a:r>
            <a:r>
              <a:rPr lang="ko-KR" altLang="en-US" dirty="0" err="1" smtClean="0"/>
              <a:t>쏘아올림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미국은 여기에 충격을 받아 </a:t>
            </a:r>
            <a:r>
              <a:rPr lang="en-US" altLang="ko-KR" dirty="0" smtClean="0"/>
              <a:t>1958</a:t>
            </a:r>
            <a:r>
              <a:rPr lang="ko-KR" altLang="en-US" dirty="0" smtClean="0"/>
              <a:t>년 </a:t>
            </a:r>
            <a:r>
              <a:rPr lang="en-US" altLang="ko-KR" dirty="0"/>
              <a:t>DARPA(Defense Advanced Research Project </a:t>
            </a:r>
            <a:r>
              <a:rPr lang="en-US" altLang="ko-KR" dirty="0" smtClean="0"/>
              <a:t>Agency)</a:t>
            </a:r>
            <a:r>
              <a:rPr lang="ko-KR" altLang="en-US" dirty="0" smtClean="0"/>
              <a:t>를 설립함</a:t>
            </a:r>
            <a:r>
              <a:rPr lang="en-US" altLang="ko-KR" dirty="0" smtClean="0"/>
              <a:t>. 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 프로그래밍에 앞서 알아 두어야 할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(2/8)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/>
              <a:t>인터넷의 </a:t>
            </a:r>
            <a:r>
              <a:rPr lang="ko-KR" altLang="en-US" dirty="0" smtClean="0"/>
              <a:t>유래</a:t>
            </a:r>
            <a:r>
              <a:rPr lang="en-US" altLang="ko-KR" dirty="0" smtClean="0"/>
              <a:t>(2/2)</a:t>
            </a:r>
          </a:p>
          <a:p>
            <a:pPr lvl="1"/>
            <a:r>
              <a:rPr lang="en-US" altLang="ko-KR" dirty="0" smtClean="0"/>
              <a:t>DARPA</a:t>
            </a:r>
            <a:r>
              <a:rPr lang="ko-KR" altLang="en-US" dirty="0" smtClean="0"/>
              <a:t>는 군대를 위한 신기술을 개발하는 곳으로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상당수가 외부 대학과 연구기관에서 수행되었음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연구 기관에서 수행한 연구 자료가 그들의 컴퓨터에 축적되기 시작하자</a:t>
            </a:r>
            <a:r>
              <a:rPr lang="en-US" altLang="ko-KR" dirty="0" smtClean="0"/>
              <a:t>, DARPA</a:t>
            </a:r>
            <a:r>
              <a:rPr lang="ko-KR" altLang="en-US" dirty="0" smtClean="0"/>
              <a:t>는 각 연구기관의 네트워크와 네트워크를 서로 연결시키고자 하는 구상을 시작함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연구기관간의 네트워크와 네트워크를 연결한 이것을 </a:t>
            </a:r>
            <a:r>
              <a:rPr lang="en-US" altLang="ko-KR" dirty="0" smtClean="0"/>
              <a:t>DARPANET</a:t>
            </a:r>
            <a:r>
              <a:rPr lang="ko-KR" altLang="en-US" dirty="0" smtClean="0"/>
              <a:t>이라 불렀고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처음에는 소수만 연결되었으나 금새 세계의 연구 기관과 민간 기업으로 연결되기 시작하여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년대 말에 이르러서는 오늘날과 같은 인터넷이 형성됨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 프로그래밍에 앞서 알아 두어야 할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(3/8)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(1/4)</a:t>
            </a:r>
          </a:p>
          <a:p>
            <a:pPr lvl="1"/>
            <a:r>
              <a:rPr lang="ko-KR" altLang="en-US" dirty="0"/>
              <a:t>컴퓨터끼리 네트워크에서 데이터를 주고받기 위해서는 그 네트워크에서 통용되는 “</a:t>
            </a:r>
            <a:r>
              <a:rPr lang="ko-KR" altLang="en-US" dirty="0" smtClean="0"/>
              <a:t>프로토콜</a:t>
            </a:r>
            <a:r>
              <a:rPr lang="en-US" altLang="ko-KR" dirty="0"/>
              <a:t>(Protocol)”</a:t>
            </a:r>
            <a:r>
              <a:rPr lang="ko-KR" altLang="en-US" dirty="0"/>
              <a:t>을 </a:t>
            </a:r>
            <a:r>
              <a:rPr lang="ko-KR" altLang="en-US" dirty="0" smtClean="0"/>
              <a:t>따라야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프로토콜은 규약</a:t>
            </a:r>
            <a:r>
              <a:rPr lang="en-US" altLang="ko-KR" dirty="0"/>
              <a:t>, </a:t>
            </a:r>
            <a:r>
              <a:rPr lang="ko-KR" altLang="en-US" dirty="0"/>
              <a:t>규칙이라는 뜻의 낱말로써</a:t>
            </a:r>
            <a:r>
              <a:rPr lang="en-US" altLang="ko-KR" dirty="0"/>
              <a:t>, </a:t>
            </a:r>
            <a:r>
              <a:rPr lang="ko-KR" altLang="en-US" dirty="0" smtClean="0"/>
              <a:t>여기에서는 </a:t>
            </a:r>
            <a:r>
              <a:rPr lang="ko-KR" altLang="en-US" dirty="0"/>
              <a:t>컴퓨터들이 네트워크를 통해 데이터를 주고받기 위한“ 통신 </a:t>
            </a:r>
            <a:r>
              <a:rPr lang="ko-KR" altLang="en-US" dirty="0" smtClean="0"/>
              <a:t>규약을 말함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프로토콜에는 굉장히 다양한 종류가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인터넷의 실질적인 표준 프로토콜은 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TCP/IP</a:t>
            </a:r>
            <a:r>
              <a:rPr lang="ko-KR" altLang="en-US" dirty="0" smtClean="0"/>
              <a:t>는 여러 가지 프로토콜의 모음</a:t>
            </a:r>
            <a:r>
              <a:rPr lang="en-US" altLang="ko-KR" dirty="0" smtClean="0"/>
              <a:t>(Suite)</a:t>
            </a:r>
            <a:r>
              <a:rPr lang="ko-KR" altLang="en-US" dirty="0" smtClean="0"/>
              <a:t>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그림과 같이 네 개의 계층으로 구성되어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계층 위에 다른 계층이 포개어져 있는 형태로 이루어져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이것을 </a:t>
            </a:r>
            <a:r>
              <a:rPr lang="en-US" altLang="ko-KR" dirty="0" smtClean="0"/>
              <a:t>TCP/IP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이라고 부르기도 함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79558"/>
              </p:ext>
            </p:extLst>
          </p:nvPr>
        </p:nvGraphicFramePr>
        <p:xfrm>
          <a:off x="3635896" y="4293096"/>
          <a:ext cx="1656184" cy="2261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4" imgW="1493340" imgH="2033227" progId="Visio.Drawing.11">
                  <p:embed/>
                </p:oleObj>
              </mc:Choice>
              <mc:Fallback>
                <p:oleObj name="Visio" r:id="rId4" imgW="1493340" imgH="20332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293096"/>
                        <a:ext cx="1656184" cy="2261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0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 프로그래밍에 앞서 알아 두어야 할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(4/8)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(2/4)</a:t>
            </a:r>
          </a:p>
          <a:p>
            <a:pPr lvl="1"/>
            <a:r>
              <a:rPr lang="ko-KR" altLang="en-US" dirty="0" smtClean="0"/>
              <a:t>링크 계층</a:t>
            </a:r>
            <a:r>
              <a:rPr lang="en-US" altLang="ko-KR" dirty="0" smtClean="0"/>
              <a:t>(Link Layer)</a:t>
            </a:r>
          </a:p>
          <a:p>
            <a:pPr lvl="2"/>
            <a:r>
              <a:rPr lang="ko-KR" altLang="ko-KR" dirty="0" smtClean="0"/>
              <a:t>네트워크의 </a:t>
            </a:r>
            <a:r>
              <a:rPr lang="ko-KR" altLang="ko-KR" dirty="0"/>
              <a:t>물리적인 연결 매체를 통해 </a:t>
            </a:r>
            <a:r>
              <a:rPr lang="ko-KR" altLang="ko-KR" dirty="0" err="1"/>
              <a:t>패킷을</a:t>
            </a:r>
            <a:r>
              <a:rPr lang="ko-KR" altLang="ko-KR" dirty="0"/>
              <a:t> 주고 받는 작업을 </a:t>
            </a:r>
            <a:r>
              <a:rPr lang="ko-KR" altLang="ko-KR" dirty="0" smtClean="0"/>
              <a:t>담당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LAN </a:t>
            </a:r>
            <a:r>
              <a:rPr lang="ko-KR" altLang="en-US" dirty="0" smtClean="0"/>
              <a:t>케이블로 연결되어 있든 </a:t>
            </a:r>
            <a:r>
              <a:rPr lang="en-US" altLang="ko-KR" dirty="0" smtClean="0"/>
              <a:t>ADSL</a:t>
            </a:r>
            <a:r>
              <a:rPr lang="ko-KR" altLang="en-US" dirty="0" smtClean="0"/>
              <a:t>로 연결되어 있든 또는 </a:t>
            </a:r>
            <a:r>
              <a:rPr lang="en-US" altLang="ko-KR" dirty="0" smtClean="0"/>
              <a:t>Wi-Fi</a:t>
            </a:r>
            <a:r>
              <a:rPr lang="ko-KR" altLang="en-US" dirty="0" smtClean="0"/>
              <a:t>로 연결되어 있든 링크 계층에서 이를 담당하여 처리함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ko-KR" dirty="0"/>
              <a:t>가령 어떤 </a:t>
            </a:r>
            <a:r>
              <a:rPr lang="ko-KR" altLang="ko-KR" dirty="0" err="1"/>
              <a:t>패킷이</a:t>
            </a:r>
            <a:r>
              <a:rPr lang="ko-KR" altLang="ko-KR" dirty="0"/>
              <a:t> 네트워크를 통해 컴퓨터에 들어오면 제일 먼저 바로 이 링크 계층이 </a:t>
            </a:r>
            <a:r>
              <a:rPr lang="ko-KR" altLang="ko-KR" dirty="0" smtClean="0"/>
              <a:t>맞이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ko-KR" dirty="0"/>
              <a:t>링크 계층은 이 </a:t>
            </a:r>
            <a:r>
              <a:rPr lang="ko-KR" altLang="ko-KR" dirty="0" err="1"/>
              <a:t>패킷에서</a:t>
            </a:r>
            <a:r>
              <a:rPr lang="ko-KR" altLang="ko-KR" dirty="0"/>
              <a:t> 물리적 데이터 전송에 사용되던 부분을 제거하고 인터넷 계층에 </a:t>
            </a:r>
            <a:r>
              <a:rPr lang="ko-KR" altLang="en-US" dirty="0" smtClean="0"/>
              <a:t>넘김</a:t>
            </a:r>
            <a:r>
              <a:rPr lang="en-US" altLang="ko-KR" dirty="0" smtClean="0"/>
              <a:t>. </a:t>
            </a:r>
            <a:r>
              <a:rPr lang="ko-KR" altLang="ko-KR" dirty="0"/>
              <a:t>이렇게 함으로써 인터넷 계층에서는 </a:t>
            </a:r>
            <a:r>
              <a:rPr lang="ko-KR" altLang="ko-KR" dirty="0" err="1"/>
              <a:t>패킷이</a:t>
            </a:r>
            <a:r>
              <a:rPr lang="ko-KR" altLang="ko-KR" dirty="0"/>
              <a:t> 전파를 타고 넘어왔든 광케이블을 타고 넘어왔든 간에 아무 신경도 쓰지 않고 자신의 일을 처리할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 프로그래밍에 앞서 알아 두어야 할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(58)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(3/4)</a:t>
            </a:r>
          </a:p>
          <a:p>
            <a:pPr lvl="1"/>
            <a:r>
              <a:rPr lang="ko-KR" altLang="en-US" dirty="0" smtClean="0"/>
              <a:t>인터넷 계층</a:t>
            </a:r>
            <a:r>
              <a:rPr lang="en-US" altLang="ko-KR" dirty="0" smtClean="0"/>
              <a:t>(Internet Layer)</a:t>
            </a:r>
          </a:p>
          <a:p>
            <a:pPr lvl="2"/>
            <a:r>
              <a:rPr lang="ko-KR" altLang="ko-KR" dirty="0"/>
              <a:t>인터넷 계층은 </a:t>
            </a:r>
            <a:r>
              <a:rPr lang="ko-KR" altLang="ko-KR" dirty="0" err="1"/>
              <a:t>패킷을</a:t>
            </a:r>
            <a:r>
              <a:rPr lang="ko-KR" altLang="ko-KR" dirty="0"/>
              <a:t> 수신해야 할 상대의 주소를 지정하고</a:t>
            </a:r>
            <a:r>
              <a:rPr lang="en-US" altLang="ko-KR" dirty="0"/>
              <a:t>, </a:t>
            </a:r>
            <a:r>
              <a:rPr lang="ko-KR" altLang="ko-KR" dirty="0"/>
              <a:t>나가는 </a:t>
            </a:r>
            <a:r>
              <a:rPr lang="ko-KR" altLang="ko-KR" dirty="0" err="1"/>
              <a:t>패킷에</a:t>
            </a:r>
            <a:r>
              <a:rPr lang="ko-KR" altLang="ko-KR" dirty="0"/>
              <a:t> 대해서는 적절한 크기로 분할 하며 들어오는 </a:t>
            </a:r>
            <a:r>
              <a:rPr lang="ko-KR" altLang="ko-KR" dirty="0" err="1"/>
              <a:t>패킷에</a:t>
            </a:r>
            <a:r>
              <a:rPr lang="ko-KR" altLang="ko-KR" dirty="0"/>
              <a:t> 대해서는 </a:t>
            </a:r>
            <a:r>
              <a:rPr lang="ko-KR" altLang="ko-KR" dirty="0" err="1"/>
              <a:t>재조립을</a:t>
            </a:r>
            <a:r>
              <a:rPr lang="ko-KR" altLang="ko-KR" dirty="0"/>
              <a:t> </a:t>
            </a:r>
            <a:r>
              <a:rPr lang="ko-KR" altLang="ko-KR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계층에서 사용되는 규약이 바로 인터넷 프로토콜</a:t>
            </a:r>
            <a:r>
              <a:rPr lang="en-US" altLang="ko-KR" dirty="0" smtClean="0"/>
              <a:t>(Internet Protocol)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IP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TCP.IP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바로 이 계층의 프로토콜을 나타냄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IP</a:t>
            </a:r>
            <a:r>
              <a:rPr lang="ko-KR" altLang="en-US" dirty="0" smtClean="0"/>
              <a:t>는 내보낸 </a:t>
            </a:r>
            <a:r>
              <a:rPr lang="ko-KR" altLang="en-US" dirty="0" err="1" smtClean="0"/>
              <a:t>패킷이</a:t>
            </a:r>
            <a:r>
              <a:rPr lang="ko-KR" altLang="en-US" dirty="0" smtClean="0"/>
              <a:t> 상대방이 잘 수신했는지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송신한 경우에는 순서대로 수신했는지에 대한 제어는 </a:t>
            </a:r>
            <a:r>
              <a:rPr lang="ko-KR" altLang="en-US" dirty="0" smtClean="0">
                <a:solidFill>
                  <a:schemeClr val="accent3"/>
                </a:solidFill>
              </a:rPr>
              <a:t>전혀 수행하지 않음</a:t>
            </a:r>
            <a:r>
              <a:rPr lang="en-US" altLang="ko-KR" dirty="0" smtClean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ko-KR" altLang="en-US" dirty="0" smtClean="0"/>
              <a:t>전송 계층</a:t>
            </a:r>
            <a:r>
              <a:rPr lang="en-US" altLang="ko-KR" dirty="0" smtClean="0"/>
              <a:t>(Transport Layer)</a:t>
            </a:r>
          </a:p>
          <a:p>
            <a:pPr lvl="2"/>
            <a:r>
              <a:rPr lang="ko-KR" altLang="ko-KR" dirty="0"/>
              <a:t>전송 계층</a:t>
            </a:r>
            <a:r>
              <a:rPr lang="en-US" altLang="ko-KR" dirty="0"/>
              <a:t>(Transport Layer)</a:t>
            </a:r>
            <a:r>
              <a:rPr lang="ko-KR" altLang="ko-KR" dirty="0"/>
              <a:t>에는 이름 그대로 </a:t>
            </a:r>
            <a:r>
              <a:rPr lang="ko-KR" altLang="ko-KR" dirty="0" err="1"/>
              <a:t>패킷의</a:t>
            </a:r>
            <a:r>
              <a:rPr lang="ko-KR" altLang="ko-KR" dirty="0"/>
              <a:t> </a:t>
            </a:r>
            <a:r>
              <a:rPr lang="en-US" altLang="ko-KR" dirty="0"/>
              <a:t>“</a:t>
            </a:r>
            <a:r>
              <a:rPr lang="ko-KR" altLang="ko-KR" dirty="0"/>
              <a:t>운송</a:t>
            </a:r>
            <a:r>
              <a:rPr lang="en-US" altLang="ko-KR" dirty="0"/>
              <a:t>”</a:t>
            </a:r>
            <a:r>
              <a:rPr lang="ko-KR" altLang="ko-KR" dirty="0"/>
              <a:t>을 담당하는 프로토콜들이 </a:t>
            </a:r>
            <a:r>
              <a:rPr lang="ko-KR" altLang="ko-KR" dirty="0" smtClean="0"/>
              <a:t>정</a:t>
            </a:r>
            <a:r>
              <a:rPr lang="ko-KR" altLang="en-US" dirty="0" smtClean="0"/>
              <a:t>의됨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전송 제어 프로토콜</a:t>
            </a:r>
            <a:r>
              <a:rPr lang="en-US" altLang="ko-KR" dirty="0" smtClean="0"/>
              <a:t>(Transport Control Layer)</a:t>
            </a:r>
            <a:r>
              <a:rPr lang="ko-KR" altLang="en-US" dirty="0" smtClean="0"/>
              <a:t>가 바로 이 계층에서 정의됨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에서 수행하지 않는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수신 제어를 수행하여 신뢰성을 보완함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UDP(User Datagram Protocol)</a:t>
            </a:r>
            <a:r>
              <a:rPr lang="ko-KR" altLang="en-US" dirty="0" smtClean="0"/>
              <a:t>도 이 계층에서 선언되는데</a:t>
            </a:r>
            <a:r>
              <a:rPr lang="en-US" altLang="ko-KR" dirty="0" smtClean="0"/>
              <a:t>, TCP</a:t>
            </a:r>
            <a:r>
              <a:rPr lang="ko-KR" altLang="en-US" dirty="0" smtClean="0"/>
              <a:t>와 같이 신뢰성을 보장하지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신뢰성을 위한 작업을 하지 않음으로 인한 성능 향상 효과를 제공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 프로그래밍에 앞서 알아 두어야 할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(6/8)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(4/4)</a:t>
            </a:r>
          </a:p>
          <a:p>
            <a:pPr lvl="1"/>
            <a:r>
              <a:rPr lang="ko-KR" altLang="en-US" dirty="0" smtClean="0"/>
              <a:t>응용 계층</a:t>
            </a:r>
            <a:r>
              <a:rPr lang="en-US" altLang="ko-KR" dirty="0" smtClean="0"/>
              <a:t>(Application Layer)</a:t>
            </a:r>
            <a:endParaRPr lang="en-US" altLang="ko-KR" dirty="0"/>
          </a:p>
          <a:p>
            <a:pPr lvl="2"/>
            <a:r>
              <a:rPr lang="ko-KR" altLang="ko-KR" dirty="0"/>
              <a:t>이 계층은 각 응용 프로그램 나름의 프로토콜들이 </a:t>
            </a:r>
            <a:r>
              <a:rPr lang="ko-KR" altLang="ko-KR" dirty="0" smtClean="0"/>
              <a:t>정의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HTTP, FTP, SNMP </a:t>
            </a:r>
            <a:r>
              <a:rPr lang="ko-KR" altLang="en-US" dirty="0" smtClean="0"/>
              <a:t>등이 바로 이 계층에서 정의되는 프로토콜들임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우리가 작성하는 네트워크 프로그래밍 코드 대부분이 바로 이 계층에 관한 것임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26587"/>
              </p:ext>
            </p:extLst>
          </p:nvPr>
        </p:nvGraphicFramePr>
        <p:xfrm>
          <a:off x="827584" y="3284984"/>
          <a:ext cx="7753719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4" imgW="5921153" imgH="2213185" progId="Visio.Drawing.11">
                  <p:embed/>
                </p:oleObj>
              </mc:Choice>
              <mc:Fallback>
                <p:oleObj name="Visio" r:id="rId4" imgW="5921153" imgH="22131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84984"/>
                        <a:ext cx="7753719" cy="28803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7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 프로그래밍에 앞서 알아 두어야 할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(7/8)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TCP/IP</a:t>
            </a:r>
            <a:r>
              <a:rPr lang="ko-KR" altLang="en-US" dirty="0"/>
              <a:t>의 주소 체계 </a:t>
            </a:r>
            <a:r>
              <a:rPr lang="en-US" altLang="ko-KR" dirty="0"/>
              <a:t>: IP</a:t>
            </a:r>
            <a:r>
              <a:rPr lang="ko-KR" altLang="en-US" dirty="0"/>
              <a:t>주소응용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(Application Layer)</a:t>
            </a:r>
            <a:endParaRPr lang="en-US" altLang="ko-KR" dirty="0"/>
          </a:p>
          <a:p>
            <a:pPr lvl="1"/>
            <a:r>
              <a:rPr lang="ko-KR" altLang="ko-KR" dirty="0"/>
              <a:t>인터넷에서 사용하는 이 주소를 일컬어 </a:t>
            </a:r>
            <a:r>
              <a:rPr lang="en-US" altLang="ko-KR" dirty="0"/>
              <a:t>“IP </a:t>
            </a:r>
            <a:r>
              <a:rPr lang="ko-KR" altLang="ko-KR" dirty="0"/>
              <a:t>주소</a:t>
            </a:r>
            <a:r>
              <a:rPr lang="en-US" altLang="ko-KR" dirty="0"/>
              <a:t>(Address</a:t>
            </a:r>
            <a:r>
              <a:rPr lang="en-US" altLang="ko-KR" dirty="0" smtClean="0"/>
              <a:t>)”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IPV4 : 8</a:t>
            </a:r>
            <a:r>
              <a:rPr lang="ko-KR" altLang="en-US" dirty="0" smtClean="0"/>
              <a:t>비트 정수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되는 주소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211.56.101.37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IPV6 : 128</a:t>
            </a:r>
            <a:r>
              <a:rPr lang="ko-KR" altLang="en-US" dirty="0" smtClean="0"/>
              <a:t>비트의 주소 체계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IPV4 </a:t>
            </a:r>
            <a:r>
              <a:rPr lang="ko-KR" altLang="en-US" dirty="0" smtClean="0"/>
              <a:t>주소가 빠르게 고갈됨에 따라 새롭게 제정된 주소 체계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현재 빠르게 </a:t>
            </a:r>
            <a:r>
              <a:rPr lang="en-US" altLang="ko-KR" dirty="0" smtClean="0"/>
              <a:t>IPV6</a:t>
            </a:r>
            <a:r>
              <a:rPr lang="ko-KR" altLang="en-US" dirty="0" smtClean="0"/>
              <a:t>로의 주소체계 전환이 진행중임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3FFE:FFFF:7654:FEDA:1245:BA98:3210:4562</a:t>
            </a:r>
            <a:endParaRPr lang="ko-KR" altLang="ko-KR" dirty="0"/>
          </a:p>
          <a:p>
            <a:pPr lvl="1"/>
            <a:r>
              <a:rPr lang="ko-KR" altLang="en-US" dirty="0" smtClean="0"/>
              <a:t>포트</a:t>
            </a:r>
            <a:r>
              <a:rPr lang="en-US" altLang="ko-KR" dirty="0" smtClean="0"/>
              <a:t>(Port) </a:t>
            </a:r>
          </a:p>
          <a:p>
            <a:pPr lvl="2"/>
            <a:r>
              <a:rPr lang="en-US" altLang="ko-KR" dirty="0" smtClean="0"/>
              <a:t>IP</a:t>
            </a:r>
            <a:r>
              <a:rPr lang="ko-KR" altLang="en-US" dirty="0" smtClean="0"/>
              <a:t>주소가 건물 주소라면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포트는 출입구에 해당함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정수값을</a:t>
            </a:r>
            <a:r>
              <a:rPr lang="ko-KR" altLang="en-US" dirty="0" smtClean="0"/>
              <a:t>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 알려진 포트 번호</a:t>
            </a:r>
            <a:r>
              <a:rPr lang="en-US" altLang="ko-KR" dirty="0" smtClean="0"/>
              <a:t>(Well-known Port)</a:t>
            </a:r>
            <a:r>
              <a:rPr lang="ko-KR" altLang="en-US" dirty="0" smtClean="0"/>
              <a:t>는 다음과 같음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/>
              <a:t>HTTP : </a:t>
            </a:r>
            <a:r>
              <a:rPr lang="en-US" altLang="ko-KR" dirty="0" smtClean="0"/>
              <a:t>80, HTTPS </a:t>
            </a:r>
            <a:r>
              <a:rPr lang="en-US" altLang="ko-KR" dirty="0"/>
              <a:t>: </a:t>
            </a:r>
            <a:r>
              <a:rPr lang="en-US" altLang="ko-KR" dirty="0" smtClean="0"/>
              <a:t>443, FTP </a:t>
            </a:r>
            <a:r>
              <a:rPr lang="en-US" altLang="ko-KR" dirty="0"/>
              <a:t>: </a:t>
            </a:r>
            <a:r>
              <a:rPr lang="en-US" altLang="ko-KR" dirty="0" smtClean="0"/>
              <a:t>21, Telnet </a:t>
            </a:r>
            <a:r>
              <a:rPr lang="en-US" altLang="ko-KR" dirty="0"/>
              <a:t>: </a:t>
            </a:r>
            <a:r>
              <a:rPr lang="en-US" altLang="ko-KR" dirty="0" smtClean="0"/>
              <a:t>23, SMTP </a:t>
            </a:r>
            <a:r>
              <a:rPr lang="en-US" altLang="ko-KR" dirty="0"/>
              <a:t>: </a:t>
            </a:r>
            <a:r>
              <a:rPr lang="en-US" altLang="ko-KR" dirty="0" smtClean="0"/>
              <a:t>25, IRC </a:t>
            </a:r>
            <a:r>
              <a:rPr lang="en-US" altLang="ko-KR" dirty="0"/>
              <a:t>: </a:t>
            </a:r>
            <a:r>
              <a:rPr lang="en-US" altLang="ko-KR" dirty="0" smtClean="0"/>
              <a:t>194, IIOP </a:t>
            </a:r>
            <a:r>
              <a:rPr lang="en-US" altLang="ko-KR" dirty="0"/>
              <a:t>: </a:t>
            </a:r>
            <a:r>
              <a:rPr lang="en-US" altLang="ko-KR" dirty="0" smtClean="0"/>
              <a:t>535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4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네트워크 프로그래밍에 앞서 알아 두어야 할 </a:t>
            </a:r>
            <a:r>
              <a:rPr lang="ko-KR" altLang="en-US" dirty="0" smtClean="0"/>
              <a:t>기초</a:t>
            </a:r>
            <a:r>
              <a:rPr lang="en-US" altLang="ko-KR" dirty="0" smtClean="0"/>
              <a:t>(8/8)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/>
              <a:t>TCP/IP</a:t>
            </a:r>
            <a:r>
              <a:rPr lang="ko-KR" altLang="ko-KR" dirty="0"/>
              <a:t>의 동작 과정</a:t>
            </a:r>
            <a:endParaRPr lang="en-US" altLang="ko-KR" dirty="0"/>
          </a:p>
          <a:p>
            <a:pPr lvl="1"/>
            <a:r>
              <a:rPr lang="en-US" altLang="ko-KR" dirty="0"/>
              <a:t>TCP/IP</a:t>
            </a:r>
            <a:r>
              <a:rPr lang="ko-KR" altLang="en-US" dirty="0"/>
              <a:t>는 서버</a:t>
            </a:r>
            <a:r>
              <a:rPr lang="en-US" altLang="ko-KR" dirty="0"/>
              <a:t>/</a:t>
            </a:r>
            <a:r>
              <a:rPr lang="ko-KR" altLang="en-US" dirty="0"/>
              <a:t>클라이언트 방식으로 </a:t>
            </a:r>
            <a:r>
              <a:rPr lang="ko-KR" altLang="en-US" dirty="0" smtClean="0"/>
              <a:t>동작함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통신을 </a:t>
            </a:r>
            <a:r>
              <a:rPr lang="ko-KR" altLang="en-US" dirty="0"/>
              <a:t>수행하는 양단 중 한 쪽에서는 한쪽에게 서비스를 </a:t>
            </a:r>
            <a:r>
              <a:rPr lang="ko-KR" altLang="en-US" dirty="0" smtClean="0"/>
              <a:t>제공해야 함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81308"/>
              </p:ext>
            </p:extLst>
          </p:nvPr>
        </p:nvGraphicFramePr>
        <p:xfrm>
          <a:off x="1835696" y="2564904"/>
          <a:ext cx="5507138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4" imgW="4781083" imgH="3248370" progId="Visio.Drawing.11">
                  <p:embed/>
                </p:oleObj>
              </mc:Choice>
              <mc:Fallback>
                <p:oleObj name="Visio" r:id="rId4" imgW="4781083" imgH="32483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564904"/>
                        <a:ext cx="5507138" cy="374441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7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10609</TotalTime>
  <Words>1484</Words>
  <Application>Microsoft Office PowerPoint</Application>
  <PresentationFormat>화면 슬라이드 쇼(4:3)</PresentationFormat>
  <Paragraphs>173</Paragraphs>
  <Slides>19</Slides>
  <Notes>18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어번 팝</vt:lpstr>
      <vt:lpstr>Visio</vt:lpstr>
      <vt:lpstr>Microsoft Visio 드로잉</vt:lpstr>
      <vt:lpstr>뇌를 자극하는 C# 4.0 프로그래밍</vt:lpstr>
      <vt:lpstr>01. 네트워크 프로그래밍에 앞서 알아 두어야 할 기초(1/8)</vt:lpstr>
      <vt:lpstr>01. 네트워크 프로그래밍에 앞서 알아 두어야 할 기초(2/8)</vt:lpstr>
      <vt:lpstr>01. 네트워크 프로그래밍에 앞서 알아 두어야 할 기초(3/8)</vt:lpstr>
      <vt:lpstr>01. 네트워크 프로그래밍에 앞서 알아 두어야 할 기초(4/8)</vt:lpstr>
      <vt:lpstr>01. 네트워크 프로그래밍에 앞서 알아 두어야 할 기초(58)</vt:lpstr>
      <vt:lpstr>01. 네트워크 프로그래밍에 앞서 알아 두어야 할 기초(6/8)</vt:lpstr>
      <vt:lpstr>01. 네트워크 프로그래밍에 앞서 알아 두어야 할 기초(7/8)</vt:lpstr>
      <vt:lpstr>01. 네트워크 프로그래밍에 앞서 알아 두어야 할 기초(8/8)</vt:lpstr>
      <vt:lpstr>02. TcpListener와 TcpClient(1/5)</vt:lpstr>
      <vt:lpstr>02. TcpListener와 TcpClient(2/5)</vt:lpstr>
      <vt:lpstr>02. TcpListener와 TcpClient(3/5)</vt:lpstr>
      <vt:lpstr>02. TcpListener와 TcpClient(4/5)</vt:lpstr>
      <vt:lpstr>02. TcpListener와 TcpClient(5/5)</vt:lpstr>
      <vt:lpstr>03. 흐르는 패킷(1/5)</vt:lpstr>
      <vt:lpstr>03. 흐르는 패킷(2/5)</vt:lpstr>
      <vt:lpstr>03. 흐르는 패킷(3/5)</vt:lpstr>
      <vt:lpstr>03. 흐르는 패킷(4/5)</vt:lpstr>
      <vt:lpstr>03. 흐르는 패킷(5/5)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534</cp:revision>
  <dcterms:created xsi:type="dcterms:W3CDTF">2011-08-27T13:50:08Z</dcterms:created>
  <dcterms:modified xsi:type="dcterms:W3CDTF">2011-10-30T13:20:56Z</dcterms:modified>
</cp:coreProperties>
</file>