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6"/>
  </p:notesMasterIdLst>
  <p:sldIdLst>
    <p:sldId id="256" r:id="rId2"/>
    <p:sldId id="258" r:id="rId3"/>
    <p:sldId id="347" r:id="rId4"/>
    <p:sldId id="350" r:id="rId5"/>
    <p:sldId id="351" r:id="rId6"/>
    <p:sldId id="352" r:id="rId7"/>
    <p:sldId id="353" r:id="rId8"/>
    <p:sldId id="354" r:id="rId9"/>
    <p:sldId id="348" r:id="rId10"/>
    <p:sldId id="355" r:id="rId11"/>
    <p:sldId id="356" r:id="rId12"/>
    <p:sldId id="357" r:id="rId13"/>
    <p:sldId id="358" r:id="rId14"/>
    <p:sldId id="34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 varScale="1">
        <p:scale>
          <a:sx n="72" d="100"/>
          <a:sy n="72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203574"/>
            <a:ext cx="5110336" cy="1825625"/>
          </a:xfrm>
        </p:spPr>
        <p:txBody>
          <a:bodyPr/>
          <a:lstStyle/>
          <a:p>
            <a:pPr algn="r"/>
            <a:r>
              <a:rPr lang="en-US" altLang="ko-KR" dirty="0" smtClean="0"/>
              <a:t>22.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세대별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컬렉션의 예</a:t>
            </a:r>
            <a:r>
              <a:rPr lang="en-US" altLang="ko-KR" dirty="0" smtClean="0"/>
              <a:t>(1/4)</a:t>
            </a:r>
          </a:p>
          <a:p>
            <a:pPr lvl="1"/>
            <a:r>
              <a:rPr lang="ko-KR" altLang="en-US" dirty="0" smtClean="0"/>
              <a:t>어플리케이션이 시작되어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확보한 상태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어플리케이션이 일을 시작함에 따라 다음 그림처럼 </a:t>
            </a:r>
            <a:r>
              <a:rPr lang="ko-KR" altLang="en-US" dirty="0" err="1" smtClean="0"/>
              <a:t>힙이</a:t>
            </a:r>
            <a:r>
              <a:rPr lang="ko-KR" altLang="en-US" dirty="0" smtClean="0"/>
              <a:t> 할당된 객체들로 차오름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/>
              <a:t>할당된 객체들의 총 크기가</a:t>
            </a:r>
            <a:r>
              <a:rPr lang="en-US" altLang="ko-KR" dirty="0"/>
              <a:t> 0 </a:t>
            </a:r>
            <a:r>
              <a:rPr lang="ko-KR" altLang="ko-KR" dirty="0"/>
              <a:t>세대 </a:t>
            </a:r>
            <a:r>
              <a:rPr lang="ko-KR" altLang="ko-KR" dirty="0" err="1"/>
              <a:t>가비지</a:t>
            </a:r>
            <a:r>
              <a:rPr lang="ko-KR" altLang="ko-KR" dirty="0"/>
              <a:t> 컬렉션 </a:t>
            </a:r>
            <a:r>
              <a:rPr lang="ko-KR" altLang="ko-KR" dirty="0" err="1"/>
              <a:t>임계치에</a:t>
            </a:r>
            <a:r>
              <a:rPr lang="ko-KR" altLang="ko-KR" dirty="0"/>
              <a:t> 도달하면 </a:t>
            </a:r>
            <a:r>
              <a:rPr lang="ko-KR" altLang="ko-KR" dirty="0" err="1"/>
              <a:t>가비지</a:t>
            </a:r>
            <a:r>
              <a:rPr lang="ko-KR" altLang="ko-KR" dirty="0"/>
              <a:t> </a:t>
            </a:r>
            <a:r>
              <a:rPr lang="ko-KR" altLang="ko-KR" dirty="0" err="1"/>
              <a:t>컬렉터는</a:t>
            </a:r>
            <a:r>
              <a:rPr lang="ko-KR" altLang="ko-KR" dirty="0"/>
              <a:t> </a:t>
            </a:r>
            <a:r>
              <a:rPr lang="en-US" altLang="ko-KR" dirty="0"/>
              <a:t>0 </a:t>
            </a:r>
            <a:r>
              <a:rPr lang="ko-KR" altLang="ko-KR" dirty="0"/>
              <a:t>세대에 대해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수행하고</a:t>
            </a:r>
            <a:r>
              <a:rPr lang="en-US" altLang="ko-KR" dirty="0"/>
              <a:t>, </a:t>
            </a:r>
            <a:r>
              <a:rPr lang="ko-KR" altLang="ko-KR" dirty="0"/>
              <a:t>여기에서 살아남은 객체들을</a:t>
            </a:r>
            <a:r>
              <a:rPr lang="en-US" altLang="ko-KR" dirty="0"/>
              <a:t> 1 </a:t>
            </a:r>
            <a:r>
              <a:rPr lang="ko-KR" altLang="ko-KR" dirty="0"/>
              <a:t>세대로 </a:t>
            </a:r>
            <a:r>
              <a:rPr lang="ko-KR" altLang="en-US" dirty="0" smtClean="0"/>
              <a:t>옮김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58665"/>
              </p:ext>
            </p:extLst>
          </p:nvPr>
        </p:nvGraphicFramePr>
        <p:xfrm>
          <a:off x="1331640" y="1988840"/>
          <a:ext cx="40671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Visio" r:id="rId4" imgW="4066659" imgH="644062" progId="Visio.Drawing.11">
                  <p:embed/>
                </p:oleObj>
              </mc:Choice>
              <mc:Fallback>
                <p:oleObj name="Visio" r:id="rId4" imgW="4066659" imgH="6440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88840"/>
                        <a:ext cx="40671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874689"/>
              </p:ext>
            </p:extLst>
          </p:nvPr>
        </p:nvGraphicFramePr>
        <p:xfrm>
          <a:off x="1403648" y="3212976"/>
          <a:ext cx="4124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Visio" r:id="rId6" imgW="4120108" imgH="1097550" progId="Visio.Drawing.11">
                  <p:embed/>
                </p:oleObj>
              </mc:Choice>
              <mc:Fallback>
                <p:oleObj name="Visio" r:id="rId6" imgW="4120108" imgH="10975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4124325" cy="109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86489"/>
              </p:ext>
            </p:extLst>
          </p:nvPr>
        </p:nvGraphicFramePr>
        <p:xfrm>
          <a:off x="1403648" y="5229200"/>
          <a:ext cx="4124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Visio" r:id="rId8" imgW="4120108" imgH="1097550" progId="Visio.Drawing.11">
                  <p:embed/>
                </p:oleObj>
              </mc:Choice>
              <mc:Fallback>
                <p:oleObj name="Visio" r:id="rId8" imgW="4120108" imgH="10975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4124325" cy="109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5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세대별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컬렉션의 예</a:t>
            </a:r>
            <a:r>
              <a:rPr lang="en-US" altLang="ko-KR" dirty="0" smtClean="0"/>
              <a:t>(2/4)</a:t>
            </a:r>
          </a:p>
          <a:p>
            <a:pPr lvl="1"/>
            <a:r>
              <a:rPr lang="ko-KR" altLang="en-US" dirty="0"/>
              <a:t>어플리케이션은 여전히 객체들을 새로 생성해서 일을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/>
              <a:t>새로 생성된 이 객체들은 당연히 </a:t>
            </a:r>
            <a:r>
              <a:rPr lang="en-US" altLang="ko-KR" dirty="0"/>
              <a:t>0 </a:t>
            </a:r>
            <a:r>
              <a:rPr lang="ko-KR" altLang="en-US" dirty="0"/>
              <a:t>세대에 </a:t>
            </a:r>
            <a:r>
              <a:rPr lang="ko-KR" altLang="en-US" dirty="0" smtClean="0"/>
              <a:t>할당됨</a:t>
            </a:r>
            <a:r>
              <a:rPr lang="en-US" altLang="ko-KR" dirty="0" smtClean="0"/>
              <a:t> </a:t>
            </a:r>
            <a:r>
              <a:rPr lang="en-US" altLang="ko-KR" dirty="0"/>
              <a:t>1 </a:t>
            </a:r>
            <a:r>
              <a:rPr lang="ko-KR" altLang="en-US" dirty="0"/>
              <a:t>세대에는 이전 </a:t>
            </a:r>
            <a:r>
              <a:rPr lang="ko-KR" altLang="en-US" dirty="0" err="1"/>
              <a:t>가비지</a:t>
            </a:r>
            <a:r>
              <a:rPr lang="ko-KR" altLang="en-US" dirty="0"/>
              <a:t> 컬렉션에서 살아남은 객체들이</a:t>
            </a:r>
            <a:r>
              <a:rPr lang="en-US" altLang="ko-KR" dirty="0"/>
              <a:t>, 0 </a:t>
            </a:r>
            <a:r>
              <a:rPr lang="ko-KR" altLang="en-US" dirty="0"/>
              <a:t>세대에는 새로 생성된 객체들이 </a:t>
            </a:r>
            <a:r>
              <a:rPr lang="ko-KR" altLang="en-US" dirty="0" smtClean="0"/>
              <a:t>위치함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0 </a:t>
            </a:r>
            <a:r>
              <a:rPr lang="ko-KR" altLang="ko-KR" dirty="0"/>
              <a:t>세대 객체의 용량이 </a:t>
            </a:r>
            <a:r>
              <a:rPr lang="en-US" altLang="ko-KR" dirty="0"/>
              <a:t>0 </a:t>
            </a:r>
            <a:r>
              <a:rPr lang="ko-KR" altLang="ko-KR" dirty="0"/>
              <a:t>세대 </a:t>
            </a:r>
            <a:r>
              <a:rPr lang="ko-KR" altLang="ko-KR" dirty="0" err="1"/>
              <a:t>가비지</a:t>
            </a:r>
            <a:r>
              <a:rPr lang="ko-KR" altLang="ko-KR" dirty="0"/>
              <a:t> 컬렉션 </a:t>
            </a:r>
            <a:r>
              <a:rPr lang="ko-KR" altLang="ko-KR" dirty="0" err="1"/>
              <a:t>임계치를</a:t>
            </a:r>
            <a:r>
              <a:rPr lang="ko-KR" altLang="ko-KR" dirty="0"/>
              <a:t> </a:t>
            </a:r>
            <a:r>
              <a:rPr lang="ko-KR" altLang="en-US" dirty="0" smtClean="0"/>
              <a:t>다시 넘어서면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가비지</a:t>
            </a:r>
            <a:r>
              <a:rPr lang="ko-KR" altLang="ko-KR" dirty="0" smtClean="0"/>
              <a:t> </a:t>
            </a:r>
            <a:r>
              <a:rPr lang="ko-KR" altLang="ko-KR" dirty="0" err="1"/>
              <a:t>컬렉터는</a:t>
            </a:r>
            <a:r>
              <a:rPr lang="ko-KR" altLang="ko-KR" dirty="0"/>
              <a:t> 또 다시</a:t>
            </a:r>
            <a:r>
              <a:rPr lang="en-US" altLang="ko-KR" dirty="0"/>
              <a:t> 0 </a:t>
            </a:r>
            <a:r>
              <a:rPr lang="ko-KR" altLang="ko-KR" dirty="0"/>
              <a:t>세대에 대해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</a:t>
            </a:r>
            <a:r>
              <a:rPr lang="ko-KR" altLang="ko-KR" dirty="0" smtClean="0"/>
              <a:t>수행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65579"/>
              </p:ext>
            </p:extLst>
          </p:nvPr>
        </p:nvGraphicFramePr>
        <p:xfrm>
          <a:off x="1475656" y="2636912"/>
          <a:ext cx="4105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Visio" r:id="rId4" imgW="4113089" imgH="1101059" progId="Visio.Drawing.11">
                  <p:embed/>
                </p:oleObj>
              </mc:Choice>
              <mc:Fallback>
                <p:oleObj name="Visio" r:id="rId4" imgW="4113089" imgH="110105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4105275" cy="1104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89294"/>
              </p:ext>
            </p:extLst>
          </p:nvPr>
        </p:nvGraphicFramePr>
        <p:xfrm>
          <a:off x="1475656" y="4581128"/>
          <a:ext cx="41052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Visio" r:id="rId6" imgW="4113089" imgH="1097010" progId="Visio.Drawing.11">
                  <p:embed/>
                </p:oleObj>
              </mc:Choice>
              <mc:Fallback>
                <p:oleObj name="Visio" r:id="rId6" imgW="4113089" imgH="109701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4105275" cy="109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세대별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컬렉션의 예</a:t>
            </a:r>
            <a:r>
              <a:rPr lang="en-US" altLang="ko-KR" dirty="0" smtClean="0"/>
              <a:t>(3/4)</a:t>
            </a:r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세대는 깨끗하게 비워졌지만 또다시 어플리케이션에 의해 새로운 객체들이 </a:t>
            </a:r>
            <a:r>
              <a:rPr lang="ko-KR" altLang="en-US" dirty="0" smtClean="0"/>
              <a:t>할당됨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이번에는 </a:t>
            </a:r>
            <a:r>
              <a:rPr lang="en-US" altLang="ko-KR" dirty="0"/>
              <a:t>1 </a:t>
            </a:r>
            <a:r>
              <a:rPr lang="ko-KR" altLang="en-US" dirty="0"/>
              <a:t>세대의 </a:t>
            </a:r>
            <a:r>
              <a:rPr lang="ko-KR" altLang="en-US" dirty="0" err="1"/>
              <a:t>임계치가</a:t>
            </a:r>
            <a:r>
              <a:rPr lang="ko-KR" altLang="en-US" dirty="0"/>
              <a:t> 초과됐기 때문에 </a:t>
            </a:r>
            <a:r>
              <a:rPr lang="en-US" altLang="ko-KR" dirty="0"/>
              <a:t>1 </a:t>
            </a:r>
            <a:r>
              <a:rPr lang="ko-KR" altLang="en-US" dirty="0"/>
              <a:t>세대에 대해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 </a:t>
            </a:r>
            <a:r>
              <a:rPr lang="ko-KR" altLang="en-US" dirty="0"/>
              <a:t>이 때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컬렉터는</a:t>
            </a:r>
            <a:r>
              <a:rPr lang="ko-KR" altLang="en-US" dirty="0"/>
              <a:t> 하위 세대에 대해서도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수행하기 때문에 </a:t>
            </a:r>
            <a:r>
              <a:rPr lang="en-US" altLang="ko-KR" dirty="0"/>
              <a:t>0 </a:t>
            </a:r>
            <a:r>
              <a:rPr lang="ko-KR" altLang="en-US" dirty="0"/>
              <a:t>세대와 </a:t>
            </a:r>
            <a:r>
              <a:rPr lang="en-US" altLang="ko-KR" dirty="0"/>
              <a:t>1 </a:t>
            </a:r>
            <a:r>
              <a:rPr lang="ko-KR" altLang="en-US" dirty="0"/>
              <a:t>세대에 대한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컬렉션이 </a:t>
            </a:r>
            <a:r>
              <a:rPr lang="ko-KR" altLang="en-US" dirty="0" smtClean="0"/>
              <a:t>수행됨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때 </a:t>
            </a:r>
            <a:r>
              <a:rPr lang="en-US" altLang="ko-KR" dirty="0"/>
              <a:t>0 </a:t>
            </a:r>
            <a:r>
              <a:rPr lang="ko-KR" altLang="en-US" dirty="0"/>
              <a:t>세대에서 살아남은 객체들은 </a:t>
            </a:r>
            <a:r>
              <a:rPr lang="en-US" altLang="ko-KR" dirty="0"/>
              <a:t>1 </a:t>
            </a:r>
            <a:r>
              <a:rPr lang="ko-KR" altLang="en-US" dirty="0"/>
              <a:t>세대로</a:t>
            </a:r>
            <a:r>
              <a:rPr lang="en-US" altLang="ko-KR" dirty="0"/>
              <a:t>, 1 </a:t>
            </a:r>
            <a:r>
              <a:rPr lang="ko-KR" altLang="en-US" dirty="0"/>
              <a:t>세대에서 살아남은 </a:t>
            </a:r>
            <a:r>
              <a:rPr lang="en-US" altLang="ko-KR" dirty="0"/>
              <a:t>2 </a:t>
            </a:r>
            <a:r>
              <a:rPr lang="ko-KR" altLang="en-US" dirty="0"/>
              <a:t>세대로 </a:t>
            </a:r>
            <a:r>
              <a:rPr lang="ko-KR" altLang="en-US" dirty="0" smtClean="0"/>
              <a:t>옮겨감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86328"/>
              </p:ext>
            </p:extLst>
          </p:nvPr>
        </p:nvGraphicFramePr>
        <p:xfrm>
          <a:off x="1403648" y="3717032"/>
          <a:ext cx="6591600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Visio" r:id="rId4" imgW="4113089" imgH="1075685" progId="Visio.Drawing.11">
                  <p:embed/>
                </p:oleObj>
              </mc:Choice>
              <mc:Fallback>
                <p:oleObj name="Visio" r:id="rId4" imgW="4113089" imgH="10756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17032"/>
                        <a:ext cx="6591600" cy="17281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9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세대별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컬렉션의 예</a:t>
            </a:r>
            <a:r>
              <a:rPr lang="en-US" altLang="ko-KR" dirty="0" smtClean="0"/>
              <a:t>(4/4)</a:t>
            </a:r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컬렉션과는 관계없이 어플리케이션은 여전히 묵묵하게 자신의 일을 수행함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일을 하는 동안 새 객체가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만들어지면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세대에 존재함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 err="1" smtClean="0"/>
              <a:t>가비지</a:t>
            </a:r>
            <a:r>
              <a:rPr lang="ko-KR" altLang="ko-KR" dirty="0" smtClean="0"/>
              <a:t> </a:t>
            </a:r>
            <a:r>
              <a:rPr lang="ko-KR" altLang="ko-KR" dirty="0"/>
              <a:t>컬렉션이 반복됨에 따라</a:t>
            </a:r>
            <a:r>
              <a:rPr lang="en-US" altLang="ko-KR" dirty="0"/>
              <a:t> 0 </a:t>
            </a:r>
            <a:r>
              <a:rPr lang="ko-KR" altLang="ko-KR" dirty="0"/>
              <a:t>세대의 객체들은</a:t>
            </a:r>
            <a:r>
              <a:rPr lang="en-US" altLang="ko-KR" dirty="0"/>
              <a:t> 1 </a:t>
            </a:r>
            <a:r>
              <a:rPr lang="ko-KR" altLang="ko-KR" dirty="0"/>
              <a:t>세대로</a:t>
            </a:r>
            <a:r>
              <a:rPr lang="en-US" altLang="ko-KR" dirty="0"/>
              <a:t>, 1 </a:t>
            </a:r>
            <a:r>
              <a:rPr lang="ko-KR" altLang="ko-KR" dirty="0"/>
              <a:t>세대의 객체들은</a:t>
            </a:r>
            <a:r>
              <a:rPr lang="en-US" altLang="ko-KR" dirty="0"/>
              <a:t> 2 </a:t>
            </a:r>
            <a:r>
              <a:rPr lang="ko-KR" altLang="ko-KR" dirty="0"/>
              <a:t>세대로 계속 </a:t>
            </a:r>
            <a:r>
              <a:rPr lang="ko-KR" altLang="en-US" dirty="0" smtClean="0"/>
              <a:t>이동함</a:t>
            </a:r>
            <a:r>
              <a:rPr lang="en-US" altLang="ko-KR" dirty="0" smtClean="0"/>
              <a:t>. </a:t>
            </a:r>
            <a:r>
              <a:rPr lang="ko-KR" altLang="ko-KR" dirty="0"/>
              <a:t>하지만 </a:t>
            </a:r>
            <a:r>
              <a:rPr lang="en-US" altLang="ko-KR" dirty="0"/>
              <a:t>2 </a:t>
            </a:r>
            <a:r>
              <a:rPr lang="ko-KR" altLang="ko-KR" dirty="0"/>
              <a:t>세대로 옮겨간 객체들은 더 이상 다른 곳으로 옮겨가지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 2 </a:t>
            </a:r>
            <a:r>
              <a:rPr lang="ko-KR" altLang="ko-KR" dirty="0"/>
              <a:t>세대도 포화되어</a:t>
            </a:r>
            <a:r>
              <a:rPr lang="en-US" altLang="ko-KR" dirty="0"/>
              <a:t> 2</a:t>
            </a:r>
            <a:r>
              <a:rPr lang="ko-KR" altLang="ko-KR" dirty="0"/>
              <a:t>세대에 대한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컬렉션이 수행되면</a:t>
            </a:r>
            <a:r>
              <a:rPr lang="en-US" altLang="ko-KR" dirty="0"/>
              <a:t>, </a:t>
            </a:r>
            <a:r>
              <a:rPr lang="ko-KR" altLang="ko-KR" dirty="0" err="1"/>
              <a:t>가비지</a:t>
            </a:r>
            <a:r>
              <a:rPr lang="ko-KR" altLang="ko-KR" dirty="0"/>
              <a:t> </a:t>
            </a:r>
            <a:r>
              <a:rPr lang="ko-KR" altLang="ko-KR" dirty="0" err="1"/>
              <a:t>컬렉터는</a:t>
            </a:r>
            <a:r>
              <a:rPr lang="en-US" altLang="ko-KR" dirty="0"/>
              <a:t> 1 </a:t>
            </a:r>
            <a:r>
              <a:rPr lang="ko-KR" altLang="ko-KR" dirty="0"/>
              <a:t>세대와</a:t>
            </a:r>
            <a:r>
              <a:rPr lang="en-US" altLang="ko-KR" dirty="0"/>
              <a:t> 0 </a:t>
            </a:r>
            <a:r>
              <a:rPr lang="ko-KR" altLang="ko-KR" dirty="0"/>
              <a:t>세대에 대해서도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</a:t>
            </a:r>
            <a:r>
              <a:rPr lang="ko-KR" altLang="ko-KR" dirty="0" smtClean="0"/>
              <a:t>수행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ko-KR" dirty="0"/>
              <a:t>그래서</a:t>
            </a:r>
            <a:r>
              <a:rPr lang="en-US" altLang="ko-KR" dirty="0"/>
              <a:t> 2 </a:t>
            </a:r>
            <a:r>
              <a:rPr lang="ko-KR" altLang="ko-KR" dirty="0"/>
              <a:t>세대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전체 </a:t>
            </a:r>
            <a:r>
              <a:rPr lang="ko-KR" altLang="ko-KR" dirty="0" err="1"/>
              <a:t>가비지</a:t>
            </a:r>
            <a:r>
              <a:rPr lang="ko-KR" altLang="ko-KR" dirty="0"/>
              <a:t> 컬렉션</a:t>
            </a:r>
            <a:r>
              <a:rPr lang="en-US" altLang="ko-KR" dirty="0"/>
              <a:t>(Full Garbage Collection)</a:t>
            </a:r>
            <a:r>
              <a:rPr lang="ko-KR" altLang="ko-KR" dirty="0"/>
              <a:t>이라고 부르기도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19433"/>
              </p:ext>
            </p:extLst>
          </p:nvPr>
        </p:nvGraphicFramePr>
        <p:xfrm>
          <a:off x="1259632" y="2348880"/>
          <a:ext cx="4105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Visio" r:id="rId4" imgW="4113089" imgH="1080274" progId="Visio.Drawing.11">
                  <p:embed/>
                </p:oleObj>
              </mc:Choice>
              <mc:Fallback>
                <p:oleObj name="Visio" r:id="rId4" imgW="4113089" imgH="10802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4105275" cy="1076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01909"/>
              </p:ext>
            </p:extLst>
          </p:nvPr>
        </p:nvGraphicFramePr>
        <p:xfrm>
          <a:off x="1259632" y="5373216"/>
          <a:ext cx="4105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6" imgW="4113089" imgH="1075685" progId="Visio.Drawing.11">
                  <p:embed/>
                </p:oleObj>
              </mc:Choice>
              <mc:Fallback>
                <p:oleObj name="Visio" r:id="rId6" imgW="4113089" imgH="10756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73216"/>
                        <a:ext cx="4105275" cy="1076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3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가비지</a:t>
            </a:r>
            <a:r>
              <a:rPr lang="ko-KR" altLang="en-US" dirty="0"/>
              <a:t> 컬렉션을 이해했습니다</a:t>
            </a:r>
            <a:r>
              <a:rPr lang="en-US" altLang="ko-KR" dirty="0"/>
              <a:t>. </a:t>
            </a:r>
            <a:r>
              <a:rPr lang="ko-KR" altLang="en-US" dirty="0"/>
              <a:t>우리는 뭘 해야 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4644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ko-KR" altLang="ko-KR" dirty="0"/>
              <a:t>객체를 너무 많이 </a:t>
            </a:r>
            <a:r>
              <a:rPr lang="ko-KR" altLang="ko-KR" dirty="0" smtClean="0"/>
              <a:t>할당하지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CLR</a:t>
            </a:r>
            <a:r>
              <a:rPr lang="ko-KR" altLang="ko-KR" dirty="0"/>
              <a:t>의 객체 할당 속도가 빠르긴 하지만 너무 많은 수의 객체는 관리되는 </a:t>
            </a:r>
            <a:r>
              <a:rPr lang="ko-KR" altLang="ko-KR" dirty="0" err="1"/>
              <a:t>힙의</a:t>
            </a:r>
            <a:r>
              <a:rPr lang="ko-KR" altLang="ko-KR" dirty="0"/>
              <a:t> 각 세대에 대해 메모리 포화를 초래하고</a:t>
            </a:r>
            <a:r>
              <a:rPr lang="en-US" altLang="ko-KR" dirty="0"/>
              <a:t>, </a:t>
            </a:r>
            <a:r>
              <a:rPr lang="ko-KR" altLang="ko-KR" dirty="0"/>
              <a:t>이는 빈번한 </a:t>
            </a:r>
            <a:r>
              <a:rPr lang="ko-KR" altLang="ko-KR" dirty="0" err="1"/>
              <a:t>가비지</a:t>
            </a:r>
            <a:r>
              <a:rPr lang="ko-KR" altLang="ko-KR" dirty="0"/>
              <a:t> </a:t>
            </a:r>
            <a:r>
              <a:rPr lang="ko-KR" altLang="ko-KR" dirty="0" smtClean="0"/>
              <a:t>컬렉션을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불러옴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너무 큰 객체 할당을 </a:t>
            </a:r>
            <a:r>
              <a:rPr lang="ko-KR" altLang="ko-KR" dirty="0" smtClean="0"/>
              <a:t>피하</a:t>
            </a:r>
            <a:r>
              <a:rPr lang="ko-KR" altLang="en-US" dirty="0" smtClean="0"/>
              <a:t>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CLR</a:t>
            </a:r>
            <a:r>
              <a:rPr lang="ko-KR" altLang="ko-KR" dirty="0"/>
              <a:t>은 보통 크기의 객체를 할당하는 </a:t>
            </a:r>
            <a:r>
              <a:rPr lang="ko-KR" altLang="ko-KR" dirty="0" err="1"/>
              <a:t>힙과는</a:t>
            </a:r>
            <a:r>
              <a:rPr lang="ko-KR" altLang="ko-KR" dirty="0"/>
              <a:t> 별도로</a:t>
            </a:r>
            <a:r>
              <a:rPr lang="en-US" altLang="ko-KR" dirty="0"/>
              <a:t> 85KB </a:t>
            </a:r>
            <a:r>
              <a:rPr lang="ko-KR" altLang="ko-KR" dirty="0"/>
              <a:t>이상의 대형 객체를 할당하기 위한 </a:t>
            </a:r>
            <a:r>
              <a:rPr lang="en-US" altLang="ko-KR" dirty="0"/>
              <a:t>“</a:t>
            </a:r>
            <a:r>
              <a:rPr lang="ko-KR" altLang="ko-KR" dirty="0"/>
              <a:t>대형 객체 </a:t>
            </a:r>
            <a:r>
              <a:rPr lang="ko-KR" altLang="ko-KR" dirty="0" err="1"/>
              <a:t>힙</a:t>
            </a:r>
            <a:r>
              <a:rPr lang="en-US" altLang="ko-KR" dirty="0"/>
              <a:t>(LOH: Large Object Heap)”</a:t>
            </a:r>
            <a:r>
              <a:rPr lang="ko-KR" altLang="ko-KR" dirty="0"/>
              <a:t>을 따로 </a:t>
            </a:r>
            <a:r>
              <a:rPr lang="ko-KR" altLang="ko-KR" dirty="0" smtClean="0"/>
              <a:t>유지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LOH</a:t>
            </a:r>
            <a:r>
              <a:rPr lang="ko-KR" altLang="en-US" dirty="0" smtClean="0"/>
              <a:t>에 존재하는 객체는 더 오래 살아남는 경향이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할당 방식도 </a:t>
            </a:r>
            <a:r>
              <a:rPr lang="en-US" altLang="ko-KR" dirty="0" smtClean="0"/>
              <a:t>C-Runtime</a:t>
            </a:r>
            <a:r>
              <a:rPr lang="ko-KR" altLang="en-US" dirty="0" smtClean="0"/>
              <a:t>과 비슷하여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오버헤드도 점점 커짐</a:t>
            </a:r>
            <a:endParaRPr lang="ko-KR" altLang="ko-KR" dirty="0"/>
          </a:p>
          <a:p>
            <a:pPr lvl="0"/>
            <a:r>
              <a:rPr lang="ko-KR" altLang="ko-KR" dirty="0"/>
              <a:t>너무 복잡한 참조 관계는 만들지 </a:t>
            </a:r>
            <a:r>
              <a:rPr lang="ko-KR" altLang="en-US" dirty="0" smtClean="0"/>
              <a:t>말</a:t>
            </a:r>
            <a:r>
              <a:rPr lang="ko-KR" altLang="en-US" dirty="0"/>
              <a:t>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GC</a:t>
            </a:r>
            <a:r>
              <a:rPr lang="ko-KR" altLang="en-US" dirty="0" smtClean="0"/>
              <a:t>에 의해 객체간의 관계가 깨지지 않도록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컬렉터는</a:t>
            </a:r>
            <a:r>
              <a:rPr lang="ko-KR" altLang="en-US" dirty="0" smtClean="0"/>
              <a:t> 쓰기 장벽</a:t>
            </a:r>
            <a:r>
              <a:rPr lang="en-US" altLang="ko-KR" dirty="0" smtClean="0"/>
              <a:t>(Writer Barrier)</a:t>
            </a:r>
            <a:r>
              <a:rPr lang="ko-KR" altLang="en-US" dirty="0" smtClean="0"/>
              <a:t>라는 장치를 마련함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쓰기 장벽의 단점은 오버헤드가 크다는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복잡한 참조 관계는 오버헤드가 큰 쓰기 장벽을 자주 만들 가능성이 높음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루트를 너무 많이 만들지 </a:t>
            </a:r>
            <a:r>
              <a:rPr lang="ko-KR" altLang="en-US" dirty="0" smtClean="0"/>
              <a:t>말라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루트 목록이 줄어들면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콜레거가</a:t>
            </a:r>
            <a:r>
              <a:rPr lang="ko-KR" altLang="en-US" dirty="0" smtClean="0"/>
              <a:t> 빨리 움직일 수 있음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53650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에서의 메모리 관리는 전적으로 프로그래머에게 달려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객체를 할당한 후에는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가리키는 포인터를 잘 유지하고 있다가 객체를 다 사용한 후에는 해당 포인터가 가리키고 있는 메모리를 해제해줘야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실수로 메모리 해제 코드를 누락한다면 프로그램에는 메모리 누수가 생기고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해제하지 말아야 할 객체를 해제시키는 코드를 넣어놓는다면 프로그램이 결과를 예측할 수 없는 동작을 할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C# </a:t>
            </a:r>
            <a:r>
              <a:rPr lang="ko-KR" altLang="en-US" dirty="0" smtClean="0"/>
              <a:t>프로그래머들은 프로그래머들이 겪고 있는 메모리 관리 문제로부터 완전히 자유로움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자동 메모리 관리</a:t>
            </a:r>
            <a:r>
              <a:rPr lang="en-US" altLang="ko-KR" dirty="0" smtClean="0"/>
              <a:t>(Automatic Memory Management) </a:t>
            </a:r>
            <a:r>
              <a:rPr lang="ko-KR" altLang="en-US" dirty="0" smtClean="0"/>
              <a:t>기능을 제공하기 때문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자동 메모리 관리 기능의 중심에는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r>
              <a:rPr lang="en-US" altLang="ko-KR" dirty="0" smtClean="0"/>
              <a:t>(Garbage Collection)</a:t>
            </a:r>
            <a:r>
              <a:rPr lang="ko-KR" altLang="en-US" dirty="0" smtClean="0"/>
              <a:t>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가비지</a:t>
            </a:r>
            <a:r>
              <a:rPr lang="en-US" altLang="ko-KR" dirty="0" smtClean="0"/>
              <a:t>(Garbage)</a:t>
            </a:r>
            <a:r>
              <a:rPr lang="ko-KR" altLang="en-US" dirty="0" smtClean="0"/>
              <a:t>는 우리 말로 쓰레기란 뜻인데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여기에서 쓰레기는 더 이상 사용하지 않는 객체를 말함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컬렉션은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가 담당함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컬렉션이 어떻게 동작하는가를 이해하고 이를 바탕으로 효율적인 코드 작성 지침을 익히는 것이 이번 </a:t>
            </a:r>
            <a:r>
              <a:rPr lang="en-US" altLang="ko-KR" dirty="0" smtClean="0"/>
              <a:t>Chapter</a:t>
            </a:r>
            <a:r>
              <a:rPr lang="ko-KR" altLang="en-US" dirty="0" smtClean="0"/>
              <a:t>의 목표임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이 객체를 할당하는 과정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 smtClean="0"/>
              <a:t>응용 프로그램이 실행되면</a:t>
            </a:r>
            <a:r>
              <a:rPr lang="en-US" altLang="ko-KR" dirty="0" smtClean="0"/>
              <a:t>, CLR</a:t>
            </a:r>
            <a:r>
              <a:rPr lang="ko-KR" altLang="en-US" dirty="0" smtClean="0"/>
              <a:t>은 넓디넓은 </a:t>
            </a:r>
            <a:r>
              <a:rPr lang="ko-KR" altLang="en-US" dirty="0"/>
              <a:t>메모리 공간을 통째로 확보해서 하나의 </a:t>
            </a:r>
            <a:r>
              <a:rPr lang="ko-KR" altLang="en-US" dirty="0" smtClean="0"/>
              <a:t>관리되는 </a:t>
            </a:r>
            <a:r>
              <a:rPr lang="ko-KR" altLang="en-US" dirty="0" err="1"/>
              <a:t>힙</a:t>
            </a:r>
            <a:r>
              <a:rPr lang="en-US" altLang="ko-KR" dirty="0"/>
              <a:t>(Managed Heap)</a:t>
            </a:r>
            <a:r>
              <a:rPr lang="ko-KR" altLang="en-US" dirty="0"/>
              <a:t>을 </a:t>
            </a:r>
            <a:r>
              <a:rPr lang="ko-KR" altLang="en-US" dirty="0" smtClean="0"/>
              <a:t>마련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여기에 객체를 하나 할당하면 관리되는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다음과 같은 모습을 띰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15262"/>
              </p:ext>
            </p:extLst>
          </p:nvPr>
        </p:nvGraphicFramePr>
        <p:xfrm>
          <a:off x="1403648" y="2348880"/>
          <a:ext cx="3455604" cy="165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4" imgW="3675785" imgH="1753489" progId="Visio.Drawing.11">
                  <p:embed/>
                </p:oleObj>
              </mc:Choice>
              <mc:Fallback>
                <p:oleObj name="Visio" r:id="rId4" imgW="3675785" imgH="17534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3455604" cy="165618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76288"/>
              </p:ext>
            </p:extLst>
          </p:nvPr>
        </p:nvGraphicFramePr>
        <p:xfrm>
          <a:off x="1403648" y="4365104"/>
          <a:ext cx="345638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Visio" r:id="rId6" imgW="3524078" imgH="1753489" progId="Visio.Drawing.11">
                  <p:embed/>
                </p:oleObj>
              </mc:Choice>
              <mc:Fallback>
                <p:oleObj name="Visio" r:id="rId6" imgW="3524078" imgH="1753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65104"/>
                        <a:ext cx="3456384" cy="17281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/>
              <a:t>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이 객체를 할당하는 과정</a:t>
            </a:r>
            <a:r>
              <a:rPr lang="en-US" altLang="ko-KR" dirty="0" smtClean="0"/>
              <a:t>(2/2)</a:t>
            </a:r>
          </a:p>
          <a:p>
            <a:pPr lvl="1"/>
            <a:r>
              <a:rPr lang="ko-KR" altLang="en-US" dirty="0" smtClean="0"/>
              <a:t>또 하나의 객체를 할당하면 다음과 같은 모습을 가짐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CLR</a:t>
            </a:r>
            <a:r>
              <a:rPr lang="ko-KR" altLang="ko-KR" dirty="0"/>
              <a:t>은 객체가 위치할 메모리를 할당하기 위해 메모리 공간을 쪼개 만든 </a:t>
            </a:r>
            <a:r>
              <a:rPr lang="ko-KR" altLang="ko-KR" dirty="0" err="1"/>
              <a:t>링크드</a:t>
            </a:r>
            <a:r>
              <a:rPr lang="ko-KR" altLang="ko-KR" dirty="0"/>
              <a:t> 리스트를 탐색하는 시간도 소요하지 않으며</a:t>
            </a:r>
            <a:r>
              <a:rPr lang="en-US" altLang="ko-KR" dirty="0"/>
              <a:t>, </a:t>
            </a:r>
            <a:r>
              <a:rPr lang="ko-KR" altLang="ko-KR" dirty="0"/>
              <a:t>그 공간을 다시 나눈 뒤에 리스트를 재조정하는 작업도 필요로 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C-</a:t>
            </a:r>
            <a:r>
              <a:rPr lang="ko-KR" altLang="ko-KR" dirty="0"/>
              <a:t>런타임에 비하면</a:t>
            </a:r>
            <a:r>
              <a:rPr lang="en-US" altLang="ko-KR" dirty="0"/>
              <a:t> CLR</a:t>
            </a:r>
            <a:r>
              <a:rPr lang="ko-KR" altLang="ko-KR" dirty="0"/>
              <a:t>의 객체 할당 메커니즘은 </a:t>
            </a:r>
            <a:r>
              <a:rPr lang="ko-KR" altLang="ko-KR" dirty="0" smtClean="0"/>
              <a:t>단순</a:t>
            </a:r>
            <a:r>
              <a:rPr lang="ko-KR" altLang="en-US" dirty="0" smtClean="0"/>
              <a:t>하면서도</a:t>
            </a:r>
            <a:r>
              <a:rPr lang="ko-KR" altLang="ko-KR" dirty="0" smtClean="0"/>
              <a:t> 효율적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87153"/>
              </p:ext>
            </p:extLst>
          </p:nvPr>
        </p:nvGraphicFramePr>
        <p:xfrm>
          <a:off x="1403648" y="2132856"/>
          <a:ext cx="406709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4" imgW="3678484" imgH="1753489" progId="Visio.Drawing.11">
                  <p:embed/>
                </p:oleObj>
              </mc:Choice>
              <mc:Fallback>
                <p:oleObj name="Visio" r:id="rId4" imgW="3678484" imgH="17534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4067090" cy="19442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/>
              <a:t>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이 수거해야 하는 쓰레기의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99042"/>
              </p:ext>
            </p:extLst>
          </p:nvPr>
        </p:nvGraphicFramePr>
        <p:xfrm>
          <a:off x="539552" y="3606130"/>
          <a:ext cx="36576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Visio" r:id="rId4" imgW="3662828" imgH="2344373" progId="Visio.Drawing.11">
                  <p:embed/>
                </p:oleObj>
              </mc:Choice>
              <mc:Fallback>
                <p:oleObj name="Visio" r:id="rId4" imgW="3662828" imgH="23443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06130"/>
                        <a:ext cx="3657600" cy="2343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36441"/>
              </p:ext>
            </p:extLst>
          </p:nvPr>
        </p:nvGraphicFramePr>
        <p:xfrm>
          <a:off x="4792166" y="3606130"/>
          <a:ext cx="35242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Visio" r:id="rId6" imgW="3526777" imgH="2344373" progId="Visio.Drawing.11">
                  <p:embed/>
                </p:oleObj>
              </mc:Choice>
              <mc:Fallback>
                <p:oleObj name="Visio" r:id="rId6" imgW="3526777" imgH="23443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166" y="3606130"/>
                        <a:ext cx="3524250" cy="2343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오른쪽 화살표 16"/>
          <p:cNvSpPr/>
          <p:nvPr/>
        </p:nvSpPr>
        <p:spPr>
          <a:xfrm>
            <a:off x="4283968" y="4221088"/>
            <a:ext cx="504056" cy="10081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55576" y="1916832"/>
            <a:ext cx="2808312" cy="151216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 ( true )</a:t>
            </a:r>
            <a:endParaRPr lang="ko-KR" altLang="ko-KR" dirty="0"/>
          </a:p>
          <a:p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    object a = new object()</a:t>
            </a:r>
            <a:endParaRPr lang="ko-KR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6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/>
              <a:t>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은 어떻게 쓰레기 수거를 수행하는가</a:t>
            </a:r>
            <a:r>
              <a:rPr lang="en-US" altLang="ko-KR" dirty="0" smtClean="0"/>
              <a:t>(1/3)</a:t>
            </a:r>
          </a:p>
          <a:p>
            <a:pPr lvl="1"/>
            <a:r>
              <a:rPr lang="ko-KR" altLang="en-US" dirty="0" smtClean="0"/>
              <a:t>앞 페이지에서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같은 객체를 루트</a:t>
            </a:r>
            <a:r>
              <a:rPr lang="en-US" altLang="ko-KR" dirty="0" smtClean="0"/>
              <a:t>(Root)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루트는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경우처럼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생성될 수도 있고 정적 필드처럼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생성될 수도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어플리케이션이 실행되면 </a:t>
            </a:r>
            <a:r>
              <a:rPr lang="en-US" altLang="ko-KR" dirty="0" smtClean="0"/>
              <a:t>JIT </a:t>
            </a:r>
            <a:r>
              <a:rPr lang="ko-KR" altLang="en-US" dirty="0" smtClean="0"/>
              <a:t>컴파일러가 이 루트들을 목록으로 만들고</a:t>
            </a:r>
            <a:r>
              <a:rPr lang="en-US" altLang="ko-KR" dirty="0" smtClean="0"/>
              <a:t>, CLR</a:t>
            </a:r>
            <a:r>
              <a:rPr lang="ko-KR" altLang="en-US" dirty="0" smtClean="0"/>
              <a:t>은 이 루트 목록을 관리하며 상태를 갱신함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루트 목록은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컬렉터가</a:t>
            </a:r>
            <a:r>
              <a:rPr lang="ko-KR" altLang="en-US" dirty="0" smtClean="0"/>
              <a:t> 일을 할 때 참조하는 중요 자료임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33397"/>
              </p:ext>
            </p:extLst>
          </p:nvPr>
        </p:nvGraphicFramePr>
        <p:xfrm>
          <a:off x="1403647" y="3645024"/>
          <a:ext cx="6180739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3645024"/>
                        <a:ext cx="6180739" cy="28083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3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/>
              <a:t>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은 어떻게 쓰레기 수거를 수행하는가</a:t>
            </a:r>
            <a:r>
              <a:rPr lang="en-US" altLang="ko-KR" dirty="0" smtClean="0"/>
              <a:t>(2/3)</a:t>
            </a:r>
          </a:p>
          <a:p>
            <a:pPr marL="811530" lvl="1" indent="-342900">
              <a:buFont typeface="+mj-lt"/>
              <a:buAutoNum type="arabicParenR"/>
            </a:pPr>
            <a:r>
              <a:rPr lang="ko-KR" altLang="ko-KR" dirty="0"/>
              <a:t>작업을 시작하기 전에</a:t>
            </a:r>
            <a:r>
              <a:rPr lang="en-US" altLang="ko-KR" dirty="0"/>
              <a:t>, </a:t>
            </a:r>
            <a:r>
              <a:rPr lang="ko-KR" altLang="ko-KR" dirty="0" err="1"/>
              <a:t>가비지</a:t>
            </a:r>
            <a:r>
              <a:rPr lang="ko-KR" altLang="ko-KR" dirty="0"/>
              <a:t> </a:t>
            </a:r>
            <a:r>
              <a:rPr lang="ko-KR" altLang="ko-KR" dirty="0" err="1"/>
              <a:t>컬렉터는</a:t>
            </a:r>
            <a:r>
              <a:rPr lang="ko-KR" altLang="ko-KR" dirty="0"/>
              <a:t> 모든 객체가 쓰레기라고 </a:t>
            </a:r>
            <a:r>
              <a:rPr lang="ko-KR" altLang="ko-KR" dirty="0" smtClean="0"/>
              <a:t>가정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ko-KR" dirty="0" smtClean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루트 목록 내의 어떤 루트도 메모리를 가리키지 않는다고 </a:t>
            </a:r>
            <a:r>
              <a:rPr lang="ko-KR" altLang="ko-KR" dirty="0" smtClean="0"/>
              <a:t>가정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marL="811530" lvl="1" indent="-342900">
              <a:buFont typeface="+mj-lt"/>
              <a:buAutoNum type="arabicParenR"/>
            </a:pPr>
            <a:r>
              <a:rPr lang="ko-KR" altLang="ko-KR" dirty="0"/>
              <a:t>루트 목록을 순회하면서 각 루트가 참조하고 있는 </a:t>
            </a:r>
            <a:r>
              <a:rPr lang="ko-KR" altLang="ko-KR" dirty="0" err="1"/>
              <a:t>힙</a:t>
            </a:r>
            <a:r>
              <a:rPr lang="ko-KR" altLang="ko-KR" dirty="0"/>
              <a:t> 객체와의 관계 여부를 </a:t>
            </a:r>
            <a:r>
              <a:rPr lang="ko-KR" altLang="ko-KR" dirty="0" smtClean="0"/>
              <a:t>조사</a:t>
            </a:r>
            <a:r>
              <a:rPr lang="en-US" altLang="ko-KR" dirty="0" smtClean="0"/>
              <a:t>. </a:t>
            </a:r>
            <a:r>
              <a:rPr lang="ko-KR" altLang="ko-KR" dirty="0"/>
              <a:t>만약 루트가 참조하고 있는 </a:t>
            </a:r>
            <a:r>
              <a:rPr lang="ko-KR" altLang="ko-KR" dirty="0" err="1"/>
              <a:t>힙의</a:t>
            </a:r>
            <a:r>
              <a:rPr lang="ko-KR" altLang="ko-KR" dirty="0"/>
              <a:t> 객체가 또 다른 </a:t>
            </a:r>
            <a:r>
              <a:rPr lang="ko-KR" altLang="ko-KR" dirty="0" err="1"/>
              <a:t>힙</a:t>
            </a:r>
            <a:r>
              <a:rPr lang="ko-KR" altLang="ko-KR" dirty="0"/>
              <a:t> 객체를 참조하고 있다면 이 역시도 해당 루트와 관계가 있는 것으로 </a:t>
            </a:r>
            <a:r>
              <a:rPr lang="ko-KR" altLang="ko-KR" dirty="0" smtClean="0"/>
              <a:t>판단</a:t>
            </a:r>
            <a:r>
              <a:rPr lang="en-US" altLang="ko-KR" dirty="0" smtClean="0"/>
              <a:t>. </a:t>
            </a:r>
            <a:r>
              <a:rPr lang="ko-KR" altLang="ko-KR" dirty="0"/>
              <a:t>이 때 어떤 루트와도 관계가 없는 </a:t>
            </a:r>
            <a:r>
              <a:rPr lang="ko-KR" altLang="ko-KR" dirty="0" err="1"/>
              <a:t>힙의</a:t>
            </a:r>
            <a:r>
              <a:rPr lang="ko-KR" altLang="ko-KR" dirty="0"/>
              <a:t> 객체들은 쓰레기로 </a:t>
            </a:r>
            <a:r>
              <a:rPr lang="ko-KR" altLang="ko-KR" dirty="0" smtClean="0"/>
              <a:t>간주</a:t>
            </a:r>
            <a:r>
              <a:rPr lang="ko-KR" altLang="en-US" dirty="0" smtClean="0"/>
              <a:t>됨</a:t>
            </a:r>
            <a:endParaRPr lang="ko-KR" altLang="ko-KR" dirty="0"/>
          </a:p>
          <a:p>
            <a:pPr marL="811530" lvl="1" indent="-342900">
              <a:buFont typeface="+mj-lt"/>
              <a:buAutoNum type="arabicParenR"/>
            </a:pPr>
            <a:r>
              <a:rPr lang="ko-KR" altLang="ko-KR" dirty="0"/>
              <a:t>쓰레기 객체가 차지하고 있던 메모리는 이제 </a:t>
            </a:r>
            <a:r>
              <a:rPr lang="en-US" altLang="ko-KR" dirty="0"/>
              <a:t>‘</a:t>
            </a:r>
            <a:r>
              <a:rPr lang="ko-KR" altLang="ko-KR" dirty="0"/>
              <a:t>비어있는 공간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pPr marL="1211580" lvl="2" indent="-342900">
              <a:buFont typeface="+mj-lt"/>
              <a:buAutoNum type="arabicParenR"/>
            </a:pP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36831"/>
              </p:ext>
            </p:extLst>
          </p:nvPr>
        </p:nvGraphicFramePr>
        <p:xfrm>
          <a:off x="1475655" y="3861048"/>
          <a:ext cx="5546817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3861048"/>
                        <a:ext cx="5546817" cy="25202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9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개처럼 할당하고 정승처럼 </a:t>
            </a:r>
            <a:r>
              <a:rPr lang="ko-KR" altLang="en-US" dirty="0" smtClean="0"/>
              <a:t>수거하라</a:t>
            </a:r>
            <a:r>
              <a:rPr lang="en-US" altLang="ko-KR" dirty="0"/>
              <a:t>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en-US" dirty="0" smtClean="0"/>
              <a:t>은 어떻게 쓰레기 수거를 수행하는가</a:t>
            </a:r>
            <a:r>
              <a:rPr lang="en-US" altLang="ko-KR" dirty="0" smtClean="0"/>
              <a:t>(3/3)</a:t>
            </a:r>
          </a:p>
          <a:p>
            <a:pPr marL="811530" lvl="1" indent="-342900">
              <a:buFont typeface="+mj-lt"/>
              <a:buAutoNum type="arabicParenR" startAt="4"/>
            </a:pPr>
            <a:r>
              <a:rPr lang="ko-KR" altLang="en-US" dirty="0" smtClean="0"/>
              <a:t>루트 </a:t>
            </a:r>
            <a:r>
              <a:rPr lang="ko-KR" altLang="en-US" dirty="0"/>
              <a:t>목록에 대한 조사가 끝나면</a:t>
            </a:r>
            <a:r>
              <a:rPr lang="en-US" altLang="ko-KR" dirty="0"/>
              <a:t>,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컬렉터는</a:t>
            </a:r>
            <a:r>
              <a:rPr lang="ko-KR" altLang="en-US" dirty="0"/>
              <a:t> 이제 </a:t>
            </a:r>
            <a:r>
              <a:rPr lang="ko-KR" altLang="en-US" dirty="0" err="1"/>
              <a:t>힙을</a:t>
            </a:r>
            <a:r>
              <a:rPr lang="ko-KR" altLang="en-US" dirty="0"/>
              <a:t> 순회하면서 쓰레기가 차지하고 있던 ‘비어있는 공간’에 쓰레기의 인접 객체들을 이동시켜 차곡차곡 채워 </a:t>
            </a:r>
            <a:r>
              <a:rPr lang="ko-KR" altLang="en-US" dirty="0" smtClean="0"/>
              <a:t>넣음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/>
              <a:t>객체의 이동이 끝나면 다음과 같이 깨끗한 상태의 메모리를 얻게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90041"/>
              </p:ext>
            </p:extLst>
          </p:nvPr>
        </p:nvGraphicFramePr>
        <p:xfrm>
          <a:off x="1475655" y="2996952"/>
          <a:ext cx="6656181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Visio" r:id="rId4" imgW="4798739" imgH="2187542" progId="Visio.Drawing.11">
                  <p:embed/>
                </p:oleObj>
              </mc:Choice>
              <mc:Fallback>
                <p:oleObj name="Visio" r:id="rId4" imgW="4798739" imgH="21875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5" y="2996952"/>
                        <a:ext cx="6656181" cy="30243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CLR</a:t>
            </a:r>
            <a:r>
              <a:rPr lang="ko-KR" altLang="ko-KR" dirty="0"/>
              <a:t>은 메모리를</a:t>
            </a:r>
            <a:r>
              <a:rPr lang="en-US" altLang="ko-KR" dirty="0"/>
              <a:t> 0, 1, 2</a:t>
            </a:r>
            <a:r>
              <a:rPr lang="ko-KR" altLang="ko-KR" dirty="0"/>
              <a:t>의 </a:t>
            </a:r>
            <a:r>
              <a:rPr lang="en-US" altLang="ko-KR" dirty="0"/>
              <a:t>3</a:t>
            </a:r>
            <a:r>
              <a:rPr lang="ko-KR" altLang="ko-KR" dirty="0"/>
              <a:t>개 세대로 나누고</a:t>
            </a:r>
            <a:r>
              <a:rPr lang="en-US" altLang="ko-KR" dirty="0"/>
              <a:t> 0 </a:t>
            </a:r>
            <a:r>
              <a:rPr lang="ko-KR" altLang="ko-KR" dirty="0"/>
              <a:t>세대에는 빨리 사라질 것으로 예상되는 객체들을</a:t>
            </a:r>
            <a:r>
              <a:rPr lang="en-US" altLang="ko-KR" dirty="0"/>
              <a:t>, 2 </a:t>
            </a:r>
            <a:r>
              <a:rPr lang="ko-KR" altLang="ko-KR" dirty="0"/>
              <a:t>세대에는 오랫동안 살아남을 것으로 예상되는 객체들을 </a:t>
            </a:r>
            <a:r>
              <a:rPr lang="ko-KR" altLang="ko-KR" dirty="0" smtClean="0"/>
              <a:t>위치시</a:t>
            </a:r>
            <a:r>
              <a:rPr lang="ko-KR" altLang="en-US" dirty="0" smtClean="0"/>
              <a:t>킴</a:t>
            </a:r>
            <a:endParaRPr lang="en-US" altLang="ko-KR" dirty="0" smtClean="0"/>
          </a:p>
          <a:p>
            <a:r>
              <a:rPr lang="en-US" altLang="ko-KR" dirty="0"/>
              <a:t>CLR</a:t>
            </a:r>
            <a:r>
              <a:rPr lang="ko-KR" altLang="ko-KR" dirty="0"/>
              <a:t>은 객체의 나이가 어릴수록 메모리에서 빨리 사라지고 나이가 많을수록 메모리에서 오랫동안 살아남는다고 </a:t>
            </a:r>
            <a:r>
              <a:rPr lang="ko-KR" altLang="ko-KR" dirty="0" smtClean="0"/>
              <a:t>간주</a:t>
            </a:r>
            <a:r>
              <a:rPr lang="ko-KR" altLang="en-US" dirty="0" smtClean="0"/>
              <a:t>하기 때문</a:t>
            </a:r>
            <a:endParaRPr lang="en-US" altLang="ko-KR" dirty="0"/>
          </a:p>
          <a:p>
            <a:r>
              <a:rPr lang="ko-KR" altLang="ko-KR" dirty="0"/>
              <a:t>여기에서 나이라 함은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겪은 </a:t>
            </a:r>
            <a:r>
              <a:rPr lang="ko-KR" altLang="ko-KR" dirty="0" smtClean="0"/>
              <a:t>횟수</a:t>
            </a:r>
            <a:r>
              <a:rPr lang="ko-KR" altLang="en-US" dirty="0" smtClean="0"/>
              <a:t>를 말함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0 </a:t>
            </a:r>
            <a:r>
              <a:rPr lang="ko-KR" altLang="ko-KR" dirty="0"/>
              <a:t>세대에는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한번도 겪지 않은 </a:t>
            </a:r>
            <a:r>
              <a:rPr lang="en-US" altLang="ko-KR" dirty="0"/>
              <a:t>‘</a:t>
            </a:r>
            <a:r>
              <a:rPr lang="ko-KR" altLang="ko-KR" dirty="0"/>
              <a:t>갓 생성된</a:t>
            </a:r>
            <a:r>
              <a:rPr lang="en-US" altLang="ko-KR" dirty="0"/>
              <a:t>’ </a:t>
            </a:r>
            <a:r>
              <a:rPr lang="ko-KR" altLang="ko-KR" dirty="0"/>
              <a:t>객체들이 위치하고</a:t>
            </a:r>
            <a:r>
              <a:rPr lang="en-US" altLang="ko-KR" dirty="0"/>
              <a:t> 2 </a:t>
            </a:r>
            <a:r>
              <a:rPr lang="ko-KR" altLang="ko-KR" dirty="0"/>
              <a:t>세대에는 최소</a:t>
            </a:r>
            <a:r>
              <a:rPr lang="en-US" altLang="ko-KR" dirty="0"/>
              <a:t> 2</a:t>
            </a:r>
            <a:r>
              <a:rPr lang="ko-KR" altLang="ko-KR" dirty="0"/>
              <a:t>회에서 수 </a:t>
            </a:r>
            <a:r>
              <a:rPr lang="ko-KR" altLang="ko-KR" dirty="0" err="1"/>
              <a:t>차례동안</a:t>
            </a:r>
            <a:r>
              <a:rPr lang="ko-KR" altLang="ko-KR" dirty="0"/>
              <a:t> </a:t>
            </a:r>
            <a:r>
              <a:rPr lang="ko-KR" altLang="ko-KR" dirty="0" err="1"/>
              <a:t>가비지</a:t>
            </a:r>
            <a:r>
              <a:rPr lang="ko-KR" altLang="ko-KR" dirty="0"/>
              <a:t> 컬렉션을 겪고도 살아남은</a:t>
            </a:r>
            <a:r>
              <a:rPr lang="en-US" altLang="ko-KR" dirty="0"/>
              <a:t>, </a:t>
            </a:r>
            <a:r>
              <a:rPr lang="ko-KR" altLang="ko-KR" dirty="0"/>
              <a:t>산전수전 다 겪은 객체들이 </a:t>
            </a:r>
            <a:r>
              <a:rPr lang="ko-KR" altLang="ko-KR" dirty="0" smtClean="0"/>
              <a:t>위치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세대는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세대와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사이의 과도기에 있는 객체들이 위치함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10665</TotalTime>
  <Words>903</Words>
  <Application>Microsoft Office PowerPoint</Application>
  <PresentationFormat>화면 슬라이드 쇼(4:3)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어번 팝</vt:lpstr>
      <vt:lpstr>Visio</vt:lpstr>
      <vt:lpstr>Microsoft Visio 드로잉</vt:lpstr>
      <vt:lpstr>뇌를 자극하는 C# 4.0 프로그래밍</vt:lpstr>
      <vt:lpstr>01. 가비지 컬렉터를 아시나요</vt:lpstr>
      <vt:lpstr>02. 개처럼 할당하고 정승처럼 수거하라(1/6)</vt:lpstr>
      <vt:lpstr>02. 개처럼 할당하고 정승처럼 수거하라 (2/6)</vt:lpstr>
      <vt:lpstr>02. 개처럼 할당하고 정승처럼 수거하라 (3/6)</vt:lpstr>
      <vt:lpstr>02. 개처럼 할당하고 정승처럼 수거하라 (4/6)</vt:lpstr>
      <vt:lpstr>02. 개처럼 할당하고 정승처럼 수거하라 (5/6)</vt:lpstr>
      <vt:lpstr>02. 개처럼 할당하고 정승처럼 수거하라 (6/6)</vt:lpstr>
      <vt:lpstr>03. 세대별 가비지 컬렉션(1/5)</vt:lpstr>
      <vt:lpstr>03. 세대별 가비지 컬렉션(2/5)</vt:lpstr>
      <vt:lpstr>03. 세대별 가비지 컬렉션(3/5)</vt:lpstr>
      <vt:lpstr>03. 세대별 가비지 컬렉션(4/5)</vt:lpstr>
      <vt:lpstr>03. 세대별 가비지 컬렉션(5/5)</vt:lpstr>
      <vt:lpstr>04. 가비지 컬렉션을 이해했습니다. 우리는 뭘 해야 하죠?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560</cp:revision>
  <dcterms:created xsi:type="dcterms:W3CDTF">2011-08-27T13:50:08Z</dcterms:created>
  <dcterms:modified xsi:type="dcterms:W3CDTF">2011-10-30T15:01:40Z</dcterms:modified>
</cp:coreProperties>
</file>