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0" r:id="rId1"/>
    <p:sldMasterId id="2147483919" r:id="rId2"/>
    <p:sldMasterId id="2147483964" r:id="rId3"/>
  </p:sldMasterIdLst>
  <p:notesMasterIdLst>
    <p:notesMasterId r:id="rId58"/>
  </p:notesMasterIdLst>
  <p:handoutMasterIdLst>
    <p:handoutMasterId r:id="rId59"/>
  </p:handoutMasterIdLst>
  <p:sldIdLst>
    <p:sldId id="1219" r:id="rId4"/>
    <p:sldId id="1220" r:id="rId5"/>
    <p:sldId id="1221" r:id="rId6"/>
    <p:sldId id="741" r:id="rId7"/>
    <p:sldId id="1121" r:id="rId8"/>
    <p:sldId id="1235" r:id="rId9"/>
    <p:sldId id="1135" r:id="rId10"/>
    <p:sldId id="1236" r:id="rId11"/>
    <p:sldId id="1237" r:id="rId12"/>
    <p:sldId id="1238" r:id="rId13"/>
    <p:sldId id="1140" r:id="rId14"/>
    <p:sldId id="1239" r:id="rId15"/>
    <p:sldId id="1240" r:id="rId16"/>
    <p:sldId id="1241" r:id="rId17"/>
    <p:sldId id="1184" r:id="rId18"/>
    <p:sldId id="1242" r:id="rId19"/>
    <p:sldId id="1243" r:id="rId20"/>
    <p:sldId id="1222" r:id="rId21"/>
    <p:sldId id="1244" r:id="rId22"/>
    <p:sldId id="1245" r:id="rId23"/>
    <p:sldId id="1246" r:id="rId24"/>
    <p:sldId id="1247" r:id="rId25"/>
    <p:sldId id="1223" r:id="rId26"/>
    <p:sldId id="1248" r:id="rId27"/>
    <p:sldId id="1224" r:id="rId28"/>
    <p:sldId id="1249" r:id="rId29"/>
    <p:sldId id="1250" r:id="rId30"/>
    <p:sldId id="1251" r:id="rId31"/>
    <p:sldId id="1225" r:id="rId32"/>
    <p:sldId id="1252" r:id="rId33"/>
    <p:sldId id="1253" r:id="rId34"/>
    <p:sldId id="1226" r:id="rId35"/>
    <p:sldId id="1254" r:id="rId36"/>
    <p:sldId id="1255" r:id="rId37"/>
    <p:sldId id="1256" r:id="rId38"/>
    <p:sldId id="1257" r:id="rId39"/>
    <p:sldId id="1227" r:id="rId40"/>
    <p:sldId id="1258" r:id="rId41"/>
    <p:sldId id="1259" r:id="rId42"/>
    <p:sldId id="1228" r:id="rId43"/>
    <p:sldId id="1260" r:id="rId44"/>
    <p:sldId id="1261" r:id="rId45"/>
    <p:sldId id="1262" r:id="rId46"/>
    <p:sldId id="1263" r:id="rId47"/>
    <p:sldId id="1264" r:id="rId48"/>
    <p:sldId id="1265" r:id="rId49"/>
    <p:sldId id="1229" r:id="rId50"/>
    <p:sldId id="1266" r:id="rId51"/>
    <p:sldId id="1267" r:id="rId52"/>
    <p:sldId id="1230" r:id="rId53"/>
    <p:sldId id="1269" r:id="rId54"/>
    <p:sldId id="1271" r:id="rId55"/>
    <p:sldId id="1232" r:id="rId56"/>
    <p:sldId id="1270" r:id="rId57"/>
  </p:sldIdLst>
  <p:sldSz cx="9906000" cy="6858000" type="A4"/>
  <p:notesSz cx="7105650" cy="10236200"/>
  <p:defaultTextStyle>
    <a:defPPr>
      <a:defRPr lang="ko-KR"/>
    </a:defPPr>
    <a:lvl1pPr algn="r" rtl="0" eaLnBrk="0" fontAlgn="base" hangingPunct="0">
      <a:spcBef>
        <a:spcPct val="50000"/>
      </a:spcBef>
      <a:spcAft>
        <a:spcPct val="35000"/>
      </a:spcAft>
      <a:buChar char="•"/>
      <a:defRPr kumimoji="1" sz="3200" kern="1200">
        <a:solidFill>
          <a:schemeClr val="tx1"/>
        </a:solidFill>
        <a:latin typeface="Arial" pitchFamily="34" charset="0"/>
        <a:ea typeface="굴림체" pitchFamily="49" charset="-127"/>
        <a:cs typeface="+mn-cs"/>
      </a:defRPr>
    </a:lvl1pPr>
    <a:lvl2pPr marL="457200" algn="r" rtl="0" eaLnBrk="0" fontAlgn="base" hangingPunct="0">
      <a:spcBef>
        <a:spcPct val="50000"/>
      </a:spcBef>
      <a:spcAft>
        <a:spcPct val="35000"/>
      </a:spcAft>
      <a:buChar char="•"/>
      <a:defRPr kumimoji="1" sz="3200" kern="1200">
        <a:solidFill>
          <a:schemeClr val="tx1"/>
        </a:solidFill>
        <a:latin typeface="Arial" pitchFamily="34" charset="0"/>
        <a:ea typeface="굴림체" pitchFamily="49" charset="-127"/>
        <a:cs typeface="+mn-cs"/>
      </a:defRPr>
    </a:lvl2pPr>
    <a:lvl3pPr marL="914400" algn="r" rtl="0" eaLnBrk="0" fontAlgn="base" hangingPunct="0">
      <a:spcBef>
        <a:spcPct val="50000"/>
      </a:spcBef>
      <a:spcAft>
        <a:spcPct val="35000"/>
      </a:spcAft>
      <a:buChar char="•"/>
      <a:defRPr kumimoji="1" sz="3200" kern="1200">
        <a:solidFill>
          <a:schemeClr val="tx1"/>
        </a:solidFill>
        <a:latin typeface="Arial" pitchFamily="34" charset="0"/>
        <a:ea typeface="굴림체" pitchFamily="49" charset="-127"/>
        <a:cs typeface="+mn-cs"/>
      </a:defRPr>
    </a:lvl3pPr>
    <a:lvl4pPr marL="1371600" algn="r" rtl="0" eaLnBrk="0" fontAlgn="base" hangingPunct="0">
      <a:spcBef>
        <a:spcPct val="50000"/>
      </a:spcBef>
      <a:spcAft>
        <a:spcPct val="35000"/>
      </a:spcAft>
      <a:buChar char="•"/>
      <a:defRPr kumimoji="1" sz="3200" kern="1200">
        <a:solidFill>
          <a:schemeClr val="tx1"/>
        </a:solidFill>
        <a:latin typeface="Arial" pitchFamily="34" charset="0"/>
        <a:ea typeface="굴림체" pitchFamily="49" charset="-127"/>
        <a:cs typeface="+mn-cs"/>
      </a:defRPr>
    </a:lvl4pPr>
    <a:lvl5pPr marL="1828800" algn="r" rtl="0" eaLnBrk="0" fontAlgn="base" hangingPunct="0">
      <a:spcBef>
        <a:spcPct val="50000"/>
      </a:spcBef>
      <a:spcAft>
        <a:spcPct val="35000"/>
      </a:spcAft>
      <a:buChar char="•"/>
      <a:defRPr kumimoji="1" sz="3200" kern="1200">
        <a:solidFill>
          <a:schemeClr val="tx1"/>
        </a:solidFill>
        <a:latin typeface="Arial" pitchFamily="34" charset="0"/>
        <a:ea typeface="굴림체" pitchFamily="49" charset="-127"/>
        <a:cs typeface="+mn-cs"/>
      </a:defRPr>
    </a:lvl5pPr>
    <a:lvl6pPr marL="2286000" algn="l" defTabSz="914400" rtl="0" eaLnBrk="1" latinLnBrk="1" hangingPunct="1">
      <a:defRPr kumimoji="1" sz="3200" kern="1200">
        <a:solidFill>
          <a:schemeClr val="tx1"/>
        </a:solidFill>
        <a:latin typeface="Arial" pitchFamily="34" charset="0"/>
        <a:ea typeface="굴림체" pitchFamily="49" charset="-127"/>
        <a:cs typeface="+mn-cs"/>
      </a:defRPr>
    </a:lvl6pPr>
    <a:lvl7pPr marL="2743200" algn="l" defTabSz="914400" rtl="0" eaLnBrk="1" latinLnBrk="1" hangingPunct="1">
      <a:defRPr kumimoji="1" sz="3200" kern="1200">
        <a:solidFill>
          <a:schemeClr val="tx1"/>
        </a:solidFill>
        <a:latin typeface="Arial" pitchFamily="34" charset="0"/>
        <a:ea typeface="굴림체" pitchFamily="49" charset="-127"/>
        <a:cs typeface="+mn-cs"/>
      </a:defRPr>
    </a:lvl7pPr>
    <a:lvl8pPr marL="3200400" algn="l" defTabSz="914400" rtl="0" eaLnBrk="1" latinLnBrk="1" hangingPunct="1">
      <a:defRPr kumimoji="1" sz="3200" kern="1200">
        <a:solidFill>
          <a:schemeClr val="tx1"/>
        </a:solidFill>
        <a:latin typeface="Arial" pitchFamily="34" charset="0"/>
        <a:ea typeface="굴림체" pitchFamily="49" charset="-127"/>
        <a:cs typeface="+mn-cs"/>
      </a:defRPr>
    </a:lvl8pPr>
    <a:lvl9pPr marL="3657600" algn="l" defTabSz="914400" rtl="0" eaLnBrk="1" latinLnBrk="1" hangingPunct="1">
      <a:defRPr kumimoji="1" sz="3200" kern="1200">
        <a:solidFill>
          <a:schemeClr val="tx1"/>
        </a:solidFill>
        <a:latin typeface="Arial" pitchFamily="34" charset="0"/>
        <a:ea typeface="굴림체" pitchFamily="49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FC9"/>
    <a:srgbClr val="DCFFB9"/>
    <a:srgbClr val="CCFF99"/>
    <a:srgbClr val="ECCD90"/>
    <a:srgbClr val="F2DA76"/>
    <a:srgbClr val="E0FF87"/>
    <a:srgbClr val="D1FF51"/>
    <a:srgbClr val="CEFF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50346" autoAdjust="0"/>
  </p:normalViewPr>
  <p:slideViewPr>
    <p:cSldViewPr>
      <p:cViewPr varScale="1">
        <p:scale>
          <a:sx n="56" d="100"/>
          <a:sy n="56" d="100"/>
        </p:scale>
        <p:origin x="-3204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31026"/>
    </p:cViewPr>
  </p:sorterViewPr>
  <p:notesViewPr>
    <p:cSldViewPr>
      <p:cViewPr>
        <p:scale>
          <a:sx n="100" d="100"/>
          <a:sy n="100" d="100"/>
        </p:scale>
        <p:origin x="-786" y="246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975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94" tIns="49547" rIns="99094" bIns="49547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spcAft>
                <a:spcPct val="0"/>
              </a:spcAft>
              <a:buFontTx/>
              <a:buNone/>
              <a:defRPr kumimoji="0" sz="1300">
                <a:latin typeface="Times New Roman" pitchFamily="18" charset="0"/>
                <a:ea typeface="HY중고딕" pitchFamily="18" charset="-127"/>
              </a:defRPr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0"/>
            <a:ext cx="307975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94" tIns="49547" rIns="99094" bIns="49547" numCol="1" anchor="t" anchorCtr="0" compatLnSpc="1">
            <a:prstTxWarp prst="textNoShape">
              <a:avLst/>
            </a:prstTxWarp>
          </a:bodyPr>
          <a:lstStyle>
            <a:lvl1pPr defTabSz="990600">
              <a:spcBef>
                <a:spcPct val="0"/>
              </a:spcBef>
              <a:spcAft>
                <a:spcPct val="0"/>
              </a:spcAft>
              <a:buFontTx/>
              <a:buNone/>
              <a:defRPr kumimoji="0" sz="1300">
                <a:latin typeface="Times New Roman" pitchFamily="18" charset="0"/>
                <a:ea typeface="HY중고딕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5025"/>
            <a:ext cx="307975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94" tIns="49547" rIns="99094" bIns="49547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spcAft>
                <a:spcPct val="0"/>
              </a:spcAft>
              <a:buFontTx/>
              <a:buNone/>
              <a:defRPr kumimoji="0" sz="1300">
                <a:latin typeface="Times New Roman" pitchFamily="18" charset="0"/>
                <a:ea typeface="HY중고딕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1.Introduction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25025"/>
            <a:ext cx="307975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94" tIns="49547" rIns="99094" bIns="49547" numCol="1" anchor="b" anchorCtr="0" compatLnSpc="1">
            <a:prstTxWarp prst="textNoShape">
              <a:avLst/>
            </a:prstTxWarp>
          </a:bodyPr>
          <a:lstStyle>
            <a:lvl1pPr defTabSz="990600">
              <a:spcBef>
                <a:spcPct val="0"/>
              </a:spcBef>
              <a:spcAft>
                <a:spcPct val="0"/>
              </a:spcAft>
              <a:buFontTx/>
              <a:buNone/>
              <a:defRPr kumimoji="0" sz="1300">
                <a:latin typeface="Times New Roman" pitchFamily="18" charset="0"/>
                <a:ea typeface="HY중고딕" pitchFamily="18" charset="-127"/>
              </a:defRPr>
            </a:lvl1pPr>
          </a:lstStyle>
          <a:p>
            <a:pPr>
              <a:defRPr/>
            </a:pPr>
            <a:fld id="{C41BA7BC-922D-4B16-B89F-5CB6F03A87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9894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975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94" tIns="49547" rIns="99094" bIns="49547" numCol="1" anchor="t" anchorCtr="0" compatLnSpc="1">
            <a:prstTxWarp prst="textNoShape">
              <a:avLst/>
            </a:prstTxWarp>
          </a:bodyPr>
          <a:lstStyle>
            <a:lvl1pPr algn="l" defTabSz="990600" eaLnBrk="1" latinLnBrk="1" hangingPunct="1">
              <a:spcBef>
                <a:spcPct val="0"/>
              </a:spcBef>
              <a:spcAft>
                <a:spcPct val="0"/>
              </a:spcAft>
              <a:buFontTx/>
              <a:buNone/>
              <a:defRPr sz="1300">
                <a:latin typeface="HY중고딕" pitchFamily="18" charset="-127"/>
                <a:ea typeface="HY중고딕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975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94" tIns="49547" rIns="99094" bIns="49547" numCol="1" anchor="t" anchorCtr="0" compatLnSpc="1">
            <a:prstTxWarp prst="textNoShape">
              <a:avLst/>
            </a:prstTxWarp>
          </a:bodyPr>
          <a:lstStyle>
            <a:lvl1pPr defTabSz="990600" eaLnBrk="1" latinLnBrk="1" hangingPunct="1">
              <a:spcBef>
                <a:spcPct val="0"/>
              </a:spcBef>
              <a:spcAft>
                <a:spcPct val="0"/>
              </a:spcAft>
              <a:buFontTx/>
              <a:buNone/>
              <a:defRPr sz="1300">
                <a:latin typeface="HY중고딕" pitchFamily="18" charset="-127"/>
                <a:ea typeface="HY중고딕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768350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2513"/>
            <a:ext cx="5683250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94" tIns="49547" rIns="99094" bIns="495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 </a:t>
            </a:r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  둘째 수준</a:t>
            </a:r>
          </a:p>
          <a:p>
            <a:pPr lvl="2"/>
            <a:r>
              <a:rPr lang="ko-KR" altLang="en-US" noProof="0" smtClean="0"/>
              <a:t> 셋째 수준       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975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94" tIns="49547" rIns="99094" bIns="49547" numCol="1" anchor="b" anchorCtr="0" compatLnSpc="1">
            <a:prstTxWarp prst="textNoShape">
              <a:avLst/>
            </a:prstTxWarp>
          </a:bodyPr>
          <a:lstStyle>
            <a:lvl1pPr algn="l" defTabSz="990600" eaLnBrk="1" latinLnBrk="1" hangingPunct="1">
              <a:spcBef>
                <a:spcPct val="0"/>
              </a:spcBef>
              <a:spcAft>
                <a:spcPct val="0"/>
              </a:spcAft>
              <a:buFontTx/>
              <a:buNone/>
              <a:defRPr sz="1300">
                <a:latin typeface="HY중고딕" pitchFamily="18" charset="-127"/>
                <a:ea typeface="HY중고딕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1.Introduction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316288" y="9467850"/>
            <a:ext cx="3078162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94" tIns="49547" rIns="99094" bIns="49547" numCol="1" anchor="b" anchorCtr="0" compatLnSpc="1">
            <a:prstTxWarp prst="textNoShape">
              <a:avLst/>
            </a:prstTxWarp>
          </a:bodyPr>
          <a:lstStyle>
            <a:lvl1pPr defTabSz="990600" eaLnBrk="1" latinLnBrk="1" hangingPunct="1">
              <a:spcBef>
                <a:spcPct val="0"/>
              </a:spcBef>
              <a:spcAft>
                <a:spcPct val="0"/>
              </a:spcAft>
              <a:buFontTx/>
              <a:buNone/>
              <a:defRPr sz="1100">
                <a:latin typeface="Microsoft Sans Serif" pitchFamily="34" charset="0"/>
                <a:ea typeface="돋움체" pitchFamily="49" charset="-127"/>
              </a:defRPr>
            </a:lvl1pPr>
          </a:lstStyle>
          <a:p>
            <a:pPr>
              <a:defRPr/>
            </a:pPr>
            <a:r>
              <a:rPr lang="en-US" altLang="ko-KR"/>
              <a:t>1-</a:t>
            </a:r>
            <a:fld id="{46E2E79E-F8A2-4360-BC2E-0FC0CE5C0D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4631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buChar char="•"/>
      <a:defRPr kumimoji="1" sz="9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buFont typeface="Symbol" pitchFamily="18" charset="2"/>
      <a:buChar char="-"/>
      <a:defRPr kumimoji="1" sz="9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체" pitchFamily="49" charset="-127"/>
        <a:ea typeface="돋움체" pitchFamily="49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체" pitchFamily="49" charset="-127"/>
        <a:ea typeface="돋움체" pitchFamily="49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1-</a:t>
            </a:r>
            <a:fld id="{46E2E79E-F8A2-4360-BC2E-0FC0CE5C0D4E}" type="slidenum">
              <a:rPr lang="en-US" altLang="ko-KR" smtClean="0"/>
              <a:pPr>
                <a:defRPr/>
              </a:pPr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841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kumimoji="1" lang="ko-KR" altLang="en-US" sz="1000" b="1" kern="1200" dirty="0" smtClean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예제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dirty="0" smtClean="0">
                <a:latin typeface="굴림" charset="-127"/>
                <a:ea typeface="굴림" charset="-127"/>
              </a:rPr>
              <a:t> 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KnowColor</a:t>
            </a:r>
            <a:r>
              <a:rPr lang="en-US" altLang="ko-KR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dirty="0" smtClean="0">
                <a:latin typeface="굴림" charset="-127"/>
                <a:ea typeface="굴림" charset="-127"/>
              </a:rPr>
              <a:t>출력 예제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lvl="2" eaLnBrk="1" hangingPunct="1"/>
            <a:r>
              <a:rPr lang="en-US" altLang="ko-KR" dirty="0" smtClean="0">
                <a:latin typeface="굴림" charset="-127"/>
                <a:ea typeface="굴림" charset="-127"/>
              </a:rPr>
              <a:t> using System;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class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NewForm</a:t>
            </a:r>
            <a:r>
              <a:rPr lang="en-US" altLang="ko-KR" dirty="0" smtClean="0">
                <a:latin typeface="굴림" charset="-127"/>
                <a:ea typeface="굴림" charset="-127"/>
              </a:rPr>
              <a:t> : Form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{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string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strText</a:t>
            </a:r>
            <a:r>
              <a:rPr lang="en-US" altLang="ko-KR" dirty="0" smtClean="0">
                <a:latin typeface="굴림" charset="-127"/>
                <a:ea typeface="굴림" charset="-127"/>
              </a:rPr>
              <a:t> = null;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public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NewForm</a:t>
            </a:r>
            <a:r>
              <a:rPr lang="en-US" altLang="ko-KR" dirty="0" smtClean="0">
                <a:latin typeface="굴림" charset="-127"/>
                <a:ea typeface="굴림" charset="-127"/>
              </a:rPr>
              <a:t>(string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str</a:t>
            </a:r>
            <a:r>
              <a:rPr lang="en-US" altLang="ko-KR" dirty="0" smtClean="0">
                <a:latin typeface="굴림" charset="-127"/>
                <a:ea typeface="굴림" charset="-127"/>
              </a:rPr>
              <a:t>)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this.Text</a:t>
            </a:r>
            <a:r>
              <a:rPr lang="en-US" altLang="ko-KR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str</a:t>
            </a:r>
            <a:r>
              <a:rPr lang="en-US" altLang="ko-KR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SetStyle</a:t>
            </a:r>
            <a:r>
              <a:rPr lang="en-US" altLang="ko-KR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ControlStyles.SupportsTransparentBackColor</a:t>
            </a:r>
            <a:r>
              <a:rPr lang="en-US" altLang="ko-KR" dirty="0" smtClean="0">
                <a:latin typeface="굴림" charset="-127"/>
                <a:ea typeface="굴림" charset="-127"/>
              </a:rPr>
              <a:t>, true);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public string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TextLabel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set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{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this.strText</a:t>
            </a:r>
            <a:r>
              <a:rPr lang="en-US" altLang="ko-KR" dirty="0" smtClean="0">
                <a:latin typeface="굴림" charset="-127"/>
                <a:ea typeface="굴림" charset="-127"/>
              </a:rPr>
              <a:t> = value;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}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protected override void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OnPaint</a:t>
            </a:r>
            <a:r>
              <a:rPr lang="en-US" altLang="ko-KR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PaintEventArgs</a:t>
            </a:r>
            <a:r>
              <a:rPr lang="en-US" altLang="ko-KR" dirty="0" smtClean="0">
                <a:latin typeface="굴림" charset="-127"/>
                <a:ea typeface="굴림" charset="-127"/>
              </a:rPr>
              <a:t> pea)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Graphics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grfx</a:t>
            </a:r>
            <a:r>
              <a:rPr lang="en-US" altLang="ko-KR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pea.Graphics</a:t>
            </a:r>
            <a:r>
              <a:rPr lang="en-US" altLang="ko-KR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SolidBrush</a:t>
            </a:r>
            <a:r>
              <a:rPr lang="en-US" altLang="ko-KR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br</a:t>
            </a:r>
            <a:r>
              <a:rPr lang="en-US" altLang="ko-KR" dirty="0" smtClean="0">
                <a:latin typeface="굴림" charset="-127"/>
                <a:ea typeface="굴림" charset="-127"/>
              </a:rPr>
              <a:t> = new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SolidBrush</a:t>
            </a:r>
            <a:r>
              <a:rPr lang="en-US" altLang="ko-KR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Color.Black</a:t>
            </a:r>
            <a:r>
              <a:rPr lang="en-US" altLang="ko-KR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grfx.DrawString</a:t>
            </a:r>
            <a:r>
              <a:rPr lang="en-US" altLang="ko-KR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this.strText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this.Font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br</a:t>
            </a:r>
            <a:r>
              <a:rPr lang="en-US" altLang="ko-KR" dirty="0" smtClean="0">
                <a:latin typeface="굴림" charset="-127"/>
                <a:ea typeface="굴림" charset="-127"/>
              </a:rPr>
              <a:t>, 10, 7);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}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class StructExam4 : Form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{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Button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btn</a:t>
            </a:r>
            <a:r>
              <a:rPr lang="en-US" altLang="ko-KR" dirty="0" smtClean="0">
                <a:latin typeface="굴림" charset="-127"/>
                <a:ea typeface="굴림" charset="-127"/>
              </a:rPr>
              <a:t> = null;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public StructExam4()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this.Text</a:t>
            </a:r>
            <a:r>
              <a:rPr lang="en-US" altLang="ko-KR" dirty="0" smtClean="0">
                <a:latin typeface="굴림" charset="-127"/>
                <a:ea typeface="굴림" charset="-127"/>
              </a:rPr>
              <a:t> = "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KnownColor</a:t>
            </a:r>
            <a:r>
              <a:rPr lang="en-US" altLang="ko-KR" dirty="0" smtClean="0">
                <a:latin typeface="굴림" charset="-127"/>
                <a:ea typeface="굴림" charset="-127"/>
              </a:rPr>
              <a:t>";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this.IsMdiContainer</a:t>
            </a:r>
            <a:r>
              <a:rPr lang="en-US" altLang="ko-KR" dirty="0" smtClean="0">
                <a:latin typeface="굴림" charset="-127"/>
                <a:ea typeface="굴림" charset="-127"/>
              </a:rPr>
              <a:t> = true;</a:t>
            </a:r>
          </a:p>
          <a:p>
            <a:pPr lvl="2" eaLnBrk="1" hangingPunct="1">
              <a:buNone/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Array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arr</a:t>
            </a:r>
            <a:r>
              <a:rPr lang="en-US" altLang="ko-KR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System.Enum.GetValues</a:t>
            </a:r>
            <a:r>
              <a:rPr lang="en-US" altLang="ko-KR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typeof</a:t>
            </a:r>
            <a:r>
              <a:rPr lang="en-US" altLang="ko-KR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KnownColor</a:t>
            </a:r>
            <a:r>
              <a:rPr lang="en-US" altLang="ko-KR" dirty="0" smtClean="0">
                <a:latin typeface="굴림" charset="-127"/>
                <a:ea typeface="굴림" charset="-127"/>
              </a:rPr>
              <a:t>));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NewForm</a:t>
            </a:r>
            <a:r>
              <a:rPr lang="en-US" altLang="ko-KR" dirty="0" smtClean="0">
                <a:latin typeface="굴림" charset="-127"/>
                <a:ea typeface="굴림" charset="-127"/>
              </a:rPr>
              <a:t>[]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frm</a:t>
            </a:r>
            <a:r>
              <a:rPr lang="en-US" altLang="ko-KR" dirty="0" smtClean="0">
                <a:latin typeface="굴림" charset="-127"/>
                <a:ea typeface="굴림" charset="-127"/>
              </a:rPr>
              <a:t> = new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NewForm</a:t>
            </a:r>
            <a:r>
              <a:rPr lang="en-US" altLang="ko-KR" dirty="0" smtClean="0">
                <a:latin typeface="굴림" charset="-127"/>
                <a:ea typeface="굴림" charset="-127"/>
              </a:rPr>
              <a:t>[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arr.Length</a:t>
            </a:r>
            <a:r>
              <a:rPr lang="en-US" altLang="ko-KR" dirty="0" smtClean="0">
                <a:latin typeface="굴림" charset="-127"/>
                <a:ea typeface="굴림" charset="-127"/>
              </a:rPr>
              <a:t>];</a:t>
            </a:r>
          </a:p>
          <a:p>
            <a:pPr lvl="2" eaLnBrk="1" hangingPunct="1">
              <a:buNone/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for (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int</a:t>
            </a:r>
            <a:r>
              <a:rPr lang="en-US" altLang="ko-KR" dirty="0" smtClean="0">
                <a:latin typeface="굴림" charset="-127"/>
                <a:ea typeface="굴림" charset="-127"/>
              </a:rPr>
              <a:t> i = 0; i &lt;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arr.Length</a:t>
            </a:r>
            <a:r>
              <a:rPr lang="en-US" altLang="ko-KR" dirty="0" smtClean="0">
                <a:latin typeface="굴림" charset="-127"/>
                <a:ea typeface="굴림" charset="-127"/>
              </a:rPr>
              <a:t>; i++)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{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frm</a:t>
            </a:r>
            <a:r>
              <a:rPr lang="en-US" altLang="ko-KR" dirty="0" smtClean="0">
                <a:latin typeface="굴림" charset="-127"/>
                <a:ea typeface="굴림" charset="-127"/>
              </a:rPr>
              <a:t>[i] = new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NewForm</a:t>
            </a:r>
            <a:r>
              <a:rPr lang="en-US" altLang="ko-KR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arr.GetValue</a:t>
            </a:r>
            <a:r>
              <a:rPr lang="en-US" altLang="ko-KR" dirty="0" smtClean="0">
                <a:latin typeface="굴림" charset="-127"/>
                <a:ea typeface="굴림" charset="-127"/>
              </a:rPr>
              <a:t>(i).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ToString</a:t>
            </a:r>
            <a:r>
              <a:rPr lang="en-US" altLang="ko-KR" dirty="0" smtClean="0">
                <a:latin typeface="굴림" charset="-127"/>
                <a:ea typeface="굴림" charset="-127"/>
              </a:rPr>
              <a:t>());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frm</a:t>
            </a:r>
            <a:r>
              <a:rPr lang="en-US" altLang="ko-KR" dirty="0" smtClean="0">
                <a:latin typeface="굴림" charset="-127"/>
                <a:ea typeface="굴림" charset="-127"/>
              </a:rPr>
              <a:t>[i].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TextLabel</a:t>
            </a:r>
            <a:r>
              <a:rPr lang="en-US" altLang="ko-KR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arr.GetValue</a:t>
            </a:r>
            <a:r>
              <a:rPr lang="en-US" altLang="ko-KR" dirty="0" smtClean="0">
                <a:latin typeface="굴림" charset="-127"/>
                <a:ea typeface="굴림" charset="-127"/>
              </a:rPr>
              <a:t>(i).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ToString</a:t>
            </a:r>
            <a:r>
              <a:rPr lang="en-US" altLang="ko-KR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frm</a:t>
            </a:r>
            <a:r>
              <a:rPr lang="en-US" altLang="ko-KR" dirty="0" smtClean="0">
                <a:latin typeface="굴림" charset="-127"/>
                <a:ea typeface="굴림" charset="-127"/>
              </a:rPr>
              <a:t>[i].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BackColor</a:t>
            </a:r>
            <a:r>
              <a:rPr lang="en-US" altLang="ko-KR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Color.FromName</a:t>
            </a:r>
            <a:r>
              <a:rPr lang="en-US" altLang="ko-KR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arr.GetValue</a:t>
            </a:r>
            <a:r>
              <a:rPr lang="en-US" altLang="ko-KR" dirty="0" smtClean="0">
                <a:latin typeface="굴림" charset="-127"/>
                <a:ea typeface="굴림" charset="-127"/>
              </a:rPr>
              <a:t>(i).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ToString</a:t>
            </a:r>
            <a:r>
              <a:rPr lang="en-US" altLang="ko-KR" dirty="0" smtClean="0">
                <a:latin typeface="굴림" charset="-127"/>
                <a:ea typeface="굴림" charset="-127"/>
              </a:rPr>
              <a:t>());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frm</a:t>
            </a:r>
            <a:r>
              <a:rPr lang="en-US" altLang="ko-KR" dirty="0" smtClean="0">
                <a:latin typeface="굴림" charset="-127"/>
                <a:ea typeface="굴림" charset="-127"/>
              </a:rPr>
              <a:t>[i].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SetBounds</a:t>
            </a:r>
            <a:r>
              <a:rPr lang="en-US" altLang="ko-KR" dirty="0" smtClean="0">
                <a:latin typeface="굴림" charset="-127"/>
                <a:ea typeface="굴림" charset="-127"/>
              </a:rPr>
              <a:t>(0, 0, 200, 50);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frm</a:t>
            </a:r>
            <a:r>
              <a:rPr lang="en-US" altLang="ko-KR" dirty="0" smtClean="0">
                <a:latin typeface="굴림" charset="-127"/>
                <a:ea typeface="굴림" charset="-127"/>
              </a:rPr>
              <a:t>[i].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MdiParent</a:t>
            </a:r>
            <a:r>
              <a:rPr lang="en-US" altLang="ko-KR" dirty="0" smtClean="0">
                <a:latin typeface="굴림" charset="-127"/>
                <a:ea typeface="굴림" charset="-127"/>
              </a:rPr>
              <a:t> = this;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frm</a:t>
            </a:r>
            <a:r>
              <a:rPr lang="en-US" altLang="ko-KR" dirty="0" smtClean="0">
                <a:latin typeface="굴림" charset="-127"/>
                <a:ea typeface="굴림" charset="-127"/>
              </a:rPr>
              <a:t>[i].Show();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}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btn</a:t>
            </a:r>
            <a:r>
              <a:rPr lang="en-US" altLang="ko-KR" dirty="0" smtClean="0">
                <a:latin typeface="굴림" charset="-127"/>
                <a:ea typeface="굴림" charset="-127"/>
              </a:rPr>
              <a:t> = new Button();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btn.Text</a:t>
            </a:r>
            <a:r>
              <a:rPr lang="en-US" altLang="ko-KR" dirty="0" smtClean="0">
                <a:latin typeface="굴림" charset="-127"/>
                <a:ea typeface="굴림" charset="-127"/>
              </a:rPr>
              <a:t> = "</a:t>
            </a:r>
            <a:r>
              <a:rPr lang="ko-KR" altLang="en-US" dirty="0" smtClean="0">
                <a:latin typeface="굴림" charset="-127"/>
                <a:ea typeface="굴림" charset="-127"/>
              </a:rPr>
              <a:t>정렬하기</a:t>
            </a:r>
            <a:r>
              <a:rPr lang="en-US" altLang="ko-KR" dirty="0" smtClean="0">
                <a:latin typeface="굴림" charset="-127"/>
                <a:ea typeface="굴림" charset="-127"/>
              </a:rPr>
              <a:t>";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btn.Click</a:t>
            </a:r>
            <a:r>
              <a:rPr lang="en-US" altLang="ko-KR" dirty="0" smtClean="0">
                <a:latin typeface="굴림" charset="-127"/>
                <a:ea typeface="굴림" charset="-127"/>
              </a:rPr>
              <a:t> += new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EventHandler</a:t>
            </a:r>
            <a:r>
              <a:rPr lang="en-US" altLang="ko-KR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this.btn_Click</a:t>
            </a:r>
            <a:r>
              <a:rPr lang="en-US" altLang="ko-KR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btn.SetBounds</a:t>
            </a:r>
            <a:r>
              <a:rPr lang="en-US" altLang="ko-KR" dirty="0" smtClean="0">
                <a:latin typeface="굴림" charset="-127"/>
                <a:ea typeface="굴림" charset="-127"/>
              </a:rPr>
              <a:t>(0, 0, 100, 50);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this.Controls.Add</a:t>
            </a:r>
            <a:r>
              <a:rPr lang="en-US" altLang="ko-KR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btn</a:t>
            </a:r>
            <a:r>
              <a:rPr lang="en-US" altLang="ko-KR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static void Main(string[]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args</a:t>
            </a:r>
            <a:r>
              <a:rPr lang="en-US" altLang="ko-KR" dirty="0" smtClean="0">
                <a:latin typeface="굴림" charset="-127"/>
                <a:ea typeface="굴림" charset="-127"/>
              </a:rPr>
              <a:t>)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dirty="0" smtClean="0">
                <a:latin typeface="굴림" charset="-127"/>
                <a:ea typeface="굴림" charset="-127"/>
              </a:rPr>
              <a:t>(new StructExam4());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public void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btn_Click</a:t>
            </a:r>
            <a:r>
              <a:rPr lang="en-US" altLang="ko-KR" dirty="0" smtClean="0">
                <a:latin typeface="굴림" charset="-127"/>
                <a:ea typeface="굴림" charset="-127"/>
              </a:rPr>
              <a:t>(object Sender,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EventArgs</a:t>
            </a:r>
            <a:r>
              <a:rPr lang="en-US" altLang="ko-KR" dirty="0" smtClean="0">
                <a:latin typeface="굴림" charset="-127"/>
                <a:ea typeface="굴림" charset="-127"/>
              </a:rPr>
              <a:t> e)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this.LayoutMdi</a:t>
            </a:r>
            <a:r>
              <a:rPr lang="en-US" altLang="ko-KR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MdiLayout.TileVertical</a:t>
            </a:r>
            <a:r>
              <a:rPr lang="en-US" altLang="ko-KR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}</a:t>
            </a:r>
          </a:p>
          <a:p>
            <a:pPr lvl="2" eaLnBrk="1" hangingPunct="1">
              <a:buNone/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ColorDialog</a:t>
            </a:r>
            <a:r>
              <a:rPr lang="ko-KR" altLang="en-US" dirty="0" smtClean="0">
                <a:latin typeface="굴림" charset="-127"/>
                <a:ea typeface="굴림" charset="-127"/>
              </a:rPr>
              <a:t>를 이용한 색상 변경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lvl="2" eaLnBrk="1" hangingPunct="1"/>
            <a:r>
              <a:rPr lang="en-US" altLang="ko-KR" dirty="0" smtClean="0">
                <a:latin typeface="굴림" charset="-127"/>
                <a:ea typeface="굴림" charset="-127"/>
              </a:rPr>
              <a:t> using System;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class StructExam5 : Form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{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Button btn1 = null, btn2 = null;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public StructExam5()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btn1 = new Button();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btn1.Text = "</a:t>
            </a:r>
            <a:r>
              <a:rPr lang="ko-KR" altLang="en-US" dirty="0" smtClean="0">
                <a:latin typeface="굴림" charset="-127"/>
                <a:ea typeface="굴림" charset="-127"/>
              </a:rPr>
              <a:t>배경색 설정</a:t>
            </a:r>
            <a:r>
              <a:rPr lang="en-US" altLang="ko-KR" dirty="0" smtClean="0">
                <a:latin typeface="굴림" charset="-127"/>
                <a:ea typeface="굴림" charset="-127"/>
              </a:rPr>
              <a:t>";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btn1.SetBounds(10, 10, 100, 50);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btn1.Click += new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EventHandler</a:t>
            </a:r>
            <a:r>
              <a:rPr lang="en-US" altLang="ko-KR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btn_Click</a:t>
            </a:r>
            <a:r>
              <a:rPr lang="en-US" altLang="ko-KR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btn2 = new Button();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btn2.Text = "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전경색</a:t>
            </a:r>
            <a:r>
              <a:rPr lang="ko-KR" altLang="en-US" dirty="0" smtClean="0">
                <a:latin typeface="굴림" charset="-127"/>
                <a:ea typeface="굴림" charset="-127"/>
              </a:rPr>
              <a:t> 설정</a:t>
            </a:r>
            <a:r>
              <a:rPr lang="en-US" altLang="ko-KR" dirty="0" smtClean="0">
                <a:latin typeface="굴림" charset="-127"/>
                <a:ea typeface="굴림" charset="-127"/>
              </a:rPr>
              <a:t>";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btn2.SetBounds(120, 10, 100, 50);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btn2.Click += new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EventHandler</a:t>
            </a:r>
            <a:r>
              <a:rPr lang="en-US" altLang="ko-KR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btn_Click</a:t>
            </a:r>
            <a:r>
              <a:rPr lang="en-US" altLang="ko-KR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this.Controls.Add</a:t>
            </a:r>
            <a:r>
              <a:rPr lang="en-US" altLang="ko-KR" dirty="0" smtClean="0">
                <a:latin typeface="굴림" charset="-127"/>
                <a:ea typeface="굴림" charset="-127"/>
              </a:rPr>
              <a:t>(btn1);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this.Controls.Add</a:t>
            </a:r>
            <a:r>
              <a:rPr lang="en-US" altLang="ko-KR" dirty="0" smtClean="0">
                <a:latin typeface="굴림" charset="-127"/>
                <a:ea typeface="굴림" charset="-127"/>
              </a:rPr>
              <a:t>(btn2);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static void Main(string[]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args</a:t>
            </a:r>
            <a:r>
              <a:rPr lang="en-US" altLang="ko-KR" dirty="0" smtClean="0">
                <a:latin typeface="굴림" charset="-127"/>
                <a:ea typeface="굴림" charset="-127"/>
              </a:rPr>
              <a:t>)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dirty="0" smtClean="0">
                <a:latin typeface="굴림" charset="-127"/>
                <a:ea typeface="굴림" charset="-127"/>
              </a:rPr>
              <a:t>(new StructExam5());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protected override void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OnPaint</a:t>
            </a:r>
            <a:r>
              <a:rPr lang="en-US" altLang="ko-KR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PaintEventArgs</a:t>
            </a:r>
            <a:r>
              <a:rPr lang="en-US" altLang="ko-KR" dirty="0" smtClean="0">
                <a:latin typeface="굴림" charset="-127"/>
                <a:ea typeface="굴림" charset="-127"/>
              </a:rPr>
              <a:t> pea)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Graphics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grfx</a:t>
            </a:r>
            <a:r>
              <a:rPr lang="en-US" altLang="ko-KR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pea.Graphics</a:t>
            </a:r>
            <a:r>
              <a:rPr lang="en-US" altLang="ko-KR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SolidBrush</a:t>
            </a:r>
            <a:r>
              <a:rPr lang="en-US" altLang="ko-KR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br</a:t>
            </a:r>
            <a:r>
              <a:rPr lang="en-US" altLang="ko-KR" dirty="0" smtClean="0">
                <a:latin typeface="굴림" charset="-127"/>
                <a:ea typeface="굴림" charset="-127"/>
              </a:rPr>
              <a:t> = new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SolidBrush</a:t>
            </a:r>
            <a:r>
              <a:rPr lang="en-US" altLang="ko-KR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this.ForeColor</a:t>
            </a:r>
            <a:r>
              <a:rPr lang="en-US" altLang="ko-KR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Font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font</a:t>
            </a:r>
            <a:r>
              <a:rPr lang="en-US" altLang="ko-KR" dirty="0" smtClean="0">
                <a:latin typeface="굴림" charset="-127"/>
                <a:ea typeface="굴림" charset="-127"/>
              </a:rPr>
              <a:t> = new Font("</a:t>
            </a:r>
            <a:r>
              <a:rPr lang="ko-KR" altLang="en-US" dirty="0" smtClean="0">
                <a:latin typeface="굴림" charset="-127"/>
                <a:ea typeface="굴림" charset="-127"/>
              </a:rPr>
              <a:t>돋음</a:t>
            </a:r>
            <a:r>
              <a:rPr lang="en-US" altLang="ko-KR" dirty="0" smtClean="0">
                <a:latin typeface="굴림" charset="-127"/>
                <a:ea typeface="굴림" charset="-127"/>
              </a:rPr>
              <a:t>", 20);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grfx.DrawString</a:t>
            </a:r>
            <a:r>
              <a:rPr lang="en-US" altLang="ko-KR" dirty="0" smtClean="0">
                <a:latin typeface="굴림" charset="-127"/>
                <a:ea typeface="굴림" charset="-127"/>
              </a:rPr>
              <a:t>("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글자색</a:t>
            </a:r>
            <a:r>
              <a:rPr lang="ko-KR" altLang="en-US" dirty="0" smtClean="0">
                <a:latin typeface="굴림" charset="-127"/>
                <a:ea typeface="굴림" charset="-127"/>
              </a:rPr>
              <a:t> 변경</a:t>
            </a:r>
            <a:r>
              <a:rPr lang="en-US" altLang="ko-KR" dirty="0" smtClean="0">
                <a:latin typeface="굴림" charset="-127"/>
                <a:ea typeface="굴림" charset="-127"/>
              </a:rPr>
              <a:t>", font,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br</a:t>
            </a:r>
            <a:r>
              <a:rPr lang="en-US" altLang="ko-KR" dirty="0" smtClean="0">
                <a:latin typeface="굴림" charset="-127"/>
                <a:ea typeface="굴림" charset="-127"/>
              </a:rPr>
              <a:t>, 10, 70);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protected void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btn_Click</a:t>
            </a:r>
            <a:r>
              <a:rPr lang="en-US" altLang="ko-KR" dirty="0" smtClean="0">
                <a:latin typeface="굴림" charset="-127"/>
                <a:ea typeface="굴림" charset="-127"/>
              </a:rPr>
              <a:t>(object sender,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System.EventArgs</a:t>
            </a:r>
            <a:r>
              <a:rPr lang="en-US" altLang="ko-KR" dirty="0" smtClean="0">
                <a:latin typeface="굴림" charset="-127"/>
                <a:ea typeface="굴림" charset="-127"/>
              </a:rPr>
              <a:t> e)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ColorDialog</a:t>
            </a:r>
            <a:r>
              <a:rPr lang="en-US" altLang="ko-KR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colorDlg</a:t>
            </a:r>
            <a:r>
              <a:rPr lang="en-US" altLang="ko-KR" dirty="0" smtClean="0">
                <a:latin typeface="굴림" charset="-127"/>
                <a:ea typeface="굴림" charset="-127"/>
              </a:rPr>
              <a:t> = new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ColorDialog</a:t>
            </a:r>
            <a:r>
              <a:rPr lang="en-US" altLang="ko-KR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colorDlg.AllowFullOpen</a:t>
            </a:r>
            <a:r>
              <a:rPr lang="en-US" altLang="ko-KR" dirty="0" smtClean="0">
                <a:latin typeface="굴림" charset="-127"/>
                <a:ea typeface="굴림" charset="-127"/>
              </a:rPr>
              <a:t> = false;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colorDlg.ShowHelp</a:t>
            </a:r>
            <a:r>
              <a:rPr lang="en-US" altLang="ko-KR" dirty="0" smtClean="0">
                <a:latin typeface="굴림" charset="-127"/>
                <a:ea typeface="굴림" charset="-127"/>
              </a:rPr>
              <a:t> = true;</a:t>
            </a:r>
          </a:p>
          <a:p>
            <a:pPr lvl="2" eaLnBrk="1" hangingPunct="1">
              <a:buNone/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if ((Button)sender == btn1)  // </a:t>
            </a:r>
            <a:r>
              <a:rPr lang="ko-KR" altLang="en-US" dirty="0" smtClean="0">
                <a:latin typeface="굴림" charset="-127"/>
                <a:ea typeface="굴림" charset="-127"/>
              </a:rPr>
              <a:t>배경색 변경</a:t>
            </a:r>
          </a:p>
          <a:p>
            <a:pPr lvl="2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dirty="0" smtClean="0">
                <a:latin typeface="굴림" charset="-127"/>
                <a:ea typeface="굴림" charset="-127"/>
              </a:rPr>
              <a:t>{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colorDlg.Color</a:t>
            </a:r>
            <a:r>
              <a:rPr lang="en-US" altLang="ko-KR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this.BackColor</a:t>
            </a:r>
            <a:r>
              <a:rPr lang="en-US" altLang="ko-KR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    if (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colorDlg.ShowDialog</a:t>
            </a:r>
            <a:r>
              <a:rPr lang="en-US" altLang="ko-KR" dirty="0" smtClean="0">
                <a:latin typeface="굴림" charset="-127"/>
                <a:ea typeface="굴림" charset="-127"/>
              </a:rPr>
              <a:t>() ==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DialogResult.OK</a:t>
            </a:r>
            <a:r>
              <a:rPr lang="en-US" altLang="ko-KR" dirty="0" smtClean="0">
                <a:latin typeface="굴림" charset="-127"/>
                <a:ea typeface="굴림" charset="-127"/>
              </a:rPr>
              <a:t>)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this.BackColor</a:t>
            </a:r>
            <a:r>
              <a:rPr lang="en-US" altLang="ko-KR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colorDlg.Color</a:t>
            </a:r>
            <a:r>
              <a:rPr lang="en-US" altLang="ko-KR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}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else  // 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전경색</a:t>
            </a:r>
            <a:r>
              <a:rPr lang="ko-KR" altLang="en-US" dirty="0" smtClean="0">
                <a:latin typeface="굴림" charset="-127"/>
                <a:ea typeface="굴림" charset="-127"/>
              </a:rPr>
              <a:t> 변경</a:t>
            </a:r>
          </a:p>
          <a:p>
            <a:pPr lvl="2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dirty="0" smtClean="0">
                <a:latin typeface="굴림" charset="-127"/>
                <a:ea typeface="굴림" charset="-127"/>
              </a:rPr>
              <a:t>{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colorDlg.Color</a:t>
            </a:r>
            <a:r>
              <a:rPr lang="en-US" altLang="ko-KR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this.ForeColor</a:t>
            </a:r>
            <a:r>
              <a:rPr lang="en-US" altLang="ko-KR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    if (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colorDlg.ShowDialog</a:t>
            </a:r>
            <a:r>
              <a:rPr lang="en-US" altLang="ko-KR" dirty="0" smtClean="0">
                <a:latin typeface="굴림" charset="-127"/>
                <a:ea typeface="굴림" charset="-127"/>
              </a:rPr>
              <a:t>() ==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DialogResult.OK</a:t>
            </a:r>
            <a:r>
              <a:rPr lang="en-US" altLang="ko-KR" dirty="0" smtClean="0">
                <a:latin typeface="굴림" charset="-127"/>
                <a:ea typeface="굴림" charset="-127"/>
              </a:rPr>
              <a:t>)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this.ForeColor</a:t>
            </a:r>
            <a:r>
              <a:rPr lang="en-US" altLang="ko-KR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colorDlg.Color</a:t>
            </a:r>
            <a:r>
              <a:rPr lang="en-US" altLang="ko-KR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}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}</a:t>
            </a:r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r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t>1-</a:t>
            </a:r>
            <a:fld id="{B63B2727-AD1E-4068-82F4-01EB6363E595}" type="slidenum"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pPr/>
              <a:t>9</a:t>
            </a:fld>
            <a:endParaRPr lang="en-US" altLang="ko-KR" sz="1100" b="0" smtClean="0">
              <a:latin typeface="Microsoft Sans Serif" pitchFamily="34" charset="0"/>
              <a:ea typeface="돋움체" pitchFamily="49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r>
              <a:rPr lang="en-US" altLang="ko-KR" sz="1100" b="0">
                <a:solidFill>
                  <a:prstClr val="black"/>
                </a:solidFill>
                <a:latin typeface="Microsoft Sans Serif" pitchFamily="34" charset="0"/>
                <a:ea typeface="돋움체" pitchFamily="49" charset="-127"/>
              </a:rPr>
              <a:t>1-</a:t>
            </a:r>
            <a:fld id="{B87A1470-30C7-4926-AA0F-F9E9938F93ED}" type="slidenum">
              <a:rPr lang="en-US" altLang="ko-KR" sz="1100" b="0">
                <a:solidFill>
                  <a:prstClr val="black"/>
                </a:solidFill>
                <a:latin typeface="Microsoft Sans Serif" pitchFamily="34" charset="0"/>
                <a:ea typeface="돋움체" pitchFamily="49" charset="-127"/>
              </a:rPr>
              <a:pPr/>
              <a:t>10</a:t>
            </a:fld>
            <a:endParaRPr lang="en-US" altLang="ko-KR" sz="1100" b="0">
              <a:solidFill>
                <a:prstClr val="black"/>
              </a:solidFill>
              <a:latin typeface="Microsoft Sans Serif" pitchFamily="34" charset="0"/>
              <a:ea typeface="돋움체" pitchFamily="49" charset="-127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000" b="1" kern="0" dirty="0" smtClean="0">
                <a:latin typeface="굴림" charset="-127"/>
                <a:ea typeface="굴림" charset="-127"/>
              </a:rPr>
              <a:t>Graphics</a:t>
            </a:r>
            <a:r>
              <a:rPr lang="ko-KR" altLang="en-US" sz="1000" b="1" kern="0" dirty="0" smtClean="0">
                <a:latin typeface="굴림" charset="-127"/>
                <a:ea typeface="굴림" charset="-127"/>
              </a:rPr>
              <a:t>객체 얻는 방법</a:t>
            </a:r>
            <a:endParaRPr lang="en-US" altLang="ko-KR" sz="1000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Control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클래스를 상속받은 클래스에서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Paint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이벤트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핸들러를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통해 얻기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무효화 영역관련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Graphics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객체 얻는 매개변수가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들어와야함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GDI+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에서 가장 많이 사용하는 방법 중 하나임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/>
            <a:r>
              <a:rPr lang="en-US" altLang="ko-KR" sz="900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예제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)</a:t>
            </a:r>
          </a:p>
          <a:p>
            <a:pPr lvl="3" eaLnBrk="1" hangingPunct="1"/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System;</a:t>
            </a:r>
          </a:p>
          <a:p>
            <a:pPr lvl="3" eaLnBrk="1" hangingPunct="1"/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baseline="0" dirty="0" smtClean="0">
                <a:latin typeface="굴림" charset="-127"/>
                <a:ea typeface="굴림" charset="-127"/>
              </a:rPr>
              <a:t>class GDIExam1 : Form</a:t>
            </a:r>
          </a:p>
          <a:p>
            <a:pPr lvl="3" eaLnBrk="1" hangingPunct="1"/>
            <a:r>
              <a:rPr lang="en-US" altLang="ko-KR" sz="900" baseline="0" dirty="0" smtClean="0">
                <a:latin typeface="굴림" charset="-127"/>
                <a:ea typeface="굴림" charset="-127"/>
              </a:rPr>
              <a:t>{</a:t>
            </a:r>
          </a:p>
          <a:p>
            <a:pPr lvl="3" eaLnBrk="1" hangingPunct="1"/>
            <a:r>
              <a:rPr lang="en-US" altLang="ko-KR" sz="900" baseline="0" dirty="0" smtClean="0">
                <a:latin typeface="굴림" charset="-127"/>
                <a:ea typeface="굴림" charset="-127"/>
              </a:rPr>
              <a:t>    public GDIExam1()</a:t>
            </a:r>
          </a:p>
          <a:p>
            <a:pPr lvl="3" eaLnBrk="1" hangingPunct="1"/>
            <a:r>
              <a:rPr lang="en-US" altLang="ko-KR" sz="900" baseline="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this.Text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= "Graphics 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개체 얻기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1";</a:t>
            </a:r>
          </a:p>
          <a:p>
            <a:pPr lvl="3" eaLnBrk="1" hangingPunct="1"/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// paint 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이벤트 </a:t>
            </a:r>
            <a:r>
              <a:rPr lang="ko-KR" altLang="en-US" sz="900" baseline="0" dirty="0" err="1" smtClean="0">
                <a:latin typeface="굴림" charset="-127"/>
                <a:ea typeface="굴림" charset="-127"/>
              </a:rPr>
              <a:t>핸들러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 등록</a:t>
            </a:r>
          </a:p>
          <a:p>
            <a:pPr lvl="3" eaLnBrk="1" hangingPunct="1"/>
            <a:r>
              <a:rPr lang="ko-KR" altLang="en-US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this.Paint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+= new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PaintEventHandler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GDIExam_Paint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);</a:t>
            </a:r>
          </a:p>
          <a:p>
            <a:pPr lvl="3" eaLnBrk="1" hangingPunct="1"/>
            <a:r>
              <a:rPr lang="en-US" altLang="ko-KR" sz="900" baseline="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baseline="0" dirty="0" smtClean="0">
                <a:latin typeface="굴림" charset="-127"/>
                <a:ea typeface="굴림" charset="-127"/>
              </a:rPr>
              <a:t>    static void Main(string[]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args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)</a:t>
            </a:r>
          </a:p>
          <a:p>
            <a:pPr lvl="3" eaLnBrk="1" hangingPunct="1"/>
            <a:r>
              <a:rPr lang="en-US" altLang="ko-KR" sz="900" baseline="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(new GDIExam1());</a:t>
            </a:r>
          </a:p>
          <a:p>
            <a:pPr lvl="3" eaLnBrk="1" hangingPunct="1"/>
            <a:r>
              <a:rPr lang="en-US" altLang="ko-KR" sz="900" baseline="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baseline="0" dirty="0" smtClean="0">
                <a:latin typeface="굴림" charset="-127"/>
                <a:ea typeface="굴림" charset="-127"/>
              </a:rPr>
              <a:t>   // sender : Paint 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이벤트가 적용될 객체를 가리킴</a:t>
            </a:r>
          </a:p>
          <a:p>
            <a:pPr lvl="3" eaLnBrk="1" hangingPunct="1"/>
            <a:r>
              <a:rPr lang="ko-KR" altLang="en-US" sz="900" baseline="0" dirty="0" smtClean="0">
                <a:latin typeface="굴림" charset="-127"/>
                <a:ea typeface="굴림" charset="-127"/>
              </a:rPr>
              <a:t>   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// pea     : Paint</a:t>
            </a:r>
            <a:r>
              <a:rPr lang="ko-KR" altLang="en-US" sz="900" baseline="0" dirty="0" err="1" smtClean="0">
                <a:latin typeface="굴림" charset="-127"/>
                <a:ea typeface="굴림" charset="-127"/>
              </a:rPr>
              <a:t>핸들러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 내부 사용시 필요한 인자 </a:t>
            </a:r>
          </a:p>
          <a:p>
            <a:pPr lvl="3" eaLnBrk="1" hangingPunct="1"/>
            <a:r>
              <a:rPr lang="ko-KR" altLang="en-US" sz="900" baseline="0" dirty="0" smtClean="0">
                <a:latin typeface="굴림" charset="-127"/>
                <a:ea typeface="굴림" charset="-127"/>
              </a:rPr>
              <a:t>  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//              2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개의 속성을 가지고 </a:t>
            </a:r>
            <a:r>
              <a:rPr lang="ko-KR" altLang="en-US" sz="900" baseline="0" dirty="0" err="1" smtClean="0">
                <a:latin typeface="굴림" charset="-127"/>
                <a:ea typeface="굴림" charset="-127"/>
              </a:rPr>
              <a:t>있슴</a:t>
            </a:r>
            <a:endParaRPr lang="ko-KR" altLang="en-US" sz="900" baseline="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ko-KR" altLang="en-US" sz="900" baseline="0" dirty="0" smtClean="0">
                <a:latin typeface="굴림" charset="-127"/>
                <a:ea typeface="굴림" charset="-127"/>
              </a:rPr>
              <a:t>	    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- Graphics (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그래픽 출력 객체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) : Graphics(</a:t>
            </a:r>
            <a:r>
              <a:rPr lang="ko-KR" altLang="en-US" sz="900" baseline="0" dirty="0" err="1" smtClean="0">
                <a:latin typeface="굴림" charset="-127"/>
                <a:ea typeface="굴림" charset="-127"/>
              </a:rPr>
              <a:t>자료형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)</a:t>
            </a:r>
          </a:p>
          <a:p>
            <a:pPr lvl="3" eaLnBrk="1" hangingPunct="1"/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             Rectangle(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무효한 사각형 인자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) : Rectangle(</a:t>
            </a:r>
            <a:r>
              <a:rPr lang="ko-KR" altLang="en-US" sz="900" baseline="0" dirty="0" err="1" smtClean="0">
                <a:latin typeface="굴림" charset="-127"/>
                <a:ea typeface="굴림" charset="-127"/>
              </a:rPr>
              <a:t>자료형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)</a:t>
            </a:r>
          </a:p>
          <a:p>
            <a:pPr lvl="3" eaLnBrk="1" hangingPunct="1"/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baseline="0" dirty="0" smtClean="0">
                <a:latin typeface="굴림" charset="-127"/>
                <a:ea typeface="굴림" charset="-127"/>
              </a:rPr>
              <a:t>    public void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GDIExam_Paint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(object sender,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PaintEventArgs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pea)</a:t>
            </a:r>
          </a:p>
          <a:p>
            <a:pPr lvl="3" eaLnBrk="1" hangingPunct="1"/>
            <a:r>
              <a:rPr lang="en-US" altLang="ko-KR" sz="900" baseline="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Graphics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grfx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pea.Graphics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grfx.FillRectangle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(new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SolidBrush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Color.Blue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),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this.ClientRectangle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);</a:t>
            </a:r>
          </a:p>
          <a:p>
            <a:pPr lvl="3" eaLnBrk="1" hangingPunct="1"/>
            <a:r>
              <a:rPr lang="en-US" altLang="ko-KR" sz="900" baseline="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r>
              <a:rPr lang="en-US" altLang="ko-KR" sz="900" baseline="0" dirty="0" smtClean="0">
                <a:latin typeface="굴림" charset="-127"/>
                <a:ea typeface="굴림" charset="-127"/>
              </a:rPr>
              <a:t>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	</a:t>
            </a:r>
            <a:endParaRPr lang="ko-KR" altLang="en-US" sz="900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Control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클래스의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OnPaint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메서드를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재정의해 얻기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무효화 영역관련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Graphics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객체 얻는 매개변수가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들어와야함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/>
            <a:r>
              <a:rPr lang="ko-KR" altLang="en-US" sz="900" dirty="0" smtClean="0">
                <a:latin typeface="굴림" charset="-127"/>
                <a:ea typeface="굴림" charset="-127"/>
              </a:rPr>
              <a:t> 이벤트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핸들러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등록과정이 필요 없기 때문에 간단히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Graphics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객체를 얻을 수 있다</a:t>
            </a:r>
          </a:p>
          <a:p>
            <a:pPr lvl="2" eaLnBrk="1" hangingPunct="1"/>
            <a:r>
              <a:rPr lang="ko-KR" altLang="en-US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OnPaint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메서드는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Control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클래스에 정의되어 있음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예제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System;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class GDIExam2 : Form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public GDIExam2()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"Graphics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개체 얻기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2";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static void Main(string[]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(new GDIExam2());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protected override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OnPaint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PaintEventArgs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pea)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Graphics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grfx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pea.Graphics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grfx.FillRectangle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SolidBrush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Color.Blue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this.ClientRectangle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}</a:t>
            </a:r>
          </a:p>
          <a:p>
            <a:pPr lvl="2" eaLnBrk="1" hangingPunct="1"/>
            <a:endParaRPr lang="ko-KR" altLang="en-US" sz="900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ko-KR" altLang="en-US" sz="900" dirty="0" smtClean="0">
                <a:latin typeface="굴림" charset="-127"/>
                <a:ea typeface="굴림" charset="-127"/>
              </a:rPr>
              <a:t> 컨트롤 클래스의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CreateGraphics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메서드를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사용해 얻어오기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/>
            <a:r>
              <a:rPr lang="ko-KR" altLang="en-US" sz="900" dirty="0" smtClean="0">
                <a:latin typeface="굴림" charset="-127"/>
                <a:ea typeface="굴림" charset="-127"/>
              </a:rPr>
              <a:t> 사용이 끝나면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Dispose()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메서드를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사용하여 반드시 해제해야 함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/>
            <a:r>
              <a:rPr lang="ko-KR" altLang="en-US" sz="900" dirty="0" smtClean="0">
                <a:latin typeface="굴림" charset="-127"/>
                <a:ea typeface="굴림" charset="-127"/>
              </a:rPr>
              <a:t> 주로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윈폼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위에 배치된 컨트롤에서 컨트롤들의 개별 화면에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GDI+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작업을 직접 처리할 때 주로 사용됨 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예제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System;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class GDIExam3 : Form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Button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null;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public GDIExam3()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"Graphics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개체 얻기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3";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Button();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"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버튼위에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GDI+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출력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btn.SetBounds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(10, 10, 200, 100);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btn.Click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+=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EventHandler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btn_Click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this.Controls.Add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static void Main(string[]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(new GDIExam3());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public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btn_Click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(object sender,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e)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Graphics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grfx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btn.CreateGraphics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grfx.FillRectangle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SolidBrush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Color.Blue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btn.ClientRectangle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grfx.Dispose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// Dispose()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시키지 않으면 해당 개체의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Graphics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리소스가 회수되지 않기 </a:t>
            </a:r>
          </a:p>
          <a:p>
            <a:pPr lvl="3" eaLnBrk="1" hangingPunct="1"/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때문에 시스템에 문제를 일으킬 수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있슴</a:t>
            </a:r>
            <a:endParaRPr lang="ko-KR" altLang="en-US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아래 구문이 더 깔끔함</a:t>
            </a:r>
          </a:p>
          <a:p>
            <a:pPr lvl="3" eaLnBrk="1" hangingPunct="1"/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// using(Graphics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grfx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btn.CreateGraphics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// {				 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//	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grfx.FillRectangle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SolidBrush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Color.Blue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this.ClientRectangle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// 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/>
            <a:endParaRPr lang="ko-KR" altLang="en-US" sz="900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ko-KR" altLang="en-US" sz="900" dirty="0" smtClean="0">
                <a:latin typeface="굴림" charset="-127"/>
                <a:ea typeface="굴림" charset="-127"/>
              </a:rPr>
              <a:t> 몇몇 컨트롤이 제공하는 사용자 그리기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(Owner draw)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기능을 이용해 얻어오기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MeasureItem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or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DrawItem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등의 이벤트들은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MeasureItemEventArgs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or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DrawItemEventArgs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형의 객체를 전달함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MeasureItem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을 통해 개체를 얻을 수 있는 컨트롤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ListBox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ComboBox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CheckListBox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TabControl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MenuItem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</a:t>
            </a:r>
          </a:p>
          <a:p>
            <a:pPr lvl="2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DrawItem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을 통해 개체를 얻을 수 있는 컨트롤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ListBox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ComboBox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</a:t>
            </a:r>
          </a:p>
          <a:p>
            <a:pPr lvl="2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메뉴에 사용자가 원하는 아이콘을 넣거나 탭 컨트롤 상단에 이미지와 색상을 넣는 작업을 하고 싶다면 이를 통해 구현하게 됨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예제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System;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class GDIExam4 : Form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ListBox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lstbox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null;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public GDIExam4()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"Graphics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개체 얻기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4";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lstbox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ListBox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lstbox.SetBounds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(10, 10, 200, 100);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lstbox.Items.Add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("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사과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lstbox.Items.Add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("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포도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lstbox.Items.Add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("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수박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lstbox.DrawItem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+=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System.Windows.Forms.DrawItemEventHandler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GDIExam_DrawItem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lstbox.MeasureItem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+=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System.Windows.Forms.MeasureItemEventHandler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GDIExam_MeasureItem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this.Controls.Add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lstbox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this.Load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+=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EventHandler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GDIExam_Load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static void Main(string[]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(new GDIExam4());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private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GDIExam_Load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(object sender,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e)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lstbox.DrawMode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DrawMode.OwnerDrawVariable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//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lstbox.DrawMode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DrawMode.OwnerDrawFixed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먼저 호출됨</a:t>
            </a:r>
          </a:p>
          <a:p>
            <a:pPr lvl="3" eaLnBrk="1" hangingPunct="1"/>
            <a:r>
              <a:rPr lang="ko-KR" altLang="en-US" sz="900" dirty="0" smtClean="0">
                <a:latin typeface="굴림" charset="-127"/>
                <a:ea typeface="굴림" charset="-127"/>
              </a:rPr>
              <a:t>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private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GDIExam_MeasureItem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(object sender,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MeasureItemEventArgs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e)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Graphics g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e.Graphics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Console.WriteLine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("{0} :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MeasureItem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이벤트 실행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e.ToString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//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ListBox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가 다시 그려질 때마다 호출됨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데이터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갯수만큼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호출됨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private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GDIExam_DrawItem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(object sender,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DrawItemEventArgs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e)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Graphics g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e.Graphics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Brush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brush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Brushes.Black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switch 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e.Index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    case 0: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        brush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Brushes.Red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        break;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    case 1: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        brush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Brushes.Violet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        break;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    case 2: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        brush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Brushes.Green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        break;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}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g.DrawString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lstbox.Items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e.Index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].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ToString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(),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e.Font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brush,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e.Bounds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StringFormat.GenericDefault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Console.WriteLine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("{0} :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DrawItem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이벤트 실행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e.ToString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}</a:t>
            </a:r>
          </a:p>
          <a:p>
            <a:pPr lvl="2" eaLnBrk="1" hangingPunct="1"/>
            <a:endParaRPr lang="ko-KR" altLang="en-US" sz="900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ko-KR" altLang="en-US" sz="900" dirty="0" smtClean="0">
                <a:latin typeface="굴림" charset="-127"/>
                <a:ea typeface="굴림" charset="-127"/>
              </a:rPr>
              <a:t> 비트맵과 메타파일 등에서는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static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메서드인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Graphics.FromImage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(...)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을 이용해 얻기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/>
            <a:r>
              <a:rPr lang="ko-KR" altLang="en-US" sz="900" dirty="0" smtClean="0">
                <a:latin typeface="굴림" charset="-127"/>
                <a:ea typeface="굴림" charset="-127"/>
              </a:rPr>
              <a:t> 이미지에 대한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Graphics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개체를 얻을 때 사용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예제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System;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class GDIExam5 : Form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Button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null;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Image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image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null;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public GDIExam5()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"Graphics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개체 얻기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5";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Button();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"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그림위에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글씨 쓰기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btn.SetBounds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(10, 100, 200, 100);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btn.Click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+=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EventHandler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btn_Click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this.Controls.Add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protected override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OnPaint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PaintEventArgs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e)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Graphics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grfx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e.Graphics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if (image != null)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grfx.DrawImage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(image, 0, 0);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static void Main(string[]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(new GDIExam5());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public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btn_Click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(object sender,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e)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Image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imageFile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Image.FromFile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("ocean.jpg");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Graphics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grfx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Graphics.FromImage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imageFile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Font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font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Font("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돋음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", 20);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Brush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brush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Brushes.Pink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grfx.DrawString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("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이미지에 글자쓰기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", font, brush, 10, 10);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grfx.Dispose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imageFile.Save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("ocean.gif",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System.Drawing.Imaging.ImageFormat.Gif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 //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System.Drawing.Imaging.ImageFormat.Gif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확장자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변환가능</a:t>
            </a:r>
          </a:p>
          <a:p>
            <a:pPr lvl="3" eaLnBrk="1" hangingPunct="1"/>
            <a:endParaRPr lang="ko-KR" altLang="en-US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this.image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Image.FromFile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("ocean.gif");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this.Invalidate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this.ClientRectangle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}</a:t>
            </a:r>
          </a:p>
          <a:p>
            <a:pPr lvl="2" eaLnBrk="1" hangingPunct="1"/>
            <a:endParaRPr lang="ko-KR" altLang="en-US" sz="900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ko-KR" altLang="en-US" sz="900" dirty="0" smtClean="0">
                <a:latin typeface="굴림" charset="-127"/>
                <a:ea typeface="굴림" charset="-127"/>
              </a:rPr>
              <a:t> 프린트 할 경우에는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PrintPage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이벤트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핸들러가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전달하는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PrintPageEventArgs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형의 개체를 통해 얻기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system.Drawing.Printing.PrintDocument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클래스의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PrintPage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이벤트 이용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예제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System;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System.Drawing.Printing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class GDIExam6 : Form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Button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null;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public GDIExam6()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"Graphics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개체 얻기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6";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Button();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"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문서를 프린트합니다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.";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btn.SetBounds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(10, 10, 200, 100);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btn.Click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+=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EventHandler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btn_Click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this.Controls.Add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static void Main(string[]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(new GDIExam6());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public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btn_Click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(object sender,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e)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try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PrintDocument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PrintDocument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	// 1) 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pd.PrintPage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+=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PrintPageEventHandler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this.pd_PrintPage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);//2)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pd.Print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		// 3) 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}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catch (Exception ex)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MessageBox.Show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("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프린터 도중 예외 발생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:" +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ex.ToString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}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private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pd_PrintPage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(object sender,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PrintPageEventArgs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ppe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)//4) 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string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strText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DateTime.Today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+ " :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문서 작성자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[CJK] ";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ppe.HasMorePages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false; //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HasMorePages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--&gt; true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라면 무한반복</a:t>
            </a:r>
          </a:p>
          <a:p>
            <a:pPr lvl="3" eaLnBrk="1" hangingPunct="1"/>
            <a:endParaRPr lang="ko-KR" altLang="en-US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Graphics g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ppe.Graphics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		// 5) 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Pen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pen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Pen(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Color.Black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2);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for 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i = 0; i &lt;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this.ClientSize.Width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 i += 20)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g.DrawLine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(pen, i, 0, i,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this.ClientSize.Height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for 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j = 0; j &lt;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this.ClientSize.Height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 j += 20)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g.DrawLine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(pen, 0, j,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this.ClientSize.Width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j);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g.DrawString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strText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this.Font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Brushes.Black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10,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this.ClientSize.Height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+ 20);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}</a:t>
            </a:r>
          </a:p>
          <a:p>
            <a:pPr lvl="3" eaLnBrk="1" hangingPunct="1"/>
            <a:endParaRPr lang="ko-KR" altLang="en-US" sz="900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Win32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코드를 사용할 경우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static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메서드인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Graphics.FromeHwnd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와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Graphics.FromHdc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를 사용해 얻음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예제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System;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class GDIExam7 : Form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Button btn1 = null;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Button btn2 = null;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public GDIExam7()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"Graphics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개체 얻기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7";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btn1 = new Button();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btn1.Text = "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Graphics.FromHwnd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이용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btn1.SetBounds(10, 10, 200, 100);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btn1.Click +=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EventHandler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btn_Click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btn2 = new Button();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btn2.Text = "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Graphics.FromHdc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이용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btn2.SetBounds(10, 130, 200, 100);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btn2.Click +=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EventHandler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btn_Click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this.Controls.Add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(btn1);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this.Controls.Add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(btn2);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static void Main(string[]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(new GDIExam7());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[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System.Runtime.InteropServices.DllImportAttribute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("gdi32.dll")]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private static extern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bool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Ellipse(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IntPtr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hdc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   // handle to DC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nLeftRect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 // x-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coord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of upper-left corner of rectangle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nTopRect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  // y-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coord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of upper-left corner of rectangle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nRightRect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// x-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coord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of lower-right corner of rectangle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nBottomRect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// y-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coord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of lower-right corner of rectangle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);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public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btn_Click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(object sender,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e)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if ((Button)sender == btn1)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IntPtr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hwnd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IntPtr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hwnd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this.Handle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    Graphics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grfx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Graphics.FromHwnd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hwnd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grfx.FillRectangle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Brushes.Blue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this.ClientRectangle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grfx.Dispose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hwnd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btn1.Handle;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grfx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Graphics.FromHwnd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hwnd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grfx.DrawRectangle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(new Pen(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Color.Pink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5), 10, 10, 180, 80);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grfx.Dispose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}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else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    Graphics g = this.btn2.CreateGraphics();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g.DrawEllipse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Pens.Blue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10, 10, 100, 70);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IntPtr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hdc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IntPtr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hdc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g.GetHdc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 //API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함수를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사용하기위해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얻어냄</a:t>
            </a:r>
          </a:p>
          <a:p>
            <a:pPr lvl="3" eaLnBrk="1" hangingPunct="1"/>
            <a:r>
              <a:rPr lang="ko-KR" altLang="en-US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Ellipse(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hdc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100, 10, 50, 50);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    Graphics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new_g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Graphics.FromHdc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hdc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new_g.DrawRectangle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(new Pen(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Color.Blue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5), 10, 10, 180, 80);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g.ReleaseHdc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hdc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g.Dispose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}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}</a:t>
            </a:r>
          </a:p>
          <a:p>
            <a:pPr lvl="2" eaLnBrk="1" hangingPunct="1"/>
            <a:endParaRPr lang="ko-KR" altLang="en-US" sz="900" dirty="0" smtClean="0">
              <a:latin typeface="굴림" charset="-127"/>
              <a:ea typeface="굴림" charset="-127"/>
            </a:endParaRPr>
          </a:p>
          <a:p>
            <a:pPr lvl="1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r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t>1-</a:t>
            </a:r>
            <a:fld id="{B63B2727-AD1E-4068-82F4-01EB6363E595}" type="slidenum"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pPr/>
              <a:t>11</a:t>
            </a:fld>
            <a:endParaRPr lang="en-US" altLang="ko-KR" sz="1100" b="0" smtClean="0">
              <a:latin typeface="Microsoft Sans Serif" pitchFamily="34" charset="0"/>
              <a:ea typeface="돋움체" pitchFamily="49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ko-KR" altLang="en-US" sz="1000" b="1" kern="0" dirty="0" smtClean="0">
                <a:latin typeface="굴림" charset="-127"/>
                <a:ea typeface="굴림" charset="-127"/>
              </a:rPr>
              <a:t>사용 예제</a:t>
            </a:r>
            <a:endParaRPr lang="en-US" altLang="ko-KR" sz="1000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GDI+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그래픽  그리기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System;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class GDIExam8 : Form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public GDIExam8()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"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그래픽 그리기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this.Size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Size(200, 200);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static void Main(string[]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(new GDIExam8());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protected override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OnPaint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PaintEventArgs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pea)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Graphics g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pea.Graphics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Pen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pen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Pen(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Color.Black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2);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g.DrawLine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(pen, 10, 10, 190, 190);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(pen, 10, 10, 100, 100);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g.DrawEllipse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(pen, 50, 50, 100, 100);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g.DrawArc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(pen, 100, 100, 80, 80, 0, -90);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sz="900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다각형과 타원 그리기</a:t>
            </a: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System;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class GDIExam9 : Form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Point[] point1 = new Point[5];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Point[] point2 = new Point[3];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public GDIExam9()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this.Text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= "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다각형과 타원 그리기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";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this.Size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= new Size(300, 400);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point1[0] = new Point(10, 20);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point1[1] = new Point(20, 70);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point1[2] = new Point(50, 100);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point1[3] = new Point(10, 150);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point1[4] = new Point(100, 100);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point2[0] = new Point(100, 10);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point2[1] = new Point(10, 100);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point2[2] = new Point(190, 100);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static void Main(string[]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args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(new GDIExam9());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protected override void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OnPaint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PaintEventArgs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pea)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Graphics g =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pea.Graphics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Pen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pen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= new Pen(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Color.Red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2);// 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빨간색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2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의 두께를 갖는 선으로</a:t>
            </a:r>
          </a:p>
          <a:p>
            <a:pPr lvl="2" eaLnBrk="1" hangingPunct="1">
              <a:buNone/>
            </a:pPr>
            <a:r>
              <a:rPr lang="ko-KR" altLang="en-US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g.DrawPolygon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(pen, point1);// 5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개 점을 경유하는 다각형 그림</a:t>
            </a:r>
          </a:p>
          <a:p>
            <a:pPr lvl="2" eaLnBrk="1" hangingPunct="1">
              <a:buNone/>
            </a:pPr>
            <a:endParaRPr lang="ko-KR" altLang="en-US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ko-KR" altLang="en-US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pen = new Pen(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Color.Blue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3);// </a:t>
            </a:r>
            <a:r>
              <a:rPr lang="ko-KR" altLang="en-US" sz="900" baseline="0" dirty="0" err="1" smtClean="0">
                <a:latin typeface="굴림" charset="-127"/>
                <a:ea typeface="굴림" charset="-127"/>
              </a:rPr>
              <a:t>파랑색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3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의 두께를 갖는 선으로</a:t>
            </a:r>
          </a:p>
          <a:p>
            <a:pPr lvl="2" eaLnBrk="1" hangingPunct="1">
              <a:buNone/>
            </a:pPr>
            <a:r>
              <a:rPr lang="ko-KR" altLang="en-US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g.DrawPolygon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(pen, point2);   // 3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개의 점을 경유하는 다각형</a:t>
            </a:r>
          </a:p>
          <a:p>
            <a:pPr lvl="2" eaLnBrk="1" hangingPunct="1">
              <a:buNone/>
            </a:pPr>
            <a:endParaRPr lang="ko-KR" altLang="en-US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ko-KR" altLang="en-US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pen = new Pen(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Color.Black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1);// 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두께 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1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의 검은색 선으로</a:t>
            </a:r>
          </a:p>
          <a:p>
            <a:pPr lvl="2" eaLnBrk="1" hangingPunct="1">
              <a:buNone/>
            </a:pPr>
            <a:r>
              <a:rPr lang="ko-KR" altLang="en-US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for 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int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i = 0; i &lt; 200; i += 20)    // 9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개의 타원을 그림</a:t>
            </a:r>
          </a:p>
          <a:p>
            <a:pPr lvl="2" eaLnBrk="1" hangingPunct="1">
              <a:buNone/>
            </a:pPr>
            <a:r>
              <a:rPr lang="ko-KR" altLang="en-US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g.DrawEllipse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(pen, 70, 130, i, i + 50);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}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}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sz="900" baseline="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FillXXX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계열 </a:t>
            </a:r>
            <a:r>
              <a:rPr lang="ko-KR" altLang="en-US" sz="900" baseline="0" dirty="0" err="1" smtClean="0">
                <a:latin typeface="굴림" charset="-127"/>
                <a:ea typeface="굴림" charset="-127"/>
              </a:rPr>
              <a:t>메서드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 사용하기 </a:t>
            </a: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System;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System.Drawing.Drawing2D;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class GDIExam10 : Form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Point[] point = new Point[3];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public GDIExam10()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this.Text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= "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FillXXX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계열 </a:t>
            </a:r>
            <a:r>
              <a:rPr lang="ko-KR" altLang="en-US" sz="900" baseline="0" dirty="0" err="1" smtClean="0">
                <a:latin typeface="굴림" charset="-127"/>
                <a:ea typeface="굴림" charset="-127"/>
              </a:rPr>
              <a:t>메서드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";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point[0] = new Point(100, 10);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point[1] = new Point(10, 100);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point[2] = new Point(190, 100);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static void Main(string[]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args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(new GDIExam10());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protected override void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OnPaint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PaintEventArgs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pea)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Graphics g =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pea.Graphics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g.FillEllipse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Brushes.Brown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10, 100, 50, 50);// 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채워진 타원 그리기</a:t>
            </a:r>
          </a:p>
          <a:p>
            <a:pPr lvl="2" eaLnBrk="1" hangingPunct="1">
              <a:buNone/>
            </a:pPr>
            <a:endParaRPr lang="ko-KR" altLang="en-US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ko-KR" altLang="en-US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GraphicsPath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graphPath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= new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GraphicsPath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graphPath.AddEllipse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(0, 0, 150, 100);// 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타원 등록</a:t>
            </a:r>
          </a:p>
          <a:p>
            <a:pPr lvl="2" eaLnBrk="1" hangingPunct="1">
              <a:buNone/>
            </a:pPr>
            <a:r>
              <a:rPr lang="ko-KR" altLang="en-US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g.FillPath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Brushes.Red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graphPath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);//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FilPath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를 사용해 영역을 그림</a:t>
            </a:r>
          </a:p>
          <a:p>
            <a:pPr lvl="2" eaLnBrk="1" hangingPunct="1">
              <a:buNone/>
            </a:pPr>
            <a:endParaRPr lang="ko-KR" altLang="en-US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ko-KR" altLang="en-US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g.FillPie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Brushes.Yellow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200, 10, 100, 100, 90, 180);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g.FillPolygon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Brushes.Green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point);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g.FillRectangle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Brushes.Magenta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50, 150, 100, 100);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Rectangle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fillRect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= new Rectangle(150, 150, 100, 100);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Region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fillRegion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= new Region(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fillRect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g.FillRegion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Brushes.Orange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fillRegion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}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sz="900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baseline="0" dirty="0" err="1" smtClean="0">
                <a:latin typeface="굴림" charset="-127"/>
                <a:ea typeface="굴림" charset="-127"/>
              </a:rPr>
              <a:t>그라데이션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 효과 주기</a:t>
            </a: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System;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class GDIExam11 : Form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public GDIExam11()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this.Text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= "</a:t>
            </a:r>
            <a:r>
              <a:rPr lang="ko-KR" altLang="en-US" sz="900" baseline="0" dirty="0" err="1" smtClean="0">
                <a:latin typeface="굴림" charset="-127"/>
                <a:ea typeface="굴림" charset="-127"/>
              </a:rPr>
              <a:t>그라데이션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 효과주기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";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static void Main(string[]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args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(new GDIExam11());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protected override void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OnPaint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PaintEventArgs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pea)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Graphics g =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pea.Graphics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for 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int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i = 0; i &lt; 256; i++)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    // 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색상을 바꿔가며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좌측 상단에서 대각선 방향으로 선을 그림</a:t>
            </a:r>
          </a:p>
          <a:p>
            <a:pPr lvl="2" eaLnBrk="1" hangingPunct="1">
              <a:buNone/>
            </a:pPr>
            <a:r>
              <a:rPr lang="ko-KR" altLang="en-US" sz="900" baseline="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g.DrawLine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(new Pen(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Color.FromArgb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(i, 0, 0)), 10, 10, 265 - i, 10 + i);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}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}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sz="900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얼굴 그리기</a:t>
            </a: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System;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class GDIExam12 : Form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public GDIExam12()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this.Text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= "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얼굴 그리기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";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static void Main(string[]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args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(new GDIExam12());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protected override void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OnPaint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PaintEventArgs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pea)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Graphics g =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pea.Graphics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g.DrawArc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Pens.Black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70, 20, 130, 180, 180, -180);  // </a:t>
            </a:r>
            <a:r>
              <a:rPr lang="ko-KR" altLang="en-US" sz="900" baseline="0" dirty="0" err="1" smtClean="0">
                <a:latin typeface="굴림" charset="-127"/>
                <a:ea typeface="굴림" charset="-127"/>
              </a:rPr>
              <a:t>아랫턱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 그리기</a:t>
            </a:r>
          </a:p>
          <a:p>
            <a:pPr lvl="2" eaLnBrk="1" hangingPunct="1">
              <a:buNone/>
            </a:pPr>
            <a:endParaRPr lang="ko-KR" altLang="en-US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ko-KR" altLang="en-US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for 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int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i = 0; i &lt; 15; i++)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	// </a:t>
            </a:r>
            <a:r>
              <a:rPr lang="ko-KR" altLang="en-US" sz="900" baseline="0" dirty="0" err="1" smtClean="0">
                <a:latin typeface="굴림" charset="-127"/>
                <a:ea typeface="굴림" charset="-127"/>
              </a:rPr>
              <a:t>머리카락그리기</a:t>
            </a:r>
            <a:endParaRPr lang="ko-KR" altLang="en-US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ko-KR" altLang="en-US" sz="900" baseline="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g.DrawArc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Pens.Brown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50 + 2 * i, 50, 100, 160, 130, 80);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g.DrawArc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Pens.Brown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20 + 2 * i, 50, 190, 160, 140, 100);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g.DrawArc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Pens.Brown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90 + 2 * i, 50, 100, 160, 200, 260);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g.DrawArc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Pens.Brown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80 + 3 * i, 50, 100, 90, 130, 80);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}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g.DrawEllipse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Pens.Black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90, 120, 20, 25);			// 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눈</a:t>
            </a:r>
          </a:p>
          <a:p>
            <a:pPr lvl="2" eaLnBrk="1" hangingPunct="1">
              <a:buNone/>
            </a:pPr>
            <a:r>
              <a:rPr lang="ko-KR" altLang="en-US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g.DrawEllipse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Pens.Black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155, 120, 20, 25);		// 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눈</a:t>
            </a:r>
          </a:p>
          <a:p>
            <a:pPr lvl="2" eaLnBrk="1" hangingPunct="1">
              <a:buNone/>
            </a:pPr>
            <a:r>
              <a:rPr lang="ko-KR" altLang="en-US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g.FillEllipse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Brushes.Blue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93, 130, 15, 15);		// 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눈동자</a:t>
            </a:r>
          </a:p>
          <a:p>
            <a:pPr lvl="2" eaLnBrk="1" hangingPunct="1">
              <a:buNone/>
            </a:pPr>
            <a:r>
              <a:rPr lang="ko-KR" altLang="en-US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g.FillEllipse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Brushes.Blue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158, 130, 15, 15);		// 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눈동자</a:t>
            </a:r>
          </a:p>
          <a:p>
            <a:pPr lvl="2" eaLnBrk="1" hangingPunct="1">
              <a:buNone/>
            </a:pPr>
            <a:r>
              <a:rPr lang="ko-KR" altLang="en-US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g.DrawArc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Pens.Black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110, 150, 50, 40, 0, 180);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}</a:t>
            </a:r>
          </a:p>
          <a:p>
            <a:pPr lvl="1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r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t>1-</a:t>
            </a:r>
            <a:fld id="{B63B2727-AD1E-4068-82F4-01EB6363E595}" type="slidenum"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pPr/>
              <a:t>12</a:t>
            </a:fld>
            <a:endParaRPr lang="en-US" altLang="ko-KR" sz="1100" b="0" smtClean="0">
              <a:latin typeface="Microsoft Sans Serif" pitchFamily="34" charset="0"/>
              <a:ea typeface="돋움체" pitchFamily="49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ko-KR" altLang="en-US" sz="1000" b="1" kern="0" dirty="0" smtClean="0">
                <a:latin typeface="굴림" charset="-127"/>
                <a:ea typeface="굴림" charset="-127"/>
              </a:rPr>
              <a:t>사용 예제</a:t>
            </a:r>
            <a:endParaRPr lang="en-US" altLang="ko-KR" sz="1000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Invalidate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메서드를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이용한 무효화 처리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System;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class GDIExam13 : Form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public GDIExam13()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"Invalidate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예제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this.Click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+=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EventHandler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this.GDIExam_Click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static void Main(string[]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(new GDIExam13());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private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DrawGraphics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// Graphics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개체 얻기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Graphics g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this.CreateGraphics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사각형 테두리 그리기 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Pens.Black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10, 10, 200, 200);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사각형 안쪽을 노란색으로 채움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g.FillRectangle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Brushes.Yellow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20, 20, 180, 180);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문자열 출력 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g.DrawString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("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사라지는 색상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this.Font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Brushes.Black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30, 100);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마우스 왼쪽 버튼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클릭시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호출 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private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GDIExam_Click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(object sender,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e)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this.DrawGraphics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protected override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OnPaint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PaintEventArgs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pea)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자동으로 화면 갱신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//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this.DrawGraphics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sz="900" baseline="0" dirty="0" smtClean="0">
                <a:latin typeface="굴림" charset="-127"/>
                <a:ea typeface="굴림" charset="-127"/>
              </a:rPr>
              <a:t> Invalidate()</a:t>
            </a:r>
            <a:r>
              <a:rPr lang="ko-KR" altLang="en-US" sz="900" baseline="0" dirty="0" err="1" smtClean="0">
                <a:latin typeface="굴림" charset="-127"/>
                <a:ea typeface="굴림" charset="-127"/>
              </a:rPr>
              <a:t>메서드를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 사용해 영역 갱신하기</a:t>
            </a: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System;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class GDIExam14 : Form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signal = 0;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string[]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str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string[3] { "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빨강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", "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노랑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", "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녹색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 };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public GDIExam14()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"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신호등 예제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this.Size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Size(150, 400);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Timer time = new Timer();// timer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객체 생성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메서드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호출 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time.Interval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1000;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time.Enabled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true;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time.Tick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+=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EventHandler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time_Tick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static void Main(string[]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(new GDIExam14());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// 1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초에 한번씩 호출 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private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time_Tick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(object sender,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ea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Random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rnd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Random();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signal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rnd.Next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(3);		//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난수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발생</a:t>
            </a:r>
          </a:p>
          <a:p>
            <a:pPr lvl="2" eaLnBrk="1" hangingPunct="1">
              <a:buNone/>
            </a:pPr>
            <a:endParaRPr lang="ko-KR" altLang="en-US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Console.WriteLine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str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[signal] + "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발생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");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특정 영역 갱신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this.Invalidate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(new Rectangle(10, 10, 120, 350));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//	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this.Invalidate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	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화면 전체 갱신 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this.Update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신호등 외곽선 그리기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private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DrawOutLine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(Graphics g)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Pen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pen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Pen(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Color.White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3);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g.FillRectangle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Brushes.Black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10, 10, 120, 350);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g.DrawEllipse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(pen, 20, 20, 100, 100);	//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빨강 테두리 그리기 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g.DrawEllipse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(pen, 20, 130, 100, 100);	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노랑 테두리 그리기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g.DrawEllipse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(pen, 20, 240, 100, 100);	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녹색 테두리 그리기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protected override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OnPaint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PaintEventArgs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pea)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Console.WriteLine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("Invalidate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영역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= " +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pea.ClipRectangle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Graphics g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pea.Graphics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DrawOutLine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(g);		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신호등 외곽선 그리기 </a:t>
            </a:r>
          </a:p>
          <a:p>
            <a:pPr lvl="2" eaLnBrk="1" hangingPunct="1">
              <a:buNone/>
            </a:pPr>
            <a:endParaRPr lang="ko-KR" altLang="en-US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switch (signal)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case 0: // red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g.FillEllipse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Brushes.Red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20, 20, 100, 100);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break;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case 1: // yellow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g.FillEllipse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Brushes.Yellow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20, 130, 100, 100);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break;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case 2: // green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g.FillEllipse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Brushes.Green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20, 240, 100, 100);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break;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r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t>1-</a:t>
            </a:r>
            <a:fld id="{B63B2727-AD1E-4068-82F4-01EB6363E595}" type="slidenum"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pPr/>
              <a:t>13</a:t>
            </a:fld>
            <a:endParaRPr lang="en-US" altLang="ko-KR" sz="1100" b="0" smtClean="0">
              <a:latin typeface="Microsoft Sans Serif" pitchFamily="34" charset="0"/>
              <a:ea typeface="돋움체" pitchFamily="49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r>
              <a:rPr lang="en-US" altLang="ko-KR" sz="1100" b="0">
                <a:solidFill>
                  <a:prstClr val="black"/>
                </a:solidFill>
                <a:latin typeface="Microsoft Sans Serif" pitchFamily="34" charset="0"/>
                <a:ea typeface="돋움체" pitchFamily="49" charset="-127"/>
              </a:rPr>
              <a:t>1-</a:t>
            </a:r>
            <a:fld id="{B87A1470-30C7-4926-AA0F-F9E9938F93ED}" type="slidenum">
              <a:rPr lang="en-US" altLang="ko-KR" sz="1100" b="0">
                <a:solidFill>
                  <a:prstClr val="black"/>
                </a:solidFill>
                <a:latin typeface="Microsoft Sans Serif" pitchFamily="34" charset="0"/>
                <a:ea typeface="돋움체" pitchFamily="49" charset="-127"/>
              </a:rPr>
              <a:pPr/>
              <a:t>14</a:t>
            </a:fld>
            <a:endParaRPr lang="en-US" altLang="ko-KR" sz="1100" b="0">
              <a:solidFill>
                <a:prstClr val="black"/>
              </a:solidFill>
              <a:latin typeface="Microsoft Sans Serif" pitchFamily="34" charset="0"/>
              <a:ea typeface="돋움체" pitchFamily="49" charset="-127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000" b="1" kern="0" dirty="0" smtClean="0">
                <a:latin typeface="굴림" charset="-127"/>
                <a:ea typeface="굴림" charset="-127"/>
              </a:rPr>
              <a:t>Drawstring()</a:t>
            </a:r>
            <a:r>
              <a:rPr lang="ko-KR" altLang="en-US" sz="1000" b="1" kern="0" dirty="0" err="1" smtClean="0">
                <a:latin typeface="굴림" charset="-127"/>
                <a:ea typeface="굴림" charset="-127"/>
              </a:rPr>
              <a:t>메서드</a:t>
            </a:r>
            <a:endParaRPr lang="en-US" altLang="ko-KR" sz="1000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string :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화면에 출력될 문자열</a:t>
            </a:r>
          </a:p>
          <a:p>
            <a:pPr lvl="1" eaLnBrk="1" hangingPunct="1"/>
            <a:r>
              <a:rPr lang="ko-KR" altLang="en-US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Brush :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글자의 색상과 테두리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설정시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사용</a:t>
            </a:r>
          </a:p>
          <a:p>
            <a:pPr lvl="1" eaLnBrk="1" hangingPunct="1"/>
            <a:r>
              <a:rPr lang="ko-KR" altLang="en-US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PointF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RectnagleF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float :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문자열이 출력될 좌표 지정</a:t>
            </a:r>
          </a:p>
          <a:p>
            <a:pPr lvl="1" eaLnBrk="1" hangingPunct="1"/>
            <a:r>
              <a:rPr lang="ko-KR" altLang="en-US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StringFormat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: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맞춤 및 줄 간격과 같은 텍스트 레이아웃 정보를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설정시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사용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1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000" b="1" kern="0" dirty="0" smtClean="0">
                <a:latin typeface="굴림" charset="-127"/>
                <a:ea typeface="굴림" charset="-127"/>
              </a:rPr>
              <a:t>Font </a:t>
            </a:r>
            <a:r>
              <a:rPr lang="ko-KR" altLang="en-US" sz="1000" b="1" kern="0" dirty="0" smtClean="0">
                <a:latin typeface="굴림" charset="-127"/>
                <a:ea typeface="굴림" charset="-127"/>
              </a:rPr>
              <a:t>클래스의 </a:t>
            </a:r>
            <a:r>
              <a:rPr lang="ko-KR" altLang="en-US" sz="1000" b="1" kern="0" dirty="0" err="1" smtClean="0">
                <a:latin typeface="굴림" charset="-127"/>
                <a:ea typeface="굴림" charset="-127"/>
              </a:rPr>
              <a:t>생성자</a:t>
            </a:r>
            <a:r>
              <a:rPr lang="ko-KR" altLang="en-US" sz="1000" b="1" kern="0" dirty="0" smtClean="0">
                <a:latin typeface="굴림" charset="-127"/>
                <a:ea typeface="굴림" charset="-127"/>
              </a:rPr>
              <a:t> 중 자주 사용되는 형태</a:t>
            </a:r>
            <a:endParaRPr lang="ko-KR" altLang="en-US" sz="900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Font( string, float)	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글꼴 이름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글꼴 크기 </a:t>
            </a:r>
          </a:p>
          <a:p>
            <a:pPr lvl="1" eaLnBrk="1" hangingPunct="1"/>
            <a:r>
              <a:rPr lang="ko-KR" altLang="en-US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Font( string, float,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FontStyle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	// Bold, italic, Regular, Strikeout(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중간에 밑줄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UnderLine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속성 설정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r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t>1-</a:t>
            </a:r>
            <a:fld id="{B63B2727-AD1E-4068-82F4-01EB6363E595}" type="slidenum"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pPr/>
              <a:t>15</a:t>
            </a:fld>
            <a:endParaRPr lang="en-US" altLang="ko-KR" sz="1100" b="0" smtClean="0">
              <a:latin typeface="Microsoft Sans Serif" pitchFamily="34" charset="0"/>
              <a:ea typeface="돋움체" pitchFamily="49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ko-KR" altLang="en-US" sz="1000" b="1" kern="0" dirty="0" smtClean="0">
                <a:latin typeface="굴림" charset="-127"/>
                <a:ea typeface="굴림" charset="-127"/>
              </a:rPr>
              <a:t>사용 예제</a:t>
            </a:r>
            <a:endParaRPr lang="en-US" altLang="ko-KR" sz="1000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글꼴 출력하기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System;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System.Drawing.Text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public class TextExam1 : Form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public TextExam1()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"Font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예제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static void Main()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(new TextExam1());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protected override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OnPaint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PaintEventArgs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pea)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Graphics g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pea.Graphics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글꼴 생성 객체 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Font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font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Font("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Timesroman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", 20);	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글꼴 지정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SolidBrush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brush 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SolidBrush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Color.Blue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);//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브러쉬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생성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RectangleF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rect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RectangleF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(50, 10, 200, 30);//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문자열 영역 설정</a:t>
            </a:r>
          </a:p>
          <a:p>
            <a:pPr lvl="2" eaLnBrk="1" hangingPunct="1">
              <a:buNone/>
            </a:pPr>
            <a:endParaRPr lang="ko-KR" altLang="en-US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화면에 문자를 출력할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떄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사용하는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메서드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g.DrawString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("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안녕하세요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", font, brush,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rect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출력</a:t>
            </a:r>
          </a:p>
          <a:p>
            <a:pPr lvl="2" eaLnBrk="1" hangingPunct="1">
              <a:buNone/>
            </a:pPr>
            <a:endParaRPr lang="ko-KR" altLang="en-US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font = new Font("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돋움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", 10);	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글꼴을 돋움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10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으로 변경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g.DrawString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("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폰트 예제입니다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.", font, brush, 50, 50);//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바뀐 글꼴로 문자열 출력</a:t>
            </a:r>
          </a:p>
          <a:p>
            <a:pPr lvl="2" eaLnBrk="1" hangingPunct="1">
              <a:buNone/>
            </a:pPr>
            <a:endParaRPr lang="ko-KR" altLang="en-US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font = new Font("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궁서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", 15);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brush 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SolidBrush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Color.Red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PointF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point 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PointF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(10, 10);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StringFormat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sf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StringFormat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sf.FormatFlags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StringFormatFlags.DirectionVertical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글꼴 출력을 세로로 지정 </a:t>
            </a:r>
          </a:p>
          <a:p>
            <a:pPr lvl="2" eaLnBrk="1" hangingPunct="1">
              <a:buNone/>
            </a:pPr>
            <a:endParaRPr lang="ko-KR" altLang="en-US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g.DrawString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("C# Font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다루기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", font, brush, point,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sf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그림자 효과 주기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System;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System.Drawing.Text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public class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TextExam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: Form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public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TextExam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"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그림자 효과 주기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this.Size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Size(400, 150);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static void Main()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TextExam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protected override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OnPaint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PaintEventArgs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pea)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Graphics g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pea.Graphics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글꼴 생성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Font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font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Font("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Timesroman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", 30,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FontStyle.Italic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string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str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"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빨주노초파남보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Color[] color = {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Color.Red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Color.Orange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Color.Yellow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								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Color.Green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Color.Blue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Color.Magenta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								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Color.Violet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};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for 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i = 0; i &lt; 7; i++)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출력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: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색상을 바꾸어 가면서 겹쳐서 출력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g.DrawString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str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font,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SolidBrush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(color[6 - i]), (20 + i), 30 + (i * 2));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System.Console.WriteLine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("{0},{1}", 20 + i, 30 + 2 * i);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글꼴 목록 확인</a:t>
            </a: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using System;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using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System.Drawing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using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System.Drawing.Text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class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FontFamilyExam</a:t>
            </a: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static void Main(string[]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args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InstalledFontCollection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installfont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= new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InstalledFontCollection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FontFamily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[]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ff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=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installfont.Families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for (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int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i = 0; i &lt;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ff.Length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; i++)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System.Console.WriteLine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("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FontName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-[{0}] : {1}", i,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ff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[i].Name);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} </a:t>
            </a: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FontFamily</a:t>
            </a: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using System;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using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System.Drawing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using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System.Windows.Forms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using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System.Drawing.Text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public class TextExam3 : Form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public TextExam3()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this.Text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= "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FontFamily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예제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";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this.AutoScrollMinSize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= new Size(200, 500);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static void Main()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Application.Run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(new TextExam3());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protected override void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OnPaint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PaintEventArgs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pea)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Graphics g =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pea.Graphics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int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height = 20;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// 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시스템에 있는 글꼴 얻기 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: 2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가지 방법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FontFamily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[]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fontname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=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FontFamily.Families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//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FontFamily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[]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fontname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=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FontFamily.GetFamilies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(g);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for (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int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i = 0; i &lt;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fontname.Length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; i++)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    if (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fontname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[i].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IsStyleAvailable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FontStyle.Regular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))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        Font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font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= new Font(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fontname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[i], 10);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g.DrawString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fontname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[i].Name + " :[ 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글꼴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, ABC 123 ]", font,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Brushes.Black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, 10, height);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        height +=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font.Height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+ 5;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System.Console.WriteLine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("{0}-{1}", i,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fontname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[i].Name);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font.Dispose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();	// 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리소스 해제 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글꼴 수치 정보 보기 </a:t>
            </a: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using System;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using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System.Drawing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public class TextExam4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static void Main()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float ascent = 0.0f;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float descent = 0.0f;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float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linespacing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= 0.0f;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float height = 0.0f;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string format = "{0,-30}{1,10}{2,10},{3,10},{4,15}";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FontFamily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[]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ff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=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FontFamily.Families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System.Console.WriteLine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(format, "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FontName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", "Ascent", "Descent", "Height", "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Linespacing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");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for (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int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i = 0; i &lt;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ff.Length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; i++)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    ascent =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ff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[i].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GetCellAscent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FontStyle.Regular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    descent =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ff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[i].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GetCellDescent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FontStyle.Regular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linespacing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=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ff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[i].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GetLineSpacing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FontStyle.Regular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    height =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ff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[i].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GetEmHeight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FontStyle.Regular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System.Console.WriteLine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(format,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ff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[i].Name, ascent, descent, height,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linespacing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글꼴 수치를 화면에 표시하기</a:t>
            </a: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using System;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using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System.Drawing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using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System.Windows.Forms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public class TextExam5 : Form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public TextExam5()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this.Text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= "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글꼴 수치 예제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";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this.Size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= new Size(360, 170);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static void Main()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Application.Run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(new TextExam5());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protected override void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OnPaint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PaintEventArgs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pea)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Graphics g =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pea.Graphics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float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EmSizeGraphicsUnit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= 50;  // 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글꼴 크기 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// 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글꼴의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Em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높이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float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EmSizeDesignUnit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// </a:t>
            </a:r>
            <a:r>
              <a:rPr kumimoji="1" lang="ko-KR" alt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어센트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머리선 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- 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기준선 간격 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글자가 써지는 영역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float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AscentGraphicsUnit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// </a:t>
            </a:r>
            <a:r>
              <a:rPr kumimoji="1" lang="ko-KR" alt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디센트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기준선 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- 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꼬리선 간격 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글자에 따라 사용되는 영역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float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DescentGraphicsUnit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// </a:t>
            </a:r>
            <a:r>
              <a:rPr kumimoji="1" lang="ko-KR" alt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레딩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꼬리선 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- 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다음 라인  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:  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문자 출력 공간 사이의 간격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float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LinespacingGraphicsUnit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// 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글자출력 기준선 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PointF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baseLine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= new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PointF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(30, 30);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Font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font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= new Font("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궁서체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",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EmSizeGraphicsUnit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);// 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궁서체 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Font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개체 생성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FontFamily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ff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= new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FontFamily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("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궁서체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");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EmSizeDesignUnit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=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ff.GetEmHeight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FontStyle.Regular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//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DesignUnit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좌표 구하기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em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단위 좌표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float ascent =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ff.GetCellAscent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FontStyle.Regular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);//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궁서체 글꼴 정보를 변수에 저장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float descent =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ff.GetCellDescent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FontStyle.Regular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float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linespacing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=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ff.GetLineSpacing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FontStyle.Regular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//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Graphicsunit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좌표 단위로 변환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AscentGraphicsUnit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= ascent * (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EmSizeGraphicsUnit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/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EmSizeDesignUnit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DescentGraphicsUnit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= descent * (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EmSizeGraphicsUnit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/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EmSizeDesignUnit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LinespacingGraphicsUnit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=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linespacing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* (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EmSizeGraphicsUnit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/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EmSizeDesignUnit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g.DrawString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("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글자 화면 출력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", font,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Brushes.Black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baseLine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g.DrawLine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Pens.Red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baseLine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, new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PointF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baseLine.X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+ 300,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baseLine.Y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));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PointF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p = new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PointF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baseLine.X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baseLine.Y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+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LinespacingGraphicsUnit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g.DrawLine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Pens.Blue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, p, new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PointF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p.X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+ 300,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p.Y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));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p = new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PointF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baseLine.X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baseLine.Y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+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LinespacingGraphicsUnit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-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AscentGraphicsUnit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g.DrawLine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Pens.Magenta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, p, new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PointF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p.X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+ 300,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p.Y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));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p = new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PointF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baseLine.X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baseLine.Y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+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LinespacingGraphicsUnit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+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DescentGraphicsUnit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g.DrawLine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Pens.Green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, p, new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PointF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p.X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+ 300,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p.Y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));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사각형 영역 안에 문자열 출력하기 </a:t>
            </a: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using System;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using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System.Drawing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using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System.Windows.Forms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public class TextExam6 : Form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public TextExam6()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this.Text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= "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문자열 출력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";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this.Size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= new Size(450, 200);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static void Main()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Application.Run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(new TextExam6());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protected override void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OnPaint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PaintEventArgs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pea)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Graphics g =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pea.Graphics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string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str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= "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한산섬 </a:t>
            </a:r>
            <a:r>
              <a:rPr kumimoji="1" lang="ko-KR" alt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달밝은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밤에 수루에 홀로 앉아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";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str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+= "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큰 칼 옆에 차고 깊은 시름하는 차에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";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str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+= "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어디서 일성호가는 남의 애를 끊나니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.";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str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+= "-</a:t>
            </a:r>
            <a:r>
              <a:rPr kumimoji="1" lang="ko-KR" alt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난중일기中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-";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Font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font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= new Font("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궁서체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", 15);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Rectangle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rect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= new Rectangle(20, 20, 400,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font.Height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* 4);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g.DrawRectangle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Pens.Red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rect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g.DrawString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str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, font,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Brushes.Black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rect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font.Dispose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();	// </a:t>
            </a:r>
            <a:r>
              <a:rPr kumimoji="1" lang="ko-KR" alt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가비지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컬렉션 호출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//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DrawString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()</a:t>
            </a:r>
            <a:r>
              <a:rPr kumimoji="1" lang="ko-KR" alt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메서드는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출력 문자열에 포함된 줄 바꿈 기호를 인식한다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.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// 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단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StringFormatFlags.NoWrap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속성이 설정되면 </a:t>
            </a:r>
            <a:r>
              <a:rPr kumimoji="1" lang="ko-KR" alt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줄바꿈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기호가 무시됨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protected override void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OnPaint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PaintEventArgs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pea)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Graphics g =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pea.Graphics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string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str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= "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한산섬 </a:t>
            </a:r>
            <a:r>
              <a:rPr kumimoji="1" lang="ko-KR" alt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달밝은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밤에 수루에 홀로 앉아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\n";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str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+= "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큰 칼 옆에 차고 깊은 시름하는 차에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\n";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str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+= "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어디서 일성호가는 남의 애를 끊나니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.\n";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str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+= "-</a:t>
            </a:r>
            <a:r>
              <a:rPr kumimoji="1" lang="ko-KR" alt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난중일기中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-";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Font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font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= new Font("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궁서체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", 15);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StringFormat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sf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= new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StringFormat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();	//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stringFormat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개체 생성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sf.FormatFlags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=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StringFormatFlags.NoWrap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Rectangle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rect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= new Rectangle(20, 20, 400,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font.Height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* 4);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g.DrawRectangle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Pens.Red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rect.Left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rect.Top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rect.Width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rect.Height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g.DrawString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str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, font,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Brushes.Black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rect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sf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//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g.DrawString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str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, font,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Brushes.Black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rect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);  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sf.Dispose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font.Dispose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// 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문자열 정렬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protected override void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OnPaint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PaintEventArgs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pea)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Graphics g =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pea.Graphics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string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str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= "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한산섬 </a:t>
            </a:r>
            <a:r>
              <a:rPr kumimoji="1" lang="ko-KR" alt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달밝은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밤에 수루에 홀로 앉아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\n";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str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+= "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큰 칼 옆에 차고 깊은 시름하는 차에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\n";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str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+= "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어디서 일성호가는 남의 애를 끊나니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.\n";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str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+= "-</a:t>
            </a:r>
            <a:r>
              <a:rPr kumimoji="1" lang="ko-KR" alt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난중일기中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-";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Font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font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= new Font("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궁서체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", 13);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StringFormat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sf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= new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StringFormat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();	//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stringFormat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개체 생성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sf.Alignement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=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StringAlignment.Center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;	// 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텍스트를 중앙에 출력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sf.LineAlignment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=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StringAlignment.Center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;	// 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텍스트를 중앙에 출력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Rectangle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rect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= new Rectangle(20, 20, 400,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font.Height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* 4);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g.DrawRectangle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Pens.Red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rect.Left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rect.Top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rect.Width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rect.Height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g.DrawString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str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, font,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Brushes.Black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rect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sf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sf.Dispose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font.Dispose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// 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세로 문자열 출력 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// -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DirectionRightToLeft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텍스트를 오른쪽에서 왼쪽으로 출력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// -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DirectionVerical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텍스트를 위에서 아래로 출력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protected override void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OnPaint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PaintEventArgs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pea)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Graphics g =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pea.Graphics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string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str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= "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한산섬 </a:t>
            </a:r>
            <a:r>
              <a:rPr kumimoji="1" lang="ko-KR" alt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달밝은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밤에 수루에 홀로 앉아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\n";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str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+= "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큰 칼 옆에 차고 깊은 시름하는 차에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\n";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str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+= "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어디서 일성호가는 남의 애를 끊나니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.\n";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str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+= "-</a:t>
            </a:r>
            <a:r>
              <a:rPr kumimoji="1" lang="ko-KR" alt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난중일기中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-";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Font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font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= new Font("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궁서체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", 13);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StringFormat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sf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= new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StringFormat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StringFormatFlags.DirectionVerical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);	//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stringFormat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개체 생성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Rectangle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rect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= new Rectangle(20, 20, 400,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font.Height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* 6);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g.DrawRectangle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Pens.Red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rect.Left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rect.Top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rect.Width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rect.Height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g.DrawString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str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, font,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Brushes.Black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rect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sf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sf.Dispose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font.Dispose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//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SetTatStops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 float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firstTabOffset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, float[]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tabStops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// 1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인자 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텍스트 줄의 시작 부분과 </a:t>
            </a:r>
            <a:r>
              <a:rPr kumimoji="1" lang="ko-KR" alt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텝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사이의 공백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보통 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0.0f 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입력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// 2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인자 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텝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정지 사이의 거리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공백 너비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)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배열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private void Form1_Paint(object sender,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PaintEventArgs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e)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    Graphics g =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e.Graphics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    Font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bFont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= new Font("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돋움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", 12,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FontStyle.Bold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    Font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font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= new Font("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돋움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", 12);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StringFormat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sf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= new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StringFormat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    float[] tab = { 50.0f, 50.0f, 50.0f, 50.0f };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sf.SetTabStops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(0.0f, tab);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    string str1 = "\t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국어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\t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영어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\t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수학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\t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총점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\t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평균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";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    string str2 = "\t75\t80\t70\t225\t75.0";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    string str3 = "\t55\t90\t60\t205\t68.4";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g.DrawString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(str1,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bFont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Brushes.Black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, 10, 30,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sf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g.DrawString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(str2, font,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Brushes.Black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, 10, 50,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sf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g.DrawString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(str3, font,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Brushes.Black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, 10, 70,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sf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font.Dispose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bFont.Dispose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();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t>        }</a:t>
            </a: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  <a:p>
            <a:pPr lvl="2" eaLnBrk="1" hangingPunct="1">
              <a:buNone/>
            </a:pPr>
            <a:endParaRPr lang="ko-KR" altLang="en-US" sz="900" dirty="0" smtClean="0">
              <a:latin typeface="굴림" charset="-127"/>
              <a:ea typeface="굴림" charset="-127"/>
            </a:endParaRPr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r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t>1-</a:t>
            </a:r>
            <a:fld id="{B63B2727-AD1E-4068-82F4-01EB6363E595}" type="slidenum"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pPr/>
              <a:t>16</a:t>
            </a:fld>
            <a:endParaRPr lang="en-US" altLang="ko-KR" sz="1100" b="0" smtClean="0">
              <a:latin typeface="Microsoft Sans Serif" pitchFamily="34" charset="0"/>
              <a:ea typeface="돋움체" pitchFamily="49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r>
              <a:rPr lang="en-US" altLang="ko-KR" sz="1100" b="0">
                <a:solidFill>
                  <a:prstClr val="black"/>
                </a:solidFill>
                <a:latin typeface="Microsoft Sans Serif" pitchFamily="34" charset="0"/>
                <a:ea typeface="돋움체" pitchFamily="49" charset="-127"/>
              </a:rPr>
              <a:t>1-</a:t>
            </a:r>
            <a:fld id="{B87A1470-30C7-4926-AA0F-F9E9938F93ED}" type="slidenum">
              <a:rPr lang="en-US" altLang="ko-KR" sz="1100" b="0">
                <a:solidFill>
                  <a:prstClr val="black"/>
                </a:solidFill>
                <a:latin typeface="Microsoft Sans Serif" pitchFamily="34" charset="0"/>
                <a:ea typeface="돋움체" pitchFamily="49" charset="-127"/>
              </a:rPr>
              <a:pPr/>
              <a:t>17</a:t>
            </a:fld>
            <a:endParaRPr lang="en-US" altLang="ko-KR" sz="1100" b="0">
              <a:solidFill>
                <a:prstClr val="black"/>
              </a:solidFill>
              <a:latin typeface="Microsoft Sans Serif" pitchFamily="34" charset="0"/>
              <a:ea typeface="돋움체" pitchFamily="49" charset="-127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ko-KR" altLang="en-US" sz="1000" b="1" kern="0" dirty="0" smtClean="0">
                <a:latin typeface="굴림" charset="-127"/>
                <a:ea typeface="굴림" charset="-127"/>
              </a:rPr>
              <a:t>사용예제</a:t>
            </a:r>
            <a:endParaRPr lang="en-US" altLang="ko-KR" sz="1000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Pen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개체로 그리기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Pen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클래스를 이용한 직선 그리기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System;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public class PenExam1 : Form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public PenExam1()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"X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자 그리기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this.Size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Size(300, 300);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static void Main()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(new PenExam1());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protected override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OnPaint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PaintEventArgs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pea)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Graphics g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pea.Graphics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//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파랑색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두께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10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Pen pen1 = new Pen(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Color.Blue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10);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빨강색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두께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5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Pen pen2 = new Pen(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Color.Red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5);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g.DrawLine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(pen1, 50, 50, 250, 250);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g.DrawLine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(pen2, 250, 50, 50, 250);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DashStyle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을 이용한 파선 그리기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System;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System.Drawing.Drawing2D;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public class PenExam2 : Form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public PenExam2()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"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파선 그리기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this.Size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Size(450, 200);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static void Main()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(new PenExam2());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모눈 종이 그리기 </a:t>
            </a:r>
          </a:p>
          <a:p>
            <a:pPr lvl="3" eaLnBrk="1" hangingPunct="1"/>
            <a:r>
              <a:rPr lang="ko-KR" altLang="en-US" sz="900" dirty="0" smtClean="0">
                <a:latin typeface="굴림" charset="-127"/>
                <a:ea typeface="굴림" charset="-127"/>
              </a:rPr>
              <a:t>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DrawGraphPaper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(Graphics g)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i;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// pens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사용</a:t>
            </a:r>
          </a:p>
          <a:p>
            <a:pPr lvl="3" eaLnBrk="1" hangingPunct="1"/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for (i = 0; i &lt;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this.Width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 i += 10)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g.DrawLine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Pens.Blue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i, 0, i,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this.Height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// pens2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사용</a:t>
            </a:r>
          </a:p>
          <a:p>
            <a:pPr lvl="3" eaLnBrk="1" hangingPunct="1"/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for (i = 0; i &lt;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this.Width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 i += 10)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g.DrawLine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Pens.Blue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0, i,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this.Width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i);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protected override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OnPaint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PaintEventArgs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pea)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Graphics g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pea.Graphics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DrawGraphPaper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(g);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DashStyle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[] dash = {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DashStyle.Custom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DashStyle.Dash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DashStyle.DashDot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							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DashStyle.DashDotDot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DashStyle.Dot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DashStyle.Solid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};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Pen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pen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Pen(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Color.Black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10);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for 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i = 0; i &lt;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dash.Length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 i++)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pen.DashStyle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dash[i];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g.DrawLine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(pen, 10, 15 + (20 * i), 400, 15 + (20 * i));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}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사용자 지정 파선 그리기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System;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System.Drawing.Drawing2D;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public class PenExam3 : Form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public PenExam3()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"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사용자 지정 파선 그리기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this.Size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Size(450, 200);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static void Main()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(new PenExam3());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protected override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OnPaint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PaintEventArgs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pea)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Graphics g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pea.Graphics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Pen pen1 = new Pen(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Color.Red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5);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Pen pen2 = new Pen(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Color.Black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5);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// Dot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형태의 파선 그리기 </a:t>
            </a:r>
          </a:p>
          <a:p>
            <a:pPr lvl="3" eaLnBrk="1" hangingPunct="1"/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pen1.DashStyle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DashStyle.Dot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g.DrawLine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(pen1, 10, 20, 410, 20);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(pen1, 10, 30, 400, 100);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사용자 지정 파선 그리기 </a:t>
            </a:r>
          </a:p>
          <a:p>
            <a:pPr lvl="3" eaLnBrk="1" hangingPunct="1"/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float[]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dashpattern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{ 15, 10, 5, 10, 20 };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pen2.DashPattern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dashpattern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g.DrawLine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(pen2, 10, 20, 410, 20);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(pen2, 10, 30, 400, 100);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pen1.Dispose();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pen2.Dispose();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선 끝 모양 출력하기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System;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System.Drawing.Drawing2D;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public class PenExam4 : Form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public PenExam4()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"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선끝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모양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this.Size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Size(300, 300);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static void Main()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(new PenExam4());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protected override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OnPaint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PaintEventArgs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pea)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Graphics g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pea.Graphics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Pen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pen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Pen(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Brushes.Black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10);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LineCap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[]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lcap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{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LineCap.ArrowAnchor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LineCap.DiamondAnchor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LineCap.Flat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		   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LineCap.Round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LineCap.RoundAnchor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LineCap.Square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		   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LineCap.SquareAnchor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LineCap.Triangle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};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for 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i = 0; i &lt;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lcap.Length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 i++)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pen.StartCap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lcap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[i];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pen.EndCap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lcap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[i];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g.DrawLine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(pen, 30, 30 + (30 * i), 100, 30 + (30 * i));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g.DrawString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lcap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[i].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ToString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this.Font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Brushes.Blue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150, 25 + (30 * i));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}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선의 결합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System;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System.Drawing.Drawing2D;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public class PenExam5 : Form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public PenExam5()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"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선의 결합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static void Main()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(new PenExam5());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protected override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OnPaint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PaintEventArgs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pea)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Graphics g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pea.Graphics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Pen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pen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Pen(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Color.Black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15);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(pen, 10, 10, 100, 100);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pen.LineJoin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LineJoin.Bevel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(pen, 10, 130, 100, 100);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pen.LineJoin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LineJoin.Round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(pen, 130, 130, 100, 100);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pen.LineJoin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LineJoin.Miter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(pen, 250, 130, 100, 100);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pen.LineJoin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LineJoin.MiterClipped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(pen, 370, 130, 100, 100);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pen.Dispose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Brush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개체로 그리기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솔리드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브러쉬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사용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System;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public class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SolidBrushExam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: Form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public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SolidBrushExam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"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SolidBrush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사용예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static void Main()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SolidBrushExam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protected override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OnPaint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PaintEventArgs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pea)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Graphics g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pea.Graphics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SolidBrush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brush 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SolidBrush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Color.Black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g.FillRectangle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(brush,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this.ClientRectangle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brush.Color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Color.Yellow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g.FillRectangle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(brush, 100, 100, 100, 100);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brush.Dispose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TextureBrush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사용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System;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System.Drawing.Drawing2D;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public class TextureBrushExam1 : Form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public TextureBrushExam1()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"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TextureBrush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예제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static void Main()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(new TextureBrushExam1());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protected override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OnPaint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PaintEventArgs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pea)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Graphics g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pea.Graphics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Bitmap bmp = new Bitmap("logo.bmp");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TextureBrush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tb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TextureBrush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(bmp);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g.FillRectangle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tb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10, 10, 200, 100);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g.FillEllipse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tb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100, 150, 100, 100);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bmp.Dispose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tb.Dispose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TextureBrush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의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WrapMode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속성 사용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Clamp     :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질감과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그라데이션을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개체 가장자리에 맞춤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Tile         :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질감과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그라데이션을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바둑판 모양으로 배열</a:t>
            </a:r>
          </a:p>
          <a:p>
            <a:pPr lvl="3" eaLnBrk="1" hangingPunct="1"/>
            <a:r>
              <a:rPr lang="en-US" altLang="ko-KR" sz="900" dirty="0" err="1" smtClean="0">
                <a:latin typeface="굴림" charset="-127"/>
                <a:ea typeface="굴림" charset="-127"/>
              </a:rPr>
              <a:t>TileFlipX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 :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질감과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그라데이션을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좌우로 대칭 이동한 다음 바둑판 모양으로 배열	</a:t>
            </a:r>
          </a:p>
          <a:p>
            <a:pPr lvl="3" eaLnBrk="1" hangingPunct="1"/>
            <a:r>
              <a:rPr lang="en-US" altLang="ko-KR" sz="900" dirty="0" err="1" smtClean="0">
                <a:latin typeface="굴림" charset="-127"/>
                <a:ea typeface="굴림" charset="-127"/>
              </a:rPr>
              <a:t>TileFlipXY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: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질감과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그라데이션을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상하좌우로 대칭 이동한 다음 바둑판 모양으로 배열	</a:t>
            </a:r>
          </a:p>
          <a:p>
            <a:pPr lvl="3" eaLnBrk="1" hangingPunct="1"/>
            <a:r>
              <a:rPr lang="en-US" altLang="ko-KR" sz="900" dirty="0" err="1" smtClean="0">
                <a:latin typeface="굴림" charset="-127"/>
                <a:ea typeface="굴림" charset="-127"/>
              </a:rPr>
              <a:t>TileFilpY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 :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질감과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그라데이션을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상하로 대칭 이동한 다음 바둑판 모양으로 배열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System;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System.Drawing.Drawing2D;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public class TextureBrushExam2 : Form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public TextureBrushExam2()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"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TextureBrush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예제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static void Main()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(new TextureBrushExam2());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protected override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OnPaint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PaintEventArgs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pea)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Graphics g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pea.Graphics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Bitmap bmp = new Bitmap("logo.bmp");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TextureBrush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tb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TextureBrush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(bmp);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tb.WrapMode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WrapMode.Tile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		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영역을 채우는 방법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(title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선택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//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tb.WrapMode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WrapMode.TileFlipX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//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tb.WrapMode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WrapMode.TileFlipXY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//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tb.WrapMode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WrapMode.TileFlipY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g.FillRectangle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tb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this.ClientRectangle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bmp.Dispose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tb.Dispose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LinearGradientBrush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System;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System.Drawing.Drawing2D;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public class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LinearGradientBrushExam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: Form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public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LinearGradientBrushExam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"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LinearGradientBrush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예제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static void Main()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LinearGradientBrushExam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protected override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OnPaint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PaintEventArgs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pea)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Graphics g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pea.Graphics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Point pt1 = new Point(0, 0);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Point pt2 = new Point(30, 30);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Rectangle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rect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Rectangle(0, 0, 50, 50);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// (0,0)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빨간색 좌표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(30,30)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파란색 설정</a:t>
            </a:r>
          </a:p>
          <a:p>
            <a:pPr lvl="3" eaLnBrk="1" hangingPunct="1"/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두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점사이의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직선을 따라 빨간색에서 파란색으로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그라데이션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효과를</a:t>
            </a:r>
          </a:p>
          <a:p>
            <a:pPr lvl="3" eaLnBrk="1" hangingPunct="1"/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주는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브러쉬로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영역을 채움</a:t>
            </a:r>
          </a:p>
          <a:p>
            <a:pPr lvl="3" eaLnBrk="1" hangingPunct="1"/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LinearGradientBrush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lgb1 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LinearGradientBrush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(pt1, pt2,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Color.Red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Color.Blue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LinearGradientBrush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lgb2 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LinearGradientBrush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rect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Color.Yellow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Color.Magenta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45.0f);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g.FillEllipse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(lgb1, 30, 50, 100, 100);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g.FillRectangle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(lgb2, 150, 50, 100, 100);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lgb1.Dispose();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lgb2.Dispose();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PathGradientBrush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System;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System.Drawing.Drawing2D;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public class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PathGradientBrushExam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: Form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public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PathGradientBrushExam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"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PathGradientBrush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예제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static void Main()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PathGradientBrushExam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protected override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OnPaint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PaintEventArgs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pea)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Graphics g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pea.Graphics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GraphicsPath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gp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GraphicsPath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gp.AddLine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(150, 10, 300, 100);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gp.AddLine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(300, 100, 270, 250);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gp.AddLine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(270, 250, 150, 300);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gp.AddLine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(150, 300, 50, 250);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gp.AddLine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(50, 250, 30, 150);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gp.AddLine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(30, 150, 50, 70);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gp.AddLine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(50, 70, 150, 10);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gp.CloseFigure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PathGradientBrush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pgb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PathGradientBrush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gp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//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그라데이션의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가운데 색상을 설정</a:t>
            </a:r>
          </a:p>
          <a:p>
            <a:pPr lvl="3" eaLnBrk="1" hangingPunct="1"/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pgb.CenterColor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Color.White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색 배열을 설정</a:t>
            </a:r>
          </a:p>
          <a:p>
            <a:pPr lvl="3" eaLnBrk="1" hangingPunct="1"/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pgb.SurroundColors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Color[] {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Color.Red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Color.Orange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Color.Yellow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Color.Green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Color.Blue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Color.Indigo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Color.Magenta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};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g.FillPath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pgb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gp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g.DrawPath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Pens.Black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gp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pgb.Dispose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gp.Dispose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HatchBrush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System;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System.Drawing.Drawing2D;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public class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HatchBrushExam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: Form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public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HatchBrushExam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"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HatchBrush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예제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static void Main()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HatchBrushExam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protected override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OnPaint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PaintEventArgs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pea)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Graphics g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pea.Graphics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HatchBrush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hb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HatchBrush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HatchStyle.Divot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Color.Red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Color.Blue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g.FillRectangle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hb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this.ClientRectangle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hb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HatchBrush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HatchStyle.Cross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Color.Orange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Color.Green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g.FillRectangle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hb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50, 50, 100, 100);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hb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HatchBrush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HatchStyle.DiagonalBrick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Color.Pink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Color.Cyan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g.FillRectangle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hb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150, 50, 100, 100);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hb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HatchBrush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HatchStyle.Wave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Color.Yellow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Color.Magenta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g.FillRectangle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hb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50, 150, 100, 100);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hb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HatchBrush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HatchStyle.ZigZag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Color.White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Color.Black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g.FillRectangle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hb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150, 150, 100, 100);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hb.Dispose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TextBrush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: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브러쉬를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이용한 글자 출력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System;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System.Drawing.Drawing2D;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public class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TextBrushExam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: Form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public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TextBrushExam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"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TextBrush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예제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static void Main()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TextBrushExam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protected override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OnPaint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PaintEventArgs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pea)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Graphics g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pea.Graphics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Bitmap bmp = new Bitmap("logo.bmp");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Rectangle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rect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Rectangle(0, 0, 20, 20);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Font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font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Font("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궁서체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", 30,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FontStyle.Bold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Brush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brush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TextureBrush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(bmp);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g.DrawString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("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TexTureBrush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...", font, brush, 10, 20);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brush 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LinearGradientBrush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rect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Color.Yellow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Color.Magenta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45.0f);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g.DrawString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("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LinearGradientBrush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...", font, brush, 10, 70);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brush 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HatchBrush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HatchStyle.Cross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Color.Orange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Color.Green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g.DrawString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("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HatchBrush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...", font, brush, 10, 120);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brush.Dispose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3" eaLnBrk="1" hangingPunct="1"/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3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}</a:t>
            </a:r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r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t>1-</a:t>
            </a:r>
            <a:fld id="{B63B2727-AD1E-4068-82F4-01EB6363E595}" type="slidenum"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pPr/>
              <a:t>18</a:t>
            </a:fld>
            <a:endParaRPr lang="en-US" altLang="ko-KR" sz="1100" b="0" smtClean="0">
              <a:latin typeface="Microsoft Sans Serif" pitchFamily="34" charset="0"/>
              <a:ea typeface="돋움체" pitchFamily="49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10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9060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9060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r>
              <a:rPr lang="en-US" altLang="ko-KR" sz="1100" b="0">
                <a:latin typeface="Microsoft Sans Serif" pitchFamily="34" charset="0"/>
                <a:ea typeface="돋움체" pitchFamily="49" charset="-127"/>
              </a:rPr>
              <a:t>1-</a:t>
            </a:r>
            <a:fld id="{612480C4-3634-443E-9635-3BF301DEC1EA}" type="slidenum">
              <a:rPr lang="en-US" altLang="ko-KR" sz="1100" b="0">
                <a:latin typeface="Microsoft Sans Serif" pitchFamily="34" charset="0"/>
                <a:ea typeface="돋움체" pitchFamily="49" charset="-127"/>
              </a:rPr>
              <a:pPr/>
              <a:t>1</a:t>
            </a:fld>
            <a:endParaRPr lang="en-US" altLang="ko-KR" sz="1100" b="0">
              <a:latin typeface="Microsoft Sans Serif" pitchFamily="34" charset="0"/>
              <a:ea typeface="돋움체" pitchFamily="49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ko-KR" altLang="en-US" sz="1000" b="1" kern="0" dirty="0" smtClean="0">
                <a:latin typeface="굴림" charset="-127"/>
                <a:ea typeface="굴림" charset="-127"/>
              </a:rPr>
              <a:t>사용예제</a:t>
            </a:r>
            <a:endParaRPr lang="en-US" altLang="ko-KR" sz="1000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GraphicsPath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사용하기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System;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System.Drawing.Drawing2D;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public class GraphicsPathExam1 :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System.Windows.Forms.Form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public GraphicsPathExam1()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"GraphicsPathExam1";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this.Size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Size(500, 500);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static void Main()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(new GraphicsPathExam1());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protected override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OnPaint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PaintEventArgs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e)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Graphics g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e.Graphics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Pen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pen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Pen(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Brushes.Black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3);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개체 생성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GraphicsPath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gp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GraphicsPath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//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첫번째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그림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gp.AddLine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(10, 10, 100, 100);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gp.AddEllipse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(50, 50, 100, 100);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현재 그림을 닫음 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gp.CloseFigure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//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두번째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그림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gp.StartFigure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gp.AddArc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(300, 300, 50, 50, 45, 180);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gp.AddLine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(250, 200, 370, 350);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지금까지 열린 그림을 닫음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gp.CloseAllFigures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//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세번째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그림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gp.AddPie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(30, 300, 70, 70, 90, 270);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실제 도형을 그려주는 부분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g.DrawPath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(pen,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gp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//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g.FillPath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Brushes.Black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gp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pen.Dispose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gp.Dispose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sz="900" baseline="0" dirty="0" smtClean="0">
                <a:latin typeface="굴림" charset="-127"/>
                <a:ea typeface="굴림" charset="-127"/>
              </a:rPr>
              <a:t> Graphics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개체 사용하기</a:t>
            </a: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/>
            <a:r>
              <a:rPr lang="en-US" altLang="ko-KR" sz="900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패스를 닫는 방법 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1 : 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그림이 끝나는 점과 시작점을 동일하게 처리</a:t>
            </a:r>
          </a:p>
          <a:p>
            <a:pPr lvl="2" eaLnBrk="1" hangingPunct="1"/>
            <a:r>
              <a:rPr lang="ko-KR" altLang="en-US" sz="900" baseline="0" dirty="0" smtClean="0">
                <a:latin typeface="굴림" charset="-127"/>
                <a:ea typeface="굴림" charset="-127"/>
              </a:rPr>
              <a:t> 패스를 닫는 방법 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2 :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CloseFigure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() 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사용</a:t>
            </a: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/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System;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System.Drawing.Drawing2D;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public class GraphicsPathExam2 :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System.Windows.Forms.Form</a:t>
            </a: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public GraphicsPathExam2()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this.Text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= "GraphicsPathExam2";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this.Size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= new Size(250, 150);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static void Main()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(new GraphicsPathExam2());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protected override void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OnPaint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PaintEventArgs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e)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Graphics g =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e.Graphics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Pen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pen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= new Pen(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Brushes.Black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3);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GraphicsPath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gp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= new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GraphicsPath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gp.AddLine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(10, 10, 10, 110);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gp.AddLine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(10, 110, 110, 110);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gp.AddLine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(110, 110, 110, 10);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gp.CloseFigure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gp.AddLine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(120, 10, 120, 110);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gp.AddLine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(120, 110, 220, 110);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gp.AddLine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(220, 110, 220, 10);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g.DrawPath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(pen,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gp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pen.Dispose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gp.Dispose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}</a:t>
            </a:r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r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t>1-</a:t>
            </a:r>
            <a:fld id="{B63B2727-AD1E-4068-82F4-01EB6363E595}" type="slidenum"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pPr/>
              <a:t>19</a:t>
            </a:fld>
            <a:endParaRPr lang="en-US" altLang="ko-KR" sz="1100" b="0" smtClean="0">
              <a:latin typeface="Microsoft Sans Serif" pitchFamily="34" charset="0"/>
              <a:ea typeface="돋움체" pitchFamily="49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ko-KR" altLang="en-US" sz="1000" b="1" kern="0" dirty="0" smtClean="0">
                <a:latin typeface="굴림" charset="-127"/>
                <a:ea typeface="굴림" charset="-127"/>
              </a:rPr>
              <a:t>영역처리 </a:t>
            </a:r>
            <a:endParaRPr lang="en-US" altLang="ko-KR" sz="1000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두 영역에 대한 처리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 r1.Intersect(r2) : r1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과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r2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영역의 교집합 영역</a:t>
            </a:r>
          </a:p>
          <a:p>
            <a:pPr lvl="2" eaLnBrk="1" hangingPunct="1"/>
            <a:r>
              <a:rPr lang="ko-KR" altLang="en-US" sz="900" dirty="0" smtClean="0">
                <a:latin typeface="굴림" charset="-127"/>
                <a:ea typeface="굴림" charset="-127"/>
              </a:rPr>
              <a:t>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r1.Union(r2) : r1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과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r2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영역의 합집합 영역</a:t>
            </a:r>
          </a:p>
          <a:p>
            <a:pPr lvl="2" eaLnBrk="1" hangingPunct="1"/>
            <a:r>
              <a:rPr lang="ko-KR" altLang="en-US" sz="900" dirty="0" smtClean="0">
                <a:latin typeface="굴림" charset="-127"/>
                <a:ea typeface="굴림" charset="-127"/>
              </a:rPr>
              <a:t>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r1.Xor(r2)	: r1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과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r2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영역의 배타적 합집합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합집합에서 교집합 뺀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영역</a:t>
            </a:r>
          </a:p>
          <a:p>
            <a:pPr lvl="2" eaLnBrk="1" hangingPunct="1"/>
            <a:r>
              <a:rPr lang="ko-KR" altLang="en-US" sz="900" dirty="0" smtClean="0">
                <a:latin typeface="굴림" charset="-127"/>
                <a:ea typeface="굴림" charset="-127"/>
              </a:rPr>
              <a:t>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r1.Complement(r2) : r1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과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r2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의 합집합에서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r1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에 해당되는 부분을 뺀 영역</a:t>
            </a:r>
          </a:p>
          <a:p>
            <a:pPr lvl="2" eaLnBrk="1" hangingPunct="1"/>
            <a:r>
              <a:rPr lang="ko-KR" altLang="en-US" sz="900" dirty="0" smtClean="0">
                <a:latin typeface="굴림" charset="-127"/>
                <a:ea typeface="굴림" charset="-127"/>
              </a:rPr>
              <a:t>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r1.Exclude(r2) : r1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영역 중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r2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에 해당하는 영역을 뺀 영역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ko-KR" altLang="en-US" sz="1000" b="1" kern="0" dirty="0" smtClean="0">
                <a:latin typeface="굴림" charset="-127"/>
                <a:ea typeface="굴림" charset="-127"/>
              </a:rPr>
              <a:t>사용예제</a:t>
            </a:r>
            <a:endParaRPr lang="en-US" altLang="ko-KR" sz="1000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Region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개체 조합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System;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System.Drawing.Drawing2D;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public class RegionExam1 : Form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Rectangle rect1, rect2;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Region reg1, reg2;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public RegionExam1()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"Region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개체 조합 예제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this.Size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Size(700, 200);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static void Main()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(new RegionExam1());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private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DrawRect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(Graphics g, string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str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Pens.Black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rect1);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Pens.Black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rect2);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g.FillRegion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Brushes.Black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reg1);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g.DrawString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str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this.Font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Brushes.Black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rect2.X + 20, rect1.Y + 130);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protected override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OnPaint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PaintEventArgs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e)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Graphics g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e.Graphics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rect1 = new Rectangle(50, 20, 50, 110);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rect2 = new Rectangle(20, 50, 110, 50);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reg1 = new Region(rect1);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reg2 = new Region(rect2);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reg1.Complement(reg2);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this.DrawRect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(g, "Complement");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rect1.X += 130;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rect2.X += 130;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reg1 = new Region(rect1);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reg2 = new Region(rect2);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reg1.Exclude(reg2);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this.DrawRect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(g, "Exclude");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rect1.X += 130;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rect2.X += 130;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reg1 = new Region(rect1);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reg2 = new Region(rect2);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reg1.Intersect(reg2);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this.DrawRect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(g, "  Intersect");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rect1.X += 130;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rect2.X += 130;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reg1 = new Region(rect1);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reg2 = new Region(rect2);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reg1.Union(reg2);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this.DrawRect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(g, "   Union");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rect1.X += 130;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rect2.X += 130;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reg1 = new Region(rect1);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reg2 = new Region(rect2);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reg1.Xor(reg2);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this.DrawRect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(g, "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Xor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");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reg1.Dispose();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reg2.Dispose();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GraphicsPath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와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Region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응용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System;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System.Drawing.Drawing2D;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public class RegionExam2 : Form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public RegionExam2()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"   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원 모양 폼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static void Main()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(new RegionExam2());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protected override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OnPaint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PaintEventArgs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e)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Graphics g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e.Graphics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GraphicsPath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shape 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GraphicsPath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shape.AddEllipse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(0, 0, 100, 100);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shape.AddRectangle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(new Rectangle(100, 0,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this.Width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- 100,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this.Height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shape.AddLine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(100, 100, 0, 200);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shape.AddLine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(0, 200, 200, 200);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shape.CloseFigure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this.Region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Region(shape);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shape.Dispose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g.DrawString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("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GraphicsPath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와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Region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응용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this.Font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Brushes.Black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120, 30);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}</a:t>
            </a:r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r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t>1-</a:t>
            </a:r>
            <a:fld id="{B63B2727-AD1E-4068-82F4-01EB6363E595}" type="slidenum"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pPr/>
              <a:t>20</a:t>
            </a:fld>
            <a:endParaRPr lang="en-US" altLang="ko-KR" sz="1100" b="0" smtClean="0">
              <a:latin typeface="Microsoft Sans Serif" pitchFamily="34" charset="0"/>
              <a:ea typeface="돋움체" pitchFamily="49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ko-KR" altLang="en-US" sz="1000" b="1" kern="0" dirty="0" smtClean="0">
                <a:latin typeface="굴림" charset="-127"/>
                <a:ea typeface="굴림" charset="-127"/>
              </a:rPr>
              <a:t>사용예제</a:t>
            </a:r>
            <a:endParaRPr lang="en-US" altLang="ko-KR" sz="1000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클리핑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영역 출력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System;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System.Drawing.Drawing2D;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public class ClippingExam1 :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System.Windows.Forms.Form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static void Main()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(new ClippingExam1());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protected override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OnPaint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PaintEventArgs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e)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Graphics g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e.Graphics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Pen p = new Pen(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Color.Black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p.DashStyle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DashStyle.Dot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(p, 100, 100, 100, 100);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(p, 10, 10, 50, 50);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(p, 150, 150, 200, 200);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//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클리핑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영역 지정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g.SetClip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(new Rectangle(100, 100, 100, 100));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//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클리핑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영역에서만 출력이 이루어지게 됨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g.FillRectangle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Brushes.Black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10, 10, 50, 50);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g.FillRectangle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Brushes.Red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150, 150, 200, 200);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sz="900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텍스트 </a:t>
            </a:r>
            <a:r>
              <a:rPr lang="ko-KR" altLang="en-US" sz="900" baseline="0" dirty="0" err="1" smtClean="0">
                <a:latin typeface="굴림" charset="-127"/>
                <a:ea typeface="굴림" charset="-127"/>
              </a:rPr>
              <a:t>클리핑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 예제</a:t>
            </a: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System;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System.Drawing.Drawing2D;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public class ClippingExam2 :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System.Windows.Forms.Form</a:t>
            </a: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public ClippingExam2()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this.Text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= "ClippingExam2";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this.Size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= new Size(600, 300);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static void Main()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(new ClippingExam2());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protected override void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OnPaint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PaintEventArgs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e)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Bitmap bmp = new Bitmap("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태극기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.gif");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FontFamily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ff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= new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FontFamily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("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궁서체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");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Graphics g =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e.Graphics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g.FillRectangle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Brushes.Pink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this.ClientRectangle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GraphicsPath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gp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= new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GraphicsPath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gp.AddString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("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국기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",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ff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int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)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FontStyle.Bold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150, new Point(5, 20),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StringFormat.GenericDefault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// 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글자의 영역만 </a:t>
            </a:r>
            <a:r>
              <a:rPr lang="ko-KR" altLang="en-US" sz="900" baseline="0" dirty="0" err="1" smtClean="0">
                <a:latin typeface="굴림" charset="-127"/>
                <a:ea typeface="굴림" charset="-127"/>
              </a:rPr>
              <a:t>클리핑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 설정</a:t>
            </a:r>
          </a:p>
          <a:p>
            <a:pPr lvl="2" eaLnBrk="1" hangingPunct="1">
              <a:buNone/>
            </a:pPr>
            <a:r>
              <a:rPr lang="ko-KR" altLang="en-US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g.SetClip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gp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// 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설정된 영역에 그림 출력</a:t>
            </a:r>
          </a:p>
          <a:p>
            <a:pPr lvl="2" eaLnBrk="1" hangingPunct="1">
              <a:buNone/>
            </a:pPr>
            <a:r>
              <a:rPr lang="ko-KR" altLang="en-US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g.DrawImage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(bmp,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this.ClientRectangle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}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sz="900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새로 그려질 </a:t>
            </a:r>
            <a:r>
              <a:rPr lang="ko-KR" altLang="en-US" sz="900" baseline="0" dirty="0" err="1" smtClean="0">
                <a:latin typeface="굴림" charset="-127"/>
                <a:ea typeface="굴림" charset="-127"/>
              </a:rPr>
              <a:t>클리핑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 영역 출력</a:t>
            </a: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System;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System.Drawing.Drawing2D;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public class ClippingExam3 :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System.Windows.Forms.Form</a:t>
            </a: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static void Main()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(new ClippingExam3());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protected override void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OnPaint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PaintEventArgs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e)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Console.WriteLine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("Clipping 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영역 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: {0}",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e.ClipRectangle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}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sz="900" baseline="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ClipRectangle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을 이용한 그리기 작업 최소화 예</a:t>
            </a: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System;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System.Drawing.Drawing2D;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public class ClippingExam4 :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System.Windows.Forms.Form</a:t>
            </a: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static void Main()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(new ClippingExam4());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protected override void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OnPaint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PaintEventArgs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e)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Console.WriteLine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("Clipping 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영역 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: {0}",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e.ClipRectangle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Rectangle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rect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= new Rectangle(0, 0, 200, 100);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Graphics g =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e.Graphics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g.DrawRectangle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Pens.Black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rect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g.SetClip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rect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// 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폼을 다른 윈도우로 가려보면 </a:t>
            </a:r>
            <a:r>
              <a:rPr lang="ko-KR" altLang="en-US" sz="900" baseline="0" dirty="0" err="1" smtClean="0">
                <a:latin typeface="굴림" charset="-127"/>
                <a:ea typeface="굴림" charset="-127"/>
              </a:rPr>
              <a:t>클리핑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 영역에서는 그리기 연산이 </a:t>
            </a:r>
          </a:p>
          <a:p>
            <a:pPr lvl="2" eaLnBrk="1" hangingPunct="1">
              <a:buNone/>
            </a:pPr>
            <a:r>
              <a:rPr lang="ko-KR" altLang="en-US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// 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일어나지만 </a:t>
            </a:r>
            <a:r>
              <a:rPr lang="ko-KR" altLang="en-US" sz="900" baseline="0" dirty="0" err="1" smtClean="0">
                <a:latin typeface="굴림" charset="-127"/>
                <a:ea typeface="굴림" charset="-127"/>
              </a:rPr>
              <a:t>클리핑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 영역이 아닌 경우에는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DrawString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// </a:t>
            </a:r>
            <a:r>
              <a:rPr lang="ko-KR" altLang="en-US" sz="900" baseline="0" dirty="0" err="1" smtClean="0">
                <a:latin typeface="굴림" charset="-127"/>
                <a:ea typeface="굴림" charset="-127"/>
              </a:rPr>
              <a:t>메서드의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 호출이 오지 않음</a:t>
            </a:r>
          </a:p>
          <a:p>
            <a:pPr lvl="2" eaLnBrk="1" hangingPunct="1">
              <a:buNone/>
            </a:pPr>
            <a:r>
              <a:rPr lang="ko-KR" altLang="en-US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//if 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g.IsVisibleClipEmpty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if 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rect.IntersectsWith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e.ClipRectangle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))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g.DrawString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("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그리기 작업 수행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",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this.Font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Brushes.Black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20, 10);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Console.WriteLine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("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그리기 작업 실행됨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!!!");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}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else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Console.WriteLine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("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아무 작업도 </a:t>
            </a:r>
            <a:r>
              <a:rPr lang="ko-KR" altLang="en-US" sz="900" baseline="0" dirty="0" err="1" smtClean="0">
                <a:latin typeface="굴림" charset="-127"/>
                <a:ea typeface="굴림" charset="-127"/>
              </a:rPr>
              <a:t>안함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!!!");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}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} 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r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t>1-</a:t>
            </a:r>
            <a:fld id="{B63B2727-AD1E-4068-82F4-01EB6363E595}" type="slidenum"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pPr/>
              <a:t>21</a:t>
            </a:fld>
            <a:endParaRPr lang="en-US" altLang="ko-KR" sz="1100" b="0" smtClean="0">
              <a:latin typeface="Microsoft Sans Serif" pitchFamily="34" charset="0"/>
              <a:ea typeface="돋움체" pitchFamily="49" charset="-127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r>
              <a:rPr lang="en-US" altLang="ko-KR" sz="1100" b="0">
                <a:solidFill>
                  <a:prstClr val="black"/>
                </a:solidFill>
                <a:latin typeface="Microsoft Sans Serif" pitchFamily="34" charset="0"/>
                <a:ea typeface="돋움체" pitchFamily="49" charset="-127"/>
              </a:rPr>
              <a:t>1-</a:t>
            </a:r>
            <a:fld id="{B87A1470-30C7-4926-AA0F-F9E9938F93ED}" type="slidenum">
              <a:rPr lang="en-US" altLang="ko-KR" sz="1100" b="0">
                <a:solidFill>
                  <a:prstClr val="black"/>
                </a:solidFill>
                <a:latin typeface="Microsoft Sans Serif" pitchFamily="34" charset="0"/>
                <a:ea typeface="돋움체" pitchFamily="49" charset="-127"/>
              </a:rPr>
              <a:pPr/>
              <a:t>22</a:t>
            </a:fld>
            <a:endParaRPr lang="en-US" altLang="ko-KR" sz="1100" b="0">
              <a:solidFill>
                <a:prstClr val="black"/>
              </a:solidFill>
              <a:latin typeface="Microsoft Sans Serif" pitchFamily="34" charset="0"/>
              <a:ea typeface="돋움체" pitchFamily="49" charset="-127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000" b="1" kern="0" dirty="0" smtClean="0">
                <a:latin typeface="굴림" charset="-127"/>
                <a:ea typeface="굴림" charset="-127"/>
              </a:rPr>
              <a:t>Win OS</a:t>
            </a:r>
            <a:r>
              <a:rPr lang="ko-KR" altLang="en-US" sz="1000" b="1" kern="0" dirty="0" smtClean="0">
                <a:latin typeface="굴림" charset="-127"/>
                <a:ea typeface="굴림" charset="-127"/>
              </a:rPr>
              <a:t>에서 메타 파일 처리를 위한 파일 형식</a:t>
            </a:r>
            <a:endParaRPr lang="en-US" altLang="ko-KR" sz="1000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WMF(Windows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메타 파일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</a:t>
            </a:r>
          </a:p>
          <a:p>
            <a:pPr lvl="1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EMF(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확장 메타 파일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</a:t>
            </a:r>
          </a:p>
          <a:p>
            <a:pPr lvl="1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*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 Metafile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클래스로 손쉽게 제어 가능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ko-KR" altLang="en-US" sz="1000" b="1" kern="0" dirty="0" smtClean="0">
                <a:latin typeface="굴림" charset="-127"/>
                <a:ea typeface="굴림" charset="-127"/>
              </a:rPr>
              <a:t>사용예제</a:t>
            </a:r>
            <a:endParaRPr lang="en-US" altLang="ko-KR" sz="1000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이미지를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GDI+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화면에 출력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System;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public class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LoadImage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: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System.Windows.Forms.Form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static void Main()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LoadImage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protected override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OnPaint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PaintEventArgs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e)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Graphics g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e.Graphics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Image bmp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Image.FromFile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("f15.jpg");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//Bitmap bmp = new Bitmap("f15.jpg");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this.Height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bmp.Height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this.Width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bmp.Width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g.DrawImage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(bmp, 0, 0);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메타 파일 다루기 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System;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System.Drawing.Imaging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System.Runtime.InteropServices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public class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MetafileExam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: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System.Windows.Forms.Form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private Metafile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metafile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private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index;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private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Graphics.EnumerateMetafileProc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metafileDelegate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private Point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destPoint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public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MetafileExam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metafile = new Metafile("test.wmf");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index = 0;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metafileDelegate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Graphics.EnumerateMetafileProc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MetafileCallback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destPoint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Point(20, 10);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"Metafile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이미지 출력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static void Main()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MetafileExam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protected override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OnPaint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PaintEventArgs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e)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e.Graphics.EnumerateMetafile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(metafile,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destPoint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metafileDelegate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private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bool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MetafileCallback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EmfPlusRecordType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recordType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flags,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dataSize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IntPtr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data,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PlayRecordCallback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callbackData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byte[]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dataArray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null;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if (data !=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IntPtr.Zero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dataArray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byte[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dataSize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];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Marshal.Copy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(data,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dataArray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0,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dataSize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metafile.PlayRecord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recordType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flags,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dataSize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dataArray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Console.WriteLine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("{0} -&gt; type:{1}, flags:{2}, size:{3}",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this.index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++,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recordType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flags,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dataSize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return true;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}</a:t>
            </a:r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r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t>1-</a:t>
            </a:r>
            <a:fld id="{B63B2727-AD1E-4068-82F4-01EB6363E595}" type="slidenum"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pPr/>
              <a:t>23</a:t>
            </a:fld>
            <a:endParaRPr lang="en-US" altLang="ko-KR" sz="1100" b="0" smtClean="0">
              <a:latin typeface="Microsoft Sans Serif" pitchFamily="34" charset="0"/>
              <a:ea typeface="돋움체" pitchFamily="49" charset="-127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r>
              <a:rPr lang="en-US" altLang="ko-KR" sz="1100" b="0">
                <a:solidFill>
                  <a:prstClr val="black"/>
                </a:solidFill>
                <a:latin typeface="Microsoft Sans Serif" pitchFamily="34" charset="0"/>
                <a:ea typeface="돋움체" pitchFamily="49" charset="-127"/>
              </a:rPr>
              <a:t>1-</a:t>
            </a:r>
            <a:fld id="{B87A1470-30C7-4926-AA0F-F9E9938F93ED}" type="slidenum">
              <a:rPr lang="en-US" altLang="ko-KR" sz="1100" b="0">
                <a:solidFill>
                  <a:prstClr val="black"/>
                </a:solidFill>
                <a:latin typeface="Microsoft Sans Serif" pitchFamily="34" charset="0"/>
                <a:ea typeface="돋움체" pitchFamily="49" charset="-127"/>
              </a:rPr>
              <a:pPr/>
              <a:t>24</a:t>
            </a:fld>
            <a:endParaRPr lang="en-US" altLang="ko-KR" sz="1100" b="0">
              <a:solidFill>
                <a:prstClr val="black"/>
              </a:solidFill>
              <a:latin typeface="Microsoft Sans Serif" pitchFamily="34" charset="0"/>
              <a:ea typeface="돋움체" pitchFamily="49" charset="-127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ko-KR" altLang="en-US" sz="1000" b="1" kern="0" dirty="0" smtClean="0">
                <a:latin typeface="굴림" charset="-127"/>
                <a:ea typeface="굴림" charset="-127"/>
              </a:rPr>
              <a:t>사용예제</a:t>
            </a:r>
            <a:endParaRPr lang="en-US" altLang="ko-KR" sz="1000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서버 기반 타이머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System;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System.Timers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public class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ServerTimer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{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public static void Main()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System.Timers.Timer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serverTimer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System.Timers.Timer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serverTimer.Elapsed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+=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ElapsedEventHandler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OnTimedEvent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serverTimer.Enabled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true; 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서버 타이머 실행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serverTimer.Interval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1000;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Console.WriteLine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("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예제를 종료하려면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q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를 입력하세요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.");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while 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Console.Read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 != 'q') 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// 1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초에 한번씩 호출하는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메서드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private static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OnTimedEvent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(object sender,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ElapsedEventArgs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e)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Console.WriteLine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("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서버 타이머 이벤트 발생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Console.WriteLine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("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발생 시간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: {0}",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e.SignalTime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r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t>1-</a:t>
            </a:r>
            <a:fld id="{B63B2727-AD1E-4068-82F4-01EB6363E595}" type="slidenum"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pPr/>
              <a:t>25</a:t>
            </a:fld>
            <a:endParaRPr lang="en-US" altLang="ko-KR" sz="1100" b="0" smtClean="0">
              <a:latin typeface="Microsoft Sans Serif" pitchFamily="34" charset="0"/>
              <a:ea typeface="돋움체" pitchFamily="49" charset="-127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ko-KR" altLang="en-US" sz="1000" b="1" kern="0" dirty="0" smtClean="0">
                <a:latin typeface="굴림" charset="-127"/>
                <a:ea typeface="굴림" charset="-127"/>
              </a:rPr>
              <a:t>사용예제</a:t>
            </a:r>
            <a:endParaRPr lang="en-US" altLang="ko-KR" sz="1000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윈도우 기반 타이머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System;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public class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WinTimer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: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System.Windows.Forms.Form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Timer time;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timecount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0;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public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WinTimer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"10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초후에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닫히는 창 예제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time = new Timer();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time.Interval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1 * 1000;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time.Tick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+=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EventHandler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time_Tick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this.Load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+=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EventHandler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WinTimer_Load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private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WinTimer_Load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(object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obj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e)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System.Console.WriteLine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("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타이머 시작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!!!");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time.Start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    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타이머 시작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private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time_Tick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(object sender,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ea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if 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timecount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&lt; 10)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System.Console.WriteLine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("{0} Tick...",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DateTime.Now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(10 -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timecount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 + "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초 남았습니다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...";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timecount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++;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else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time.Stop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MessageBox.Show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("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프로그램을 종료합니다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.", "10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초 타이머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this.Close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public static void Main()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WinTimer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}</a:t>
            </a:r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r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t>1-</a:t>
            </a:r>
            <a:fld id="{B63B2727-AD1E-4068-82F4-01EB6363E595}" type="slidenum"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pPr/>
              <a:t>26</a:t>
            </a:fld>
            <a:endParaRPr lang="en-US" altLang="ko-KR" sz="1100" b="0" smtClean="0">
              <a:latin typeface="Microsoft Sans Serif" pitchFamily="34" charset="0"/>
              <a:ea typeface="돋움체" pitchFamily="49" charset="-127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ko-KR" altLang="en-US" sz="1000" b="1" kern="0" dirty="0" smtClean="0">
                <a:latin typeface="굴림" charset="-127"/>
                <a:ea typeface="굴림" charset="-127"/>
              </a:rPr>
              <a:t>사용예제</a:t>
            </a:r>
            <a:endParaRPr lang="en-US" altLang="ko-KR" sz="1000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스레드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기반 타이머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System;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System.Threading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class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TimerExampleState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	public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counter = 0;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	public Timer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timer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class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ThreadTimer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	public static void Main()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	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		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TimerExampleState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s 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TimerExampleState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		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TimerCallback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timerDelegate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TimerCallback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CheckStatus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		Timer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timer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Timer(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timerDelegate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s, 2000, 1000);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		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s.timer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timer;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		while(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s.timer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!= null);					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	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	private static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CheckStatus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(Object state)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	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		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TimerExampleState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TimerExampleState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)state;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		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ts.counter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++;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		if(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ts.counter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== 3)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		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			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Console.WriteLine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("{0}: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스레드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체크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:{1}.",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ts.counter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DateTime.Now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			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ts.timer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).Change(5000,2000);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			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Console.WriteLine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("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스레드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상태 변경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...");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			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Console.WriteLine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("5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초후에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2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초 간격으로 다시 시작됩니다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.");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		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		else if(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ts.counter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== 4)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		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			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Console.WriteLine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("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스레드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상태 변경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=&gt; 2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초 간격으로 시작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			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Console.WriteLine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("{0}: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스레드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체크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:{1}.",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ts.counter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DateTime.Now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			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		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		else if(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ts.counter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== 7)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		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			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Console.WriteLine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("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타이머를 종료합니다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...");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			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ts.timer.Dispose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			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ts.timer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null;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		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		else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		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			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Console.WriteLine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("{0}: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스레드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체크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:{1}.",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ts.counter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DateTime.Now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		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	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ko-KR" altLang="en-US" sz="1000" b="1" kern="0" dirty="0" smtClean="0">
                <a:latin typeface="굴림" charset="-127"/>
                <a:ea typeface="굴림" charset="-127"/>
              </a:rPr>
              <a:t>간단한 사용 예제</a:t>
            </a:r>
            <a:endParaRPr lang="en-US" altLang="ko-KR" sz="1000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화면 보호기 흉내내기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System;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public class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ScreenExam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: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System.Windows.Forms.Form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Random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rnd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Random();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public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ScreenExam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"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타이머를 이용한 화면 보호기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this.Bounds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Screen.PrimaryScreen.Bounds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Timer time = new Timer();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time.Interval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50;         // 0.05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초 간격  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time.Tick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+=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EventHandler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time_Tick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time.Enabled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true;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protected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time_Tick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(object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obj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ea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Graphics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grfx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this.CreateGraphics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//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난수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발생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shape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rnd.Next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(3);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switch (shape)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case 0: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원 그리기 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grfx.DrawEllipse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Pens.Red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rnd.Next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this.Width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),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rnd.Next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this.Height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rnd.Next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(100),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rnd.Next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(100));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break;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case 1: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사각형 그리기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grfx.DrawRectangle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Pens.Blue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rnd.Next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this.Width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),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rnd.Next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this.Height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rnd.Next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(100),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rnd.Next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(100));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break;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case 2: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호 그리기 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grfx.DrawArc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Pens.Green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rnd.Next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this.Width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),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rnd.Next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this.Height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), 30, 30,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rnd.Next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(360),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rnd.Next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(360));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break;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static void Main()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ScreenExam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}</a:t>
            </a:r>
            <a:endParaRPr lang="ko-KR" altLang="en-US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r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t>1-</a:t>
            </a:r>
            <a:fld id="{B63B2727-AD1E-4068-82F4-01EB6363E595}" type="slidenum"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pPr/>
              <a:t>27</a:t>
            </a:fld>
            <a:endParaRPr lang="en-US" altLang="ko-KR" sz="1100" b="0" smtClean="0">
              <a:latin typeface="Microsoft Sans Serif" pitchFamily="34" charset="0"/>
              <a:ea typeface="돋움체" pitchFamily="49" charset="-127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r>
              <a:rPr lang="en-US" altLang="ko-KR" sz="1100" b="0">
                <a:solidFill>
                  <a:prstClr val="black"/>
                </a:solidFill>
                <a:latin typeface="Microsoft Sans Serif" pitchFamily="34" charset="0"/>
                <a:ea typeface="돋움체" pitchFamily="49" charset="-127"/>
              </a:rPr>
              <a:t>1-</a:t>
            </a:r>
            <a:fld id="{B87A1470-30C7-4926-AA0F-F9E9938F93ED}" type="slidenum">
              <a:rPr lang="en-US" altLang="ko-KR" sz="1100" b="0">
                <a:solidFill>
                  <a:prstClr val="black"/>
                </a:solidFill>
                <a:latin typeface="Microsoft Sans Serif" pitchFamily="34" charset="0"/>
                <a:ea typeface="돋움체" pitchFamily="49" charset="-127"/>
              </a:rPr>
              <a:pPr/>
              <a:t>28</a:t>
            </a:fld>
            <a:endParaRPr lang="en-US" altLang="ko-KR" sz="1100" b="0">
              <a:solidFill>
                <a:prstClr val="black"/>
              </a:solidFill>
              <a:latin typeface="Microsoft Sans Serif" pitchFamily="34" charset="0"/>
              <a:ea typeface="돋움체" pitchFamily="49" charset="-127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10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9060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90600">
              <a:defRPr kumimoji="1" sz="9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r>
              <a:rPr lang="en-US" altLang="ko-KR" sz="1100" b="0">
                <a:latin typeface="Microsoft Sans Serif" pitchFamily="34" charset="0"/>
                <a:ea typeface="돋움체" pitchFamily="49" charset="-127"/>
              </a:rPr>
              <a:t>1-</a:t>
            </a:r>
            <a:fld id="{612480C4-3634-443E-9635-3BF301DEC1EA}" type="slidenum">
              <a:rPr lang="en-US" altLang="ko-KR" sz="1100" b="0">
                <a:latin typeface="Microsoft Sans Serif" pitchFamily="34" charset="0"/>
                <a:ea typeface="돋움체" pitchFamily="49" charset="-127"/>
              </a:rPr>
              <a:pPr/>
              <a:t>2</a:t>
            </a:fld>
            <a:endParaRPr lang="en-US" altLang="ko-KR" sz="1100" b="0">
              <a:latin typeface="Microsoft Sans Serif" pitchFamily="34" charset="0"/>
              <a:ea typeface="돋움체" pitchFamily="49" charset="-127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r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t>1-</a:t>
            </a:r>
            <a:fld id="{B63B2727-AD1E-4068-82F4-01EB6363E595}" type="slidenum"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pPr/>
              <a:t>29</a:t>
            </a:fld>
            <a:endParaRPr lang="en-US" altLang="ko-KR" sz="1100" b="0" smtClean="0">
              <a:latin typeface="Microsoft Sans Serif" pitchFamily="34" charset="0"/>
              <a:ea typeface="돋움체" pitchFamily="49" charset="-127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ko-KR" altLang="en-US" sz="1000" b="1" kern="0" dirty="0" smtClean="0">
                <a:latin typeface="굴림" charset="-127"/>
                <a:ea typeface="굴림" charset="-127"/>
              </a:rPr>
              <a:t>사용예제</a:t>
            </a:r>
            <a:endParaRPr lang="en-US" altLang="ko-KR" sz="1000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영역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좌표계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배율 변환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System;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public class TransExam1 :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System.Windows.Forms.Form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public TransExam1()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"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배율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(Scaling)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변환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static void Main()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(new TransExam1());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protected override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OnPaint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PaintEventArgs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e)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Rectangle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rect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Rectangle(0, 0, 100, 100);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Graphics g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e.Graphics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Pens.Black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rect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g.DrawString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("VC#",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this.Font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Brushes.Black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10, 50);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가로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3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배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세로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2.5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배 확대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g.ScaleTransform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(3.0f, 2.5f);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Pens.Red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rect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g.DrawString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("VC#",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this.Font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Brushes.Red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10, 50);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sz="900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영역 </a:t>
            </a:r>
            <a:r>
              <a:rPr lang="ko-KR" altLang="en-US" sz="900" baseline="0" dirty="0" err="1" smtClean="0">
                <a:latin typeface="굴림" charset="-127"/>
                <a:ea typeface="굴림" charset="-127"/>
              </a:rPr>
              <a:t>좌표계의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 이동</a:t>
            </a: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using System;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System.Drawing.Drawing2D;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public class TransExam2 :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System.Windows.Forms.Form</a:t>
            </a: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public TransExam2()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this.Text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= "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이동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(Translation) 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변환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";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static void Main()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(new TransExam2());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private void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DrawGrid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(Graphics g)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Pen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pen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= new Pen(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Color.Blue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0.1f);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pen.DashStyle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DashStyle.Dot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for 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int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i = 0; i &lt;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this.Width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 i += 10)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g.DrawLine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(pen, i, 0, i,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this.Height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for 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int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j = 0; j &lt;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this.Height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 j += 10)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g.DrawLine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(pen, 0, j,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this.Width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j);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pen.Dispose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protected override void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OnPaint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PaintEventArgs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e)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Graphics g =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e.Graphics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// 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화면에 격자 문양 출력 </a:t>
            </a:r>
          </a:p>
          <a:p>
            <a:pPr lvl="2" eaLnBrk="1" hangingPunct="1">
              <a:buNone/>
            </a:pPr>
            <a:r>
              <a:rPr lang="ko-KR" altLang="en-US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this.DrawGrid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(g);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Font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font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= new Font("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궁서체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", 20);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g.DrawString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("VC#", font,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Brushes.Black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10, 20);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g.DrawLine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Pens.Black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0, 100,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this.Width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100);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g.DrawLine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Pens.Black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100, 0, 100,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this.Height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// X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좌표 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Y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좌표 변환</a:t>
            </a:r>
          </a:p>
          <a:p>
            <a:pPr lvl="2" eaLnBrk="1" hangingPunct="1">
              <a:buNone/>
            </a:pPr>
            <a:r>
              <a:rPr lang="ko-KR" altLang="en-US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g.TranslateTransform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(100, 100);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g.DrawString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("VC#", font,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Brushes.Red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10, 20);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font.Dispose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}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sz="900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회전 변환</a:t>
            </a: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System;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System.Drawing.Drawing2D;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public class TransExam3 :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System.Windows.Forms.Form</a:t>
            </a: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public TransExam3()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this.Text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= "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회전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(Rotation) 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변환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";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this.Size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= new Size(300, 300);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static void Main()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(new TransExam3());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private void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DrawGrid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(Graphics g)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Pen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pen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= new Pen(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Color.Blue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0.1f);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pen.DashStyle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DashStyle.Dot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for 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int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i = 0; i &lt;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this.Width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 i += 10)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g.DrawLine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(pen, i, 0, i,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this.Height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for 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int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j = 0; j &lt;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this.Height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 j += 10)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g.DrawLine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(pen, 0, j,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this.Width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j);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pen.Dispose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protected override void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OnPaint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PaintEventArgs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e)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Graphics g =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e.Graphics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this.DrawGrid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(g);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Font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font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= new Font("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궁서체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", 20);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g.DrawString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("</a:t>
            </a:r>
            <a:r>
              <a:rPr lang="ko-KR" altLang="en-US" sz="900" baseline="0" dirty="0" err="1" smtClean="0">
                <a:latin typeface="굴림" charset="-127"/>
                <a:ea typeface="굴림" charset="-127"/>
              </a:rPr>
              <a:t>회전시키기전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", font,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Brushes.Black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50, 20);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g.DrawLine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Pens.Black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0, 0,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this.ClientSize.Width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this.ClientSize.Height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//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회전 각도 </a:t>
            </a:r>
          </a:p>
          <a:p>
            <a:pPr lvl="2" eaLnBrk="1" hangingPunct="1">
              <a:buNone/>
            </a:pPr>
            <a:r>
              <a:rPr lang="ko-KR" altLang="en-US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g.RotateTransform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(45);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g.DrawString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("</a:t>
            </a:r>
            <a:r>
              <a:rPr lang="ko-KR" altLang="en-US" sz="900" baseline="0" dirty="0" err="1" smtClean="0">
                <a:latin typeface="굴림" charset="-127"/>
                <a:ea typeface="굴림" charset="-127"/>
              </a:rPr>
              <a:t>회전시킨후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", font,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Brushes.Red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50, 20);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font.Dispose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}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sz="900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기울기 변환</a:t>
            </a: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1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	using System;</a:t>
            </a:r>
          </a:p>
          <a:p>
            <a:pPr lvl="1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</a:t>
            </a:r>
          </a:p>
          <a:p>
            <a:pPr lvl="1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System.Drawing.Drawing2D;</a:t>
            </a:r>
          </a:p>
          <a:p>
            <a:pPr lvl="1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</a:t>
            </a:r>
          </a:p>
          <a:p>
            <a:pPr lvl="1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public class TransExam4 :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System.Windows.Forms.Form</a:t>
            </a: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1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{</a:t>
            </a:r>
          </a:p>
          <a:p>
            <a:pPr lvl="1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public TransExam4()</a:t>
            </a:r>
          </a:p>
          <a:p>
            <a:pPr lvl="1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{</a:t>
            </a:r>
          </a:p>
          <a:p>
            <a:pPr lvl="1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this.Text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= "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기울기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(Shearing) 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변환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";</a:t>
            </a:r>
          </a:p>
          <a:p>
            <a:pPr lvl="1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this.Size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= new Size(300, 300);</a:t>
            </a:r>
          </a:p>
          <a:p>
            <a:pPr lvl="1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}</a:t>
            </a:r>
          </a:p>
          <a:p>
            <a:pPr lvl="1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static void Main()</a:t>
            </a:r>
          </a:p>
          <a:p>
            <a:pPr lvl="1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{</a:t>
            </a:r>
          </a:p>
          <a:p>
            <a:pPr lvl="1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(new TransExam4());</a:t>
            </a:r>
          </a:p>
          <a:p>
            <a:pPr lvl="1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}</a:t>
            </a:r>
          </a:p>
          <a:p>
            <a:pPr lvl="1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private void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DrawGrid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(Graphics g)</a:t>
            </a:r>
          </a:p>
          <a:p>
            <a:pPr lvl="1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{</a:t>
            </a:r>
          </a:p>
          <a:p>
            <a:pPr lvl="1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Pen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pen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= new Pen(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Color.Blue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0.1f);</a:t>
            </a:r>
          </a:p>
          <a:p>
            <a:pPr lvl="1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pen.DashStyle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DashStyle.Dot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</a:t>
            </a:r>
          </a:p>
          <a:p>
            <a:pPr lvl="1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1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for 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int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i = 0; i &lt;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this.Width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 i += 10)</a:t>
            </a:r>
          </a:p>
          <a:p>
            <a:pPr lvl="1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g.DrawLine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(pen, i, 0, i,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this.Height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);</a:t>
            </a:r>
          </a:p>
          <a:p>
            <a:pPr lvl="1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1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for 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int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j = 0; j &lt;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this.Height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 j += 10)</a:t>
            </a:r>
          </a:p>
          <a:p>
            <a:pPr lvl="1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g.DrawLine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(pen, 0, j,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this.Width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j);</a:t>
            </a:r>
          </a:p>
          <a:p>
            <a:pPr lvl="1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1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pen.Dispose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();</a:t>
            </a:r>
          </a:p>
          <a:p>
            <a:pPr lvl="1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}</a:t>
            </a:r>
          </a:p>
          <a:p>
            <a:pPr lvl="1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protected override void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OnPaint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PaintEventArgs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e)</a:t>
            </a:r>
          </a:p>
          <a:p>
            <a:pPr lvl="1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{</a:t>
            </a:r>
          </a:p>
          <a:p>
            <a:pPr lvl="1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Graphics g =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e.Graphics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</a:t>
            </a:r>
          </a:p>
          <a:p>
            <a:pPr lvl="1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this.DrawGrid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(g);</a:t>
            </a:r>
          </a:p>
          <a:p>
            <a:pPr lvl="1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1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Font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font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= new Font("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궁서체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", 20);</a:t>
            </a:r>
          </a:p>
          <a:p>
            <a:pPr lvl="1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1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g.DrawString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("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기울기 </a:t>
            </a:r>
            <a:r>
              <a:rPr lang="ko-KR" altLang="en-US" sz="900" baseline="0" dirty="0" err="1" smtClean="0">
                <a:latin typeface="굴림" charset="-127"/>
                <a:ea typeface="굴림" charset="-127"/>
              </a:rPr>
              <a:t>변환전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", font,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Brushes.Black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50, 20);</a:t>
            </a:r>
          </a:p>
          <a:p>
            <a:pPr lvl="1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g.DrawRectangle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Pens.Black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50, 20, 170, 22);</a:t>
            </a:r>
          </a:p>
          <a:p>
            <a:pPr lvl="1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1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Matrix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matrix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= new Matrix();</a:t>
            </a:r>
          </a:p>
          <a:p>
            <a:pPr lvl="1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1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// 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가로 기울기 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세로 기울기 </a:t>
            </a:r>
          </a:p>
          <a:p>
            <a:pPr lvl="1" eaLnBrk="1" hangingPunct="1">
              <a:buNone/>
            </a:pPr>
            <a:r>
              <a:rPr lang="ko-KR" altLang="en-US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matrix.Shear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(0.5f, 0.5f);</a:t>
            </a:r>
          </a:p>
          <a:p>
            <a:pPr lvl="1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1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// 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가로 세로를 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0.5 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도씩 기울여 출력</a:t>
            </a:r>
          </a:p>
          <a:p>
            <a:pPr lvl="1" eaLnBrk="1" hangingPunct="1">
              <a:buNone/>
            </a:pPr>
            <a:r>
              <a:rPr lang="ko-KR" altLang="en-US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g.MultiplyTransform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(matrix);</a:t>
            </a:r>
          </a:p>
          <a:p>
            <a:pPr lvl="1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1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matrix.Dispose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();</a:t>
            </a:r>
          </a:p>
          <a:p>
            <a:pPr lvl="1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1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g.DrawString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("Youngjin.com", font,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Brushes.Red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50, 20);</a:t>
            </a:r>
          </a:p>
          <a:p>
            <a:pPr lvl="1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g.DrawRectangle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Pens.Red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50, 20, 170, 22);</a:t>
            </a:r>
          </a:p>
          <a:p>
            <a:pPr lvl="1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1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font.Dispose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();</a:t>
            </a:r>
          </a:p>
          <a:p>
            <a:pPr lvl="1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}</a:t>
            </a:r>
          </a:p>
          <a:p>
            <a:pPr lvl="1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}</a:t>
            </a:r>
          </a:p>
          <a:p>
            <a:pPr lvl="1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sz="900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누적 변환</a:t>
            </a: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System;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System.Drawing.Drawing2D;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public class TransExam5 :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System.Windows.Forms.Form</a:t>
            </a: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public TransExam5()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this.Text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= "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누적 변환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";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this.Size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= new Size(300, 300);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static void Main()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(new TransExam5());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private void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DrawGrid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(Graphics g)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Pen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pen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= new Pen(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Color.Blue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0.1f);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pen.DashStyle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DashStyle.Dot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for 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int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i = 0; i &lt;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this.Width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 i += 10)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g.DrawLine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(pen, i, 0, i,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this.Height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for 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int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j = 0; j &lt;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this.Height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 j += 10)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g.DrawLine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(pen, 0, j,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this.Width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j);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pen.Dispose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protected override void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OnPaint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PaintEventArgs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e)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Graphics g =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e.Graphics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this.DrawGrid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(g);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// </a:t>
            </a:r>
            <a:r>
              <a:rPr lang="ko-KR" altLang="en-US" sz="900" baseline="0" dirty="0" err="1" smtClean="0">
                <a:latin typeface="굴림" charset="-127"/>
                <a:ea typeface="굴림" charset="-127"/>
              </a:rPr>
              <a:t>좌표계의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 기준 원점을 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10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번 이동시킴</a:t>
            </a:r>
          </a:p>
          <a:p>
            <a:pPr lvl="2" eaLnBrk="1" hangingPunct="1">
              <a:buNone/>
            </a:pPr>
            <a:r>
              <a:rPr lang="ko-KR" altLang="en-US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for 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int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i = 0; i &lt; 10; i++)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g.DrawEllipse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Pens.Black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new Rectangle(10, 10, 50, 70));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    // 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원점을 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10, 10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씩 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x, y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축으로 이동시킴</a:t>
            </a:r>
          </a:p>
          <a:p>
            <a:pPr lvl="2" eaLnBrk="1" hangingPunct="1">
              <a:buNone/>
            </a:pPr>
            <a:r>
              <a:rPr lang="ko-KR" altLang="en-US" sz="900" baseline="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g.TranslateTransform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(10, 10);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}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}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sz="900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비누적 변환</a:t>
            </a: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System;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System.Drawing.Drawing2D;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public class TransExam6 :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System.Windows.Forms.Form</a:t>
            </a: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public TransExam6()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this.Text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= "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비누적 변환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";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this.Size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= new Size(300, 300);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static void Main()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(new TransExam6());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private void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DrawGrid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(Graphics g)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Pen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pen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= new Pen(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Color.Blue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0.1f);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pen.DashStyle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DashStyle.Dot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for 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int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i = 0; i &lt;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this.Width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 i += 10)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g.DrawLine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(pen, i, 0, i,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this.Height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for 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int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j = 0; j &lt;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this.Height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 j += 10)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g.DrawLine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(pen, 0, j,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this.Width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j);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pen.Dispose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protected override void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OnPaint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PaintEventArgs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e)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Graphics g =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e.Graphics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this.DrawGrid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(g);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// 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원점을 기준으로 반지름 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100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인 파란색 원을 그림</a:t>
            </a:r>
          </a:p>
          <a:p>
            <a:pPr lvl="2" eaLnBrk="1" hangingPunct="1">
              <a:buNone/>
            </a:pPr>
            <a:r>
              <a:rPr lang="ko-KR" altLang="en-US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g.DrawEllipse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Pens.Black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new Rectangle(10, 10, 100, 100));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// 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원점을 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50, 50 x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축 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y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축 방향으로 이동</a:t>
            </a:r>
          </a:p>
          <a:p>
            <a:pPr lvl="2" eaLnBrk="1" hangingPunct="1">
              <a:buNone/>
            </a:pPr>
            <a:r>
              <a:rPr lang="ko-KR" altLang="en-US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g.TranslateTransform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(50, 50);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// 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반지름 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100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인 빨간색 타원형을 그림</a:t>
            </a:r>
          </a:p>
          <a:p>
            <a:pPr lvl="2" eaLnBrk="1" hangingPunct="1">
              <a:buNone/>
            </a:pPr>
            <a:r>
              <a:rPr lang="ko-KR" altLang="en-US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g.DrawEllipse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Pens.Red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new Rectangle(10, 10, 100, 100));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// 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원점을 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0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으로 되돌린 후 </a:t>
            </a:r>
          </a:p>
          <a:p>
            <a:pPr lvl="2" eaLnBrk="1" hangingPunct="1">
              <a:buNone/>
            </a:pPr>
            <a:r>
              <a:rPr lang="ko-KR" altLang="en-US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g.ResetTransform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// 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가로 세로가 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100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인 파란색 사각형을 그림</a:t>
            </a:r>
          </a:p>
          <a:p>
            <a:pPr lvl="2" eaLnBrk="1" hangingPunct="1">
              <a:buNone/>
            </a:pPr>
            <a:r>
              <a:rPr lang="ko-KR" altLang="en-US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g.DrawRectangle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Pens.Blue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new Rectangle(10, 10, 100, 100));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}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sz="900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복합 변환</a:t>
            </a: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System;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System.Drawing.Drawing2D;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public class TransExam7 :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System.Windows.Forms.Form</a:t>
            </a: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public TransExam7()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this.Text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= "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복합 변환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";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this.Size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= new Size(350, 350);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static void Main()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(new TransExam7());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private void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DrawGrid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(Graphics g)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Pen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pen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= new Pen(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Color.Blue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0.1f);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pen.DashStyle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DashStyle.Dot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for 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int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i = 0; i &lt;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this.Width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 i += 10)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g.DrawLine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(pen, i, 0, i,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this.Height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for 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int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j = 0; j &lt;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this.Height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 j += 10)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g.DrawLine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(pen, 0, j,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this.Width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j);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pen.Dispose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protected override void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OnPaint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PaintEventArgs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e)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Graphics g =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e.Graphics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this.DrawGrid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(g);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Font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font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= new Font("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궁서체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", 18);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Pen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pen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= new Pen(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Brushes.Red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2);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// </a:t>
            </a:r>
            <a:r>
              <a:rPr lang="ko-KR" altLang="en-US" sz="900" baseline="0" dirty="0" err="1" smtClean="0">
                <a:latin typeface="굴림" charset="-127"/>
                <a:ea typeface="굴림" charset="-127"/>
              </a:rPr>
              <a:t>좌표계의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baseline="0" dirty="0" err="1" smtClean="0">
                <a:latin typeface="굴림" charset="-127"/>
                <a:ea typeface="굴림" charset="-127"/>
              </a:rPr>
              <a:t>원즘을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 윈도우 화면의 중앙으로 이동</a:t>
            </a:r>
          </a:p>
          <a:p>
            <a:pPr lvl="2" eaLnBrk="1" hangingPunct="1">
              <a:buNone/>
            </a:pPr>
            <a:r>
              <a:rPr lang="ko-KR" altLang="en-US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g.TranslateTransform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this.Width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/ 2,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this.Height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/ 2);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for (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int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 i = 0; i &lt; 360; i += 45)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{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    // 45</a:t>
            </a:r>
            <a:r>
              <a:rPr lang="ko-KR" altLang="en-US" sz="900" baseline="0" dirty="0" smtClean="0">
                <a:latin typeface="굴림" charset="-127"/>
                <a:ea typeface="굴림" charset="-127"/>
              </a:rPr>
              <a:t>도 단위로 좌표축을 회전시키면서 문자열 출력</a:t>
            </a:r>
          </a:p>
          <a:p>
            <a:pPr lvl="2" eaLnBrk="1" hangingPunct="1">
              <a:buNone/>
            </a:pPr>
            <a:r>
              <a:rPr lang="ko-KR" altLang="en-US" sz="900" baseline="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g.RotateTransform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(i);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g.DrawRectangle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(pen, 0, 0, 300, 24);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g.DrawString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(".NET 3.0", font,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Brushes.Blue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, 30, 0);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}</a:t>
            </a:r>
          </a:p>
          <a:p>
            <a:pPr lvl="2" eaLnBrk="1" hangingPunct="1">
              <a:buNone/>
            </a:pPr>
            <a:endParaRPr lang="en-US" altLang="ko-KR" sz="900" baseline="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pen.Dispose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baseline="0" dirty="0" err="1" smtClean="0">
                <a:latin typeface="굴림" charset="-127"/>
                <a:ea typeface="굴림" charset="-127"/>
              </a:rPr>
              <a:t>font.Dispose</a:t>
            </a:r>
            <a:r>
              <a:rPr lang="en-US" altLang="ko-KR" sz="900" baseline="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baseline="0" dirty="0" smtClean="0">
                <a:latin typeface="굴림" charset="-127"/>
                <a:ea typeface="굴림" charset="-127"/>
              </a:rPr>
              <a:t>}</a:t>
            </a:r>
            <a:endParaRPr lang="ko-KR" altLang="en-US" sz="900" dirty="0" smtClean="0">
              <a:latin typeface="굴림" charset="-127"/>
              <a:ea typeface="굴림" charset="-127"/>
            </a:endParaRPr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r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t>1-</a:t>
            </a:r>
            <a:fld id="{B63B2727-AD1E-4068-82F4-01EB6363E595}" type="slidenum"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pPr/>
              <a:t>30</a:t>
            </a:fld>
            <a:endParaRPr lang="en-US" altLang="ko-KR" sz="1100" b="0" smtClean="0">
              <a:latin typeface="Microsoft Sans Serif" pitchFamily="34" charset="0"/>
              <a:ea typeface="돋움체" pitchFamily="49" charset="-127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r>
              <a:rPr lang="en-US" altLang="ko-KR" sz="1100" b="0">
                <a:solidFill>
                  <a:prstClr val="black"/>
                </a:solidFill>
                <a:latin typeface="Microsoft Sans Serif" pitchFamily="34" charset="0"/>
                <a:ea typeface="돋움체" pitchFamily="49" charset="-127"/>
              </a:rPr>
              <a:t>1-</a:t>
            </a:r>
            <a:fld id="{B87A1470-30C7-4926-AA0F-F9E9938F93ED}" type="slidenum">
              <a:rPr lang="en-US" altLang="ko-KR" sz="1100" b="0">
                <a:solidFill>
                  <a:prstClr val="black"/>
                </a:solidFill>
                <a:latin typeface="Microsoft Sans Serif" pitchFamily="34" charset="0"/>
                <a:ea typeface="돋움체" pitchFamily="49" charset="-127"/>
              </a:rPr>
              <a:pPr/>
              <a:t>31</a:t>
            </a:fld>
            <a:endParaRPr lang="en-US" altLang="ko-KR" sz="1100" b="0">
              <a:solidFill>
                <a:prstClr val="black"/>
              </a:solidFill>
              <a:latin typeface="Microsoft Sans Serif" pitchFamily="34" charset="0"/>
              <a:ea typeface="돋움체" pitchFamily="49" charset="-127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r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t>1-</a:t>
            </a:r>
            <a:fld id="{B63B2727-AD1E-4068-82F4-01EB6363E595}" type="slidenum"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pPr/>
              <a:t>32</a:t>
            </a:fld>
            <a:endParaRPr lang="en-US" altLang="ko-KR" sz="1100" b="0" smtClean="0">
              <a:latin typeface="Microsoft Sans Serif" pitchFamily="34" charset="0"/>
              <a:ea typeface="돋움체" pitchFamily="49" charset="-127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ko-KR" altLang="en-US" sz="1000" b="1" kern="0" dirty="0" smtClean="0">
                <a:latin typeface="굴림" charset="-127"/>
                <a:ea typeface="굴림" charset="-127"/>
              </a:rPr>
              <a:t>사용예제</a:t>
            </a:r>
            <a:endParaRPr lang="en-US" altLang="ko-KR" sz="1000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마우스 이벤트를 이용한 이미지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뷰어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System;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System.Collections.Generic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System.ComponentModel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System.Data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System.Drawing.Drawing2D;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namespace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ImageViewer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public partial class Form1 : Form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private Bitmap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m_OriginalBmp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   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원본 이미지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private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bool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m_breadBmp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      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이미지 읽기 확인 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private Bitmap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m_SmallBmp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      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오른쪽에 출력될 이미지  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private Rectangle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m_region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     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마우스가 가리키는 영역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private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bool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m_bMouseDown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    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마우스 버튼이 눌렸는지 유무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private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m_Ratio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         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이미지 확대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/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축소 비율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	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public Form1()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InitializeComponent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초기화 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this.m_SmallBmp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Bitmap(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this.m_SmallPanel.Width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this.m_SmallPanel.Height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this.m_Ratio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0;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파일 열기 메뉴 선택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private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menuItem_FileOpen_Click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(object sender,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e)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OpenFileDialog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fd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OpenFileDialog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fd.InitialDirectory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"C:\\";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fd.Filter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"Image Files | *.JPG;*.GIF;*.PNG;*.TIF;*.BMP;*.*";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if 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fd.ShowDialog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 ==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DialogResult.OK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this.m_OriginalBmp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Bitmap(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fd.FileName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this.m_breadBmp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true;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m_region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Rectangle(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this.m_OriginalPanel.Width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/ 2 - 100,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this.m_OriginalPanel.Height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/ 2 - 100, 100, 100);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this.m_OriginalPanel.Invalidate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종료 메뉴 선택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private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menuItem_Exit_Click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(object sender,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e)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m_SmallBmp.Dispose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m_OriginalBmp.Dispose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this.Close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	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왼쪽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Panel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영역의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Paint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이벤트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마우스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드레그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영역에 노란색 점선 그리기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private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m_OriginalPanel_Paint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(object sender,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PaintEventArgs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e)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if 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this.m_breadBmp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Graphics g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e.Graphics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g.FillRectangle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Brushes.White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this.m_OriginalPanel.ClientRectangle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Rectangle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rect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Rectangle(0, 0,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this.m_OriginalBmp.Width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this.m_OriginalBmp.Height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g.DrawImage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this.m_OriginalBmp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rect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노란색 점선 그리기 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Pen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pen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Pen(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Brushes.Gold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3);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pen.DashStyle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DashStyle.Dash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(pen,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m_region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pen.Dispose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왼쪽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Panel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에서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MouseDown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이벤트 처리 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private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m_OriginalPanel_MouseDown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(object sender,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MouseEventArgs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e)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this.m_bMouseDown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true;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왼쪽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Panel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에서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MouseDown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이벤트 처리 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private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m_OriginalPanel_MouseUp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(object sender,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MouseEventArgs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e)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this.m_bMouseDown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false;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왼쪽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Panel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에서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MouseMove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이벤트 처리 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private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m_OriginalPanel_MouseMove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(object sender,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MouseEventArgs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e)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if 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this.m_bMouseDown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m_region.X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e.X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m_region.Y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e.Y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this.m_SmallBmp.Dispose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오른쪽 패널의 새로운 비트맵 생성 및 그리기 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this.m_SmallBmp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Bitmap(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this.m_SmallPanel.Width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this.m_SmallPanel.Height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Graphics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gi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Graphics.FromImage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this.m_SmallBmp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gi.DrawImage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this.m_OriginalBmp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this.m_SmallPanel.ClientRectangle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this.m_region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GraphicsUnit.Pixel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gi.Dispose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왼쪽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오른쪽 패널 갱신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this.m_OriginalPanel.Invalidate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this.m_SmallPanel.Invalidate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오른쪽 패널의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Paint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이벤트 처리 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private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m_SmallPanel_Paint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(object sender,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PaintEventArgs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e)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읽어 들인 이미지 확인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if 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this.m_breadBmp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Graphics g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e.Graphics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패널을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힌색으로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칠함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g.FillRectangle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Brushes.White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this.m_SmallPanel.ClientRectangle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왼쪽 패널에서 설정한 이미지 출력 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g.DrawImage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this.m_SmallBmp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0, 0);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오른쪽 패널에 출력할 이미지 크기 조정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private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ResizeSmallImage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이미지 배율 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float ratio = (float)(1.0 +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this.m_Ratio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* .25);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w = 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this.m_SmallPanel.Width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* ratio);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h = 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this.m_SmallPanel.Height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* ratio);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Rectangle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rect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Rectangle(0, 0, w, h);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Bitmap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tempBmp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Bitmap(w, h);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Graphics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gi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Graphics.FromImage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tempBmp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gi.DrawImage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this.m_SmallBmp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rect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this.m_SmallBmp.Dispose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this.m_SmallBmp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Bitmap(w, h);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this.m_SmallBmp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tempBmp.Clone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rect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tempBmp.PixelFormat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gi.Dispose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tempBmp.Dispose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this.m_SmallPanel.Invalidate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}     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// +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버튼 클릭 이벤트 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private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btn_Plus_Click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(object sender,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e)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if 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this.m_Ratio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&lt; 3)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this.m_Ratio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++;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this.ResizeSmallImage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// -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버튼 클릭 이벤트 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private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btn_Minus_Click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(object sender,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e)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if 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this.m_Ratio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&gt; -3)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this.m_Ratio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--;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this.ResizeSmallImage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}	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r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t>1-</a:t>
            </a:r>
            <a:fld id="{B63B2727-AD1E-4068-82F4-01EB6363E595}" type="slidenum"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pPr/>
              <a:t>33</a:t>
            </a:fld>
            <a:endParaRPr lang="en-US" altLang="ko-KR" sz="1100" b="0" smtClean="0">
              <a:latin typeface="Microsoft Sans Serif" pitchFamily="34" charset="0"/>
              <a:ea typeface="돋움체" pitchFamily="49" charset="-127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r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t>1-</a:t>
            </a:r>
            <a:fld id="{B63B2727-AD1E-4068-82F4-01EB6363E595}" type="slidenum"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pPr/>
              <a:t>34</a:t>
            </a:fld>
            <a:endParaRPr lang="en-US" altLang="ko-KR" sz="1100" b="0" smtClean="0">
              <a:latin typeface="Microsoft Sans Serif" pitchFamily="34" charset="0"/>
              <a:ea typeface="돋움체" pitchFamily="49" charset="-127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ko-KR" altLang="en-US" sz="1000" b="1" kern="0" dirty="0" smtClean="0">
                <a:latin typeface="굴림" charset="-127"/>
                <a:ea typeface="굴림" charset="-127"/>
              </a:rPr>
              <a:t>사용예제</a:t>
            </a:r>
            <a:endParaRPr lang="en-US" altLang="ko-KR" sz="1000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키 이벤트 처리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public class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KeyExam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: Form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public static void Main()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KeyExam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string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strdata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" "; 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화면에 출력할 문자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public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KeyExam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"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키보드 입력 예제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this.BackColor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Color.Black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this.ForeColor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Color.White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protected override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OnKeyDown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KeyEventArgs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key)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if 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key.KeyCode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Keys.Back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 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백스페이스 키이면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입력한 글자 지움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if 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strdata.Length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&gt; 0)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strdata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strdata.Remove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strdata.Length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- 1); 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마지막 문자 지움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Invalidate();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else if 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key.KeyCode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Keys.Enter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strdata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+= "\r\n";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Invalidate();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else if 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key.KeyCode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Keys.Space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strdata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+= " ";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Invalidate();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// 0~9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사이의 키가 들어오면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KeyCode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는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D0~D9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로 들어오게 됨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: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숫자로 변환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숫자 코드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48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부터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0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으로 정의되어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있슴</a:t>
            </a:r>
            <a:endParaRPr lang="ko-KR" altLang="en-US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else if 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key.KeyCode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&lt;= Keys.D9 &amp;&amp;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key.KeyCode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&gt;= Keys.D0)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strdata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+= 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key.KeyValue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- 48);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Invalidate();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else if 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key.KeyCode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== Keys.F1)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MessageBox.Show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("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프로그램 도움말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!");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else if ((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key.KeyCode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== Keys.F10) &amp;&amp; 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key.Control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))  // ctrl+F10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은 종료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MessageBox.Show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("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프로그램을 종료합니다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.");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this.Close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else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// A~Z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사이의 대문자만 정상 출력 가능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strdata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+=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key.KeyCode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Invalidate();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protected override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OnPaint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PaintEventArgs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e)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Graphics g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e.Graphics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g.DrawString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strdata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new Font("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궁서체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", 20,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FontStyle.Bold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Brushes.White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20, 30);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}</a:t>
            </a:r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r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t>1-</a:t>
            </a:r>
            <a:fld id="{B63B2727-AD1E-4068-82F4-01EB6363E595}" type="slidenum"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pPr/>
              <a:t>35</a:t>
            </a:fld>
            <a:endParaRPr lang="en-US" altLang="ko-KR" sz="1100" b="0" smtClean="0">
              <a:latin typeface="Microsoft Sans Serif" pitchFamily="34" charset="0"/>
              <a:ea typeface="돋움체" pitchFamily="49" charset="-127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r>
              <a:rPr lang="en-US" altLang="ko-KR" sz="1100" b="0">
                <a:solidFill>
                  <a:prstClr val="black"/>
                </a:solidFill>
                <a:latin typeface="Microsoft Sans Serif" pitchFamily="34" charset="0"/>
                <a:ea typeface="돋움체" pitchFamily="49" charset="-127"/>
              </a:rPr>
              <a:t>1-</a:t>
            </a:r>
            <a:fld id="{B87A1470-30C7-4926-AA0F-F9E9938F93ED}" type="slidenum">
              <a:rPr lang="en-US" altLang="ko-KR" sz="1100" b="0">
                <a:solidFill>
                  <a:prstClr val="black"/>
                </a:solidFill>
                <a:latin typeface="Microsoft Sans Serif" pitchFamily="34" charset="0"/>
                <a:ea typeface="돋움체" pitchFamily="49" charset="-127"/>
              </a:rPr>
              <a:pPr/>
              <a:t>36</a:t>
            </a:fld>
            <a:endParaRPr lang="en-US" altLang="ko-KR" sz="1100" b="0">
              <a:solidFill>
                <a:prstClr val="black"/>
              </a:solidFill>
              <a:latin typeface="Microsoft Sans Serif" pitchFamily="34" charset="0"/>
              <a:ea typeface="돋움체" pitchFamily="49" charset="-127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슬라이드 노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r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t>1-</a:t>
            </a:r>
            <a:fld id="{B63B2727-AD1E-4068-82F4-01EB6363E595}" type="slidenum"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pPr/>
              <a:t>37</a:t>
            </a:fld>
            <a:endParaRPr lang="en-US" altLang="ko-KR" sz="1100" b="0" smtClean="0">
              <a:latin typeface="Microsoft Sans Serif" pitchFamily="34" charset="0"/>
              <a:ea typeface="돋움체" pitchFamily="49" charset="-127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ko-KR" altLang="en-US" sz="1000" b="1" kern="0" dirty="0" smtClean="0">
                <a:latin typeface="굴림" charset="-127"/>
                <a:ea typeface="굴림" charset="-127"/>
              </a:rPr>
              <a:t>사용예제</a:t>
            </a:r>
            <a:endParaRPr lang="en-US" altLang="ko-KR" sz="1000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6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개의 클래스를 모두 사용한 간단한 일기장 프로그램 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System;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System.Drawing.Printing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namespace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MyDiary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public partial class Form1 : Form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private Font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m_MainFont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null;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private Font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m_SubFont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null;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private Font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m_SmallFont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null;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private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PageSettings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m_PageSetting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null;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private Bitmap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m_backbmp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null;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private Bitmap[]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m_weather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Bitmap[4];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public Form1()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InitializeComponent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m_MainFont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Font("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궁서체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", 15,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FontStyle.Bold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m_SubFont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Font("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굴림체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", 13);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m_SmallFont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Font("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바탕체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", 9);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m_backbmp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Bitmap(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GetType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(), "background.jpg");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for 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i = 0; i &lt; 4; i++)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string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str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string.Format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("weather{0}.gif", i + 1);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m_weather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[i] = new Bitmap(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GetType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str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cb_Weather.SelectedIndex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0;	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private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btn_PageSetup_Click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(object sender,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e)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try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PageSetupDialog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psetup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PageSetupDialog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if 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this.m_PageSetting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== null)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this.m_PageSetting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PageSettings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psetup.PageSettings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this.m_PageSetting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psetup.ShowDialog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catch (Exception ex)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MessageBox.Show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ex.Message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private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btn_Preview_Click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(object sender,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e)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try{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PrintDocument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PrintDocument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pd.PrintPage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+=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PrintPageEventHandler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this.PrintPageEvent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if 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this.m_PageSetting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!= null)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pd.DefaultPageSettings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this.m_PageSetting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PrintPreviewDialog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pdlg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PrintPreviewDialog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pdlg.Document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pdlg.ShowDialog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catch (Exception ex)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MessageBox.Show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ex.Message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private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btn_Print_Click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(object sender,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e)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try{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PrintDocument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PrintDocument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pd.PrintPage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+=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PrintPageEventHandler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this.PrintPageEvent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if 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this.m_PageSetting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!= null)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pd.DefaultPageSettings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this.m_PageSetting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PrintDialog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pdlg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PrintDialog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pdlg.Document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if 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pdlg.ShowDialog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 ==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DialogResult.OK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pd.Print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catch (Exception ex)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MessageBox.Show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ex.Message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protected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PrintPageEvent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(Object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obj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PrintPageEventArgs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pea)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Graphics g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pea.Graphics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PaintDocument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(g);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pea.HasMorePages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false;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private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PaintDocument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(Graphics g)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g.FillRectangle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Brushes.White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100, 50, 800, 600);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g.DrawImage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m_backbmp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100, 50);  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바탕이미지 채우기</a:t>
            </a:r>
          </a:p>
          <a:p>
            <a:pPr lvl="2" eaLnBrk="1" hangingPunct="1">
              <a:buNone/>
            </a:pPr>
            <a:endParaRPr lang="ko-KR" altLang="en-US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g.DrawImage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m_weather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cb_Weather.SelectedIndex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], 410, 230); 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날씨 아이콘 출력			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g.DrawString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cb_Weather.SelectedItem.ToString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this.m_MainFont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Brushes.Brown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450, 237);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g.DrawString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this.dtp_Date.Text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this.m_SmallFont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Brushes.Brown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370, 280);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StringFormat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sf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StringFormat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sf.Alignment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StringAlignment.Center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sf.LineAlignment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StringAlignment.Center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Rectangle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rect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Rectangle(100, 50, 400,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this.m_MainFont.Height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* 3);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g.DrawString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this.txt_Title.Text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this.m_MainFont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Brushes.Black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rect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sf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rect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Rectangle(110, 130, 400,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this.m_SubFont.Height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* 10);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g.DrawString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this.txt_Content.Text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this.m_SubFont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Brushes.Black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rect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}</a:t>
            </a:r>
            <a:endParaRPr lang="ko-KR" altLang="en-US" sz="900" dirty="0" smtClean="0">
              <a:latin typeface="굴림" charset="-127"/>
              <a:ea typeface="굴림" charset="-127"/>
            </a:endParaRPr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r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t>1-</a:t>
            </a:r>
            <a:fld id="{B63B2727-AD1E-4068-82F4-01EB6363E595}" type="slidenum"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pPr/>
              <a:t>38</a:t>
            </a:fld>
            <a:endParaRPr lang="en-US" altLang="ko-KR" sz="1100" b="0" smtClean="0">
              <a:latin typeface="Microsoft Sans Serif" pitchFamily="34" charset="0"/>
              <a:ea typeface="돋움체" pitchFamily="49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r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t>1-</a:t>
            </a:r>
            <a:fld id="{B87A1470-30C7-4926-AA0F-F9E9938F93ED}" type="slidenum"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pPr/>
              <a:t>3</a:t>
            </a:fld>
            <a:endParaRPr lang="en-US" altLang="ko-KR" sz="1100" b="0" smtClean="0">
              <a:latin typeface="Microsoft Sans Serif" pitchFamily="34" charset="0"/>
              <a:ea typeface="돋움체" pitchFamily="49" charset="-127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슬라이드 노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r>
              <a:rPr lang="en-US" altLang="ko-KR" sz="1100" b="0">
                <a:solidFill>
                  <a:prstClr val="black"/>
                </a:solidFill>
                <a:latin typeface="Microsoft Sans Serif" pitchFamily="34" charset="0"/>
                <a:ea typeface="돋움체" pitchFamily="49" charset="-127"/>
              </a:rPr>
              <a:t>1-</a:t>
            </a:r>
            <a:fld id="{B87A1470-30C7-4926-AA0F-F9E9938F93ED}" type="slidenum">
              <a:rPr lang="en-US" altLang="ko-KR" sz="1100" b="0">
                <a:solidFill>
                  <a:prstClr val="black"/>
                </a:solidFill>
                <a:latin typeface="Microsoft Sans Serif" pitchFamily="34" charset="0"/>
                <a:ea typeface="돋움체" pitchFamily="49" charset="-127"/>
              </a:rPr>
              <a:pPr/>
              <a:t>39</a:t>
            </a:fld>
            <a:endParaRPr lang="en-US" altLang="ko-KR" sz="1100" b="0">
              <a:solidFill>
                <a:prstClr val="black"/>
              </a:solidFill>
              <a:latin typeface="Microsoft Sans Serif" pitchFamily="34" charset="0"/>
              <a:ea typeface="돋움체" pitchFamily="49" charset="-127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ko-KR" altLang="en-US" sz="1000" b="1" kern="0" dirty="0" smtClean="0">
                <a:latin typeface="굴림" charset="-127"/>
                <a:ea typeface="굴림" charset="-127"/>
              </a:rPr>
              <a:t>사용예제</a:t>
            </a:r>
            <a:endParaRPr lang="en-US" altLang="ko-KR" sz="1000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버튼 예제 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System;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public class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ButtonExam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: Form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Button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public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ButtonExam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Button();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btn.Parent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this;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"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클릭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btn.Location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Point(100, 100);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btn.Click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+=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EventHandler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btn_Click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private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btn_Click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(object sender,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e)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Graphics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g_form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this.CreateGraphics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Graphics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g_button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btn.CreateGraphics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g_form.FillRectangle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Brushes.Green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this.ClientRectangle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g_button.FillRectangle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Brushes.Red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btn.ClientRectangle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public static void Main()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ButtonExam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}</a:t>
            </a:r>
            <a:endParaRPr lang="ko-KR" altLang="en-US" sz="900" dirty="0" smtClean="0">
              <a:latin typeface="굴림" charset="-127"/>
              <a:ea typeface="굴림" charset="-127"/>
            </a:endParaRPr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r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t>1-</a:t>
            </a:r>
            <a:fld id="{B63B2727-AD1E-4068-82F4-01EB6363E595}" type="slidenum"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pPr/>
              <a:t>40</a:t>
            </a:fld>
            <a:endParaRPr lang="en-US" altLang="ko-KR" sz="1100" b="0" smtClean="0">
              <a:latin typeface="Microsoft Sans Serif" pitchFamily="34" charset="0"/>
              <a:ea typeface="돋움체" pitchFamily="49" charset="-127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ko-KR" altLang="en-US" sz="1000" b="1" kern="0" dirty="0" smtClean="0">
                <a:latin typeface="굴림" charset="-127"/>
                <a:ea typeface="굴림" charset="-127"/>
              </a:rPr>
              <a:t>사용예제</a:t>
            </a:r>
            <a:endParaRPr lang="en-US" altLang="ko-KR" sz="1000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체크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라디오버튼 예제 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System;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System.Collections.Generic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System.ComponentModel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System.Data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namespace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ButtonBaseExam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public partial class Form1 : Form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public Form1()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InitializeComponent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private void button1_Click(object sender,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e)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string message = "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취미는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if(checkBox1.Checked)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message += "\n -" + checkBox1.Text;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if (checkBox2.Checked)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message += "\n -" + checkBox2.Text;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if (checkBox3.Checked)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message += "\n -" + checkBox3.Text;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message += "\n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성별은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if(radioButton1.Checked)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message += radioButton1.Text;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else if(radioButton2.Checked)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message += radioButton2.Text;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MessageBox.Show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(message);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}       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}</a:t>
            </a:r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r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t>1-</a:t>
            </a:r>
            <a:fld id="{B63B2727-AD1E-4068-82F4-01EB6363E595}" type="slidenum"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pPr/>
              <a:t>41</a:t>
            </a:fld>
            <a:endParaRPr lang="en-US" altLang="ko-KR" sz="1100" b="0" smtClean="0">
              <a:latin typeface="Microsoft Sans Serif" pitchFamily="34" charset="0"/>
              <a:ea typeface="돋움체" pitchFamily="49" charset="-127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ko-KR" altLang="en-US" sz="1000" b="1" kern="0" dirty="0" smtClean="0">
                <a:latin typeface="굴림" charset="-127"/>
                <a:ea typeface="굴림" charset="-127"/>
              </a:rPr>
              <a:t>사용예제</a:t>
            </a:r>
            <a:endParaRPr lang="en-US" altLang="ko-KR" sz="1000" dirty="0" smtClean="0">
              <a:latin typeface="굴림" charset="-127"/>
              <a:ea typeface="굴림" charset="-127"/>
            </a:endParaRP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버튼과 라벨을 이용한 이용 예제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계산기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System;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public class Calculator :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System.Windows.Forms.Form</a:t>
            </a: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Button[]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Button[16];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Label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lbl_display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iResult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option = 0;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iButtonSize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50;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public Calculator()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i = 0;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"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간단한 계산기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lbl_display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Label();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lbl_display.Text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"0";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lbl_display.BackColor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Color.Yellow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lbl_display.TextAlign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ContentAlignment.MiddleRight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lbl_display.SetBounds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(50, 10, 200, 20);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this.Controls.Add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lbl_display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//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lbl_display.Parent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this;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for (i = 0; i &lt; 10; i++)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[i] = new Button();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[i].Text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i.ToString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[i].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SetBounds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iButtonSize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+ (i % 3 *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iButtonSize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),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iButtonSize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+ (i / 3 *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iButtonSize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iButtonSize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iButtonSize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this.Controls.Add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[i]);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//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[i].Parent = this;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//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사칙 연산 버튼 문자열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string[]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str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{ "+", "-", "*", "/" };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for (i = 0; i &lt; 4; i++)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[i + 10] = new Button();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[i + 10].Text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str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[i];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[i + 10].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SetBounds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(4 *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iButtonSize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iButtonSize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+ (i *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iButtonSize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iButtonSize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iButtonSize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this.Controls.Add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[i + 10]);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//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클리어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초기화 버튼 생성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[14] = new Button();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[14].Text = "CLR";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[14].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SetBounds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(2 *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iButtonSize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4 *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iButtonSize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iButtonSize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iButtonSize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this.Controls.Add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[14]);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[15] = new Button();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//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결과 버튼 생성</a:t>
            </a:r>
          </a:p>
          <a:p>
            <a:pPr lvl="2" eaLnBrk="1" hangingPunct="1">
              <a:buNone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[15].Text = "ANS";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[15].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SetBounds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(3 *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iButtonSize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4 *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iButtonSize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iButtonSize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iButtonSize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this.Controls.Add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[15]);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for (i = 0; i &lt; 16; i++)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[i].Click +=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EventHandler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Calculator_Click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private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Calculator_Click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(object sender,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e)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Button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obj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(Button)sender;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if 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obj.Text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== "+")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iResult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Int32.Parse(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lbl_display.Text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option = 1;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obj.ForeColor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Color.Red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lbl_display.Text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"";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else if 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obj.Text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== "-")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iResult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Int32.Parse(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lbl_display.Text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option = 2;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obj.ForeColor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Color.Red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lbl_display.Text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"";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else if 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obj.Text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== "*")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iResult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Int32.Parse(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lbl_display.Text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option = 3;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obj.ForeColor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Color.Red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lbl_display.Text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"";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else if 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obj.Text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== "/")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iResult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Int32.Parse(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lbl_display.Text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option = 4;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obj.ForeColor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Color.Red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lbl_display.Text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"";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else if 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obj.Text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== "CLR")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[9 + option].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ForeColor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Color.Black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iResult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0;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lbl_display.Text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"";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else if 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obj.Text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== "ANS")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if (option == 1)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iResult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iResult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+ Int32.Parse(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lbl_display.Text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[10].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ForeColor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Color.Black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else if (option == 2)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iResult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iResult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- Int32.Parse(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lbl_display.Text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[11].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ForeColor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Color.Black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else if (option == 3)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iResult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iResult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* Int32.Parse(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lbl_display.Text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[12].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ForeColor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Color.Black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else if (option == 4)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iResult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iResult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/ Int32.Parse(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lbl_display.Text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btn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[13].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ForeColor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Color.Black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this.lbl_display.Text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iResult.ToString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else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this.lbl_display.Text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+=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obj.Text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static void Main()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(new Calculator());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lvl="2" eaLnBrk="1" hangingPunct="1">
              <a:buNone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}</a:t>
            </a: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r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t>1-</a:t>
            </a:r>
            <a:fld id="{B63B2727-AD1E-4068-82F4-01EB6363E595}" type="slidenum"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pPr/>
              <a:t>42</a:t>
            </a:fld>
            <a:endParaRPr lang="en-US" altLang="ko-KR" sz="1100" b="0" smtClean="0">
              <a:latin typeface="Microsoft Sans Serif" pitchFamily="34" charset="0"/>
              <a:ea typeface="돋움체" pitchFamily="49" charset="-127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2" eaLnBrk="1" hangingPunct="1">
              <a:buNone/>
            </a:pPr>
            <a:endParaRPr lang="en-US" altLang="ko-KR" sz="900" dirty="0" smtClean="0">
              <a:latin typeface="굴림" charset="-127"/>
              <a:ea typeface="굴림" charset="-127"/>
            </a:endParaRPr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r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t>1-</a:t>
            </a:r>
            <a:fld id="{B63B2727-AD1E-4068-82F4-01EB6363E595}" type="slidenum"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pPr/>
              <a:t>43</a:t>
            </a:fld>
            <a:endParaRPr lang="en-US" altLang="ko-KR" sz="1100" b="0" smtClean="0">
              <a:latin typeface="Microsoft Sans Serif" pitchFamily="34" charset="0"/>
              <a:ea typeface="돋움체" pitchFamily="49" charset="-127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ko-KR" altLang="en-US" sz="1000" b="1" kern="0" dirty="0" smtClean="0">
                <a:latin typeface="굴림" charset="-127"/>
                <a:ea typeface="굴림" charset="-127"/>
              </a:rPr>
              <a:t>사용예제</a:t>
            </a:r>
            <a:endParaRPr lang="en-US" altLang="ko-KR" sz="1000" dirty="0" smtClean="0">
              <a:latin typeface="굴림" charset="-127"/>
              <a:ea typeface="굴림" charset="-127"/>
            </a:endParaRP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kumimoji="1" lang="ko-KR" altLang="en-US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스크롤바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예제</a:t>
            </a: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System;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using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public class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ScrollExam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: Form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Panel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top_panel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null;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Panel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panel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null;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Label[]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lbl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Label[6];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VScrollBar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[]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vscroll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VScrollBar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[3];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HScrollBar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hscroll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null;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string[]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strcolor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{ "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빨강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", "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초록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", "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파랑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" };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r, g, b;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public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ScrollExam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r = g = b = 0;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cx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this.ClientSize.Width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cy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this.ClientSize.Height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top_panel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Panel();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top_panel.Parent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this;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top_panel.Location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Point(cx / 2, 0);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top_panel.Size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Size(cx / 2, 100);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top_panel.BackColor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Color.Blue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hscroll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HScrollBar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hscroll.Parent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top_panel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hscroll.Minimum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0;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hscroll.Maximum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255;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hscroll.TabStop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true;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hscroll.ValueChanged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+=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EventHandler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ScrollExam_ValueChanged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hscroll.Scroll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+=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ScrollEventHandler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ScrollExam_Scroll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hscroll.Location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Point(20, 30);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hscroll.Size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Size(cx / 2 - 30, 20);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panel = new Panel();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panel.Parent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this;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panel.Location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Point(0, 0);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panel.Size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new Size(cx / 2, cy);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panel.BackColor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Color.Yellow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for 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int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i = 0; i &lt; 3; i++)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lbl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[i * 2] = new Label();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lbl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[i * 2].Parent = panel;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lbl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[i * 2].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TextAlign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ContentAlignment.MiddleCenter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lbl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[i * 2].Text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strcolor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[i];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lbl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[i * 2].Location = new Point(i * cx / 6, 5);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lbl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[i * 2].Size = new Size(cx / 6, 15);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vscroll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[i] 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VScrollBar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vscroll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[i].Parent = panel;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vscroll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[i].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SmallChange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1;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vscroll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[i].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LargeChange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15;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vscroll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[i].Minimum = 0;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vscroll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[i].Maximum = 255;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vscroll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[i].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ValueChanged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+= 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EventHandler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ScrollExam_ValueChanged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vscroll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[i].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TabStop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true;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vscroll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[i].Location = new Point((4 * i + 1) * cx / 24, 24);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vscroll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[i].Size = new Size(cx / 12, cy - 4 * 12);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lbl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[2 * i + 1] = new Label();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lbl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[2 * i + 1].Parent = panel;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lbl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[2 * i + 1].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TextAlign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ContentAlignment.MiddleCenter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lbl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[2 * i + 1].Text = "0";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lbl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[2 * i + 1].Location = new Point(i * cx / 6, cy - 3 * 6);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lbl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[2 * i + 1].Size = new Size(cx / 6, 15);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private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ScrollExam_ValueChanged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(object sender,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e)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ScrollBar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obj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ScrollBar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)sender;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if 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obj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vscroll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[0])	//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빨강색을 처리하는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VScrollBar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에서 이벤트 발생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r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obj.Value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lbl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[1].Text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r.ToString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else if 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obj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vscroll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[1])//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초록색을 처리하는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VScrollBar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에서 이벤트 발생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g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obj.Value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lbl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[3].Text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g.ToString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else if 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obj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vscroll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[2])//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파랑색을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처리하는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VScrollBar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에서 이벤트 발생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b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obj.Value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lbl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[5].Text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b.ToString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else if (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obj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hscroll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)//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HScrollBar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에서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ValueChanged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이벤트가 발생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"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알파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투명도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값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:" +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obj.Value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this.BackColor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Color.FromArgb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(r, g, b);//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윈도우의 배경색을 설정된 값으로 변경 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//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HScrollBar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에서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Scroll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이벤트가 발생하면 호출되는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메서드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smtClean="0">
                <a:latin typeface="굴림" charset="-127"/>
                <a:ea typeface="굴림" charset="-127"/>
              </a:rPr>
              <a:t>   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private void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ScrollExam_Scroll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(object sender,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ScrollEventArgs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e)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string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str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String.Format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("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NewValue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{0},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OldValue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{1},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ScrollEventType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{2},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ScrollOrientation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{3}",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e.NewValue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e.OldValue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e.Type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,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e.ScrollOrientation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this.Text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str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900" dirty="0" smtClean="0">
              <a:latin typeface="굴림" charset="-127"/>
              <a:ea typeface="굴림" charset="-127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public static void Main()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(new </a:t>
            </a:r>
            <a:r>
              <a:rPr lang="en-US" altLang="ko-KR" sz="900" dirty="0" err="1" smtClean="0">
                <a:latin typeface="굴림" charset="-127"/>
                <a:ea typeface="굴림" charset="-127"/>
              </a:rPr>
              <a:t>ScrollExam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());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}</a:t>
            </a:r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r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t>1-</a:t>
            </a:r>
            <a:fld id="{B63B2727-AD1E-4068-82F4-01EB6363E595}" type="slidenum"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pPr/>
              <a:t>44</a:t>
            </a:fld>
            <a:endParaRPr lang="en-US" altLang="ko-KR" sz="1100" b="0" smtClean="0">
              <a:latin typeface="Microsoft Sans Serif" pitchFamily="34" charset="0"/>
              <a:ea typeface="돋움체" pitchFamily="49" charset="-127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ko-KR" altLang="en-US" sz="1000" b="1" kern="0" dirty="0" smtClean="0">
                <a:latin typeface="굴림" charset="-127"/>
                <a:ea typeface="굴림" charset="-127"/>
              </a:rPr>
              <a:t>사용예제</a:t>
            </a:r>
            <a:endParaRPr lang="en-US" altLang="ko-KR" sz="1000" dirty="0" smtClean="0">
              <a:latin typeface="굴림" charset="-127"/>
              <a:ea typeface="굴림" charset="-127"/>
            </a:endParaRP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ko-KR" sz="900" dirty="0" smtClean="0">
                <a:latin typeface="굴림" charset="-127"/>
                <a:ea typeface="굴림" charset="-127"/>
              </a:rPr>
              <a:t>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컨테이너 </a:t>
            </a:r>
            <a:r>
              <a:rPr kumimoji="1" lang="ko-KR" altLang="en-US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클래스중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가장 많이 사용되는 컨트롤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: Panel ,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GroupBox</a:t>
            </a: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using System;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using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System.Collections.Generic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using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System.ComponentModel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using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System.Data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using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System.Drawing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using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System.Text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using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System.Windows.Forms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namespace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PanelExam</a:t>
            </a: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public partial class Form1 : Form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int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index_color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0;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int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index_border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0;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public Form1()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InitializeComponent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private void button11_Click(object sender,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EventArgs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e)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// Panel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바탕색 바꾸기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if(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index_color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== 0){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this.panel.BackColor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Color.Red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this.panel.BackgroundImage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null;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else if(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index_color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== 1){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this.panel.BackColor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Color.Yellow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else if 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index_color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== 2){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this.panel.BackColor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Color.Blue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else if 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index_color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== 3){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this.panel.BackgroundImage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Image.FromFile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("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회벽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.bmp");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if(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index_color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&gt; 3){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index_color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0;                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else{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index_color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++;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}            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private void button12_Click(object sender,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EventArgs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e)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// Panel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BoarderStyle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바꾸기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if(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index_border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== 0){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this.panel.BorderStyle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BorderStyle.None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else if(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index_border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== 1){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this.panel.BorderStyle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BorderStyle.FixedSingle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else if(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index_border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== 2){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this.panel.BorderStyle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BorderStyle.Fixed3D;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if 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index_border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&gt; 2){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index_border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0;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else{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index_border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++;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}     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}</a:t>
            </a:r>
          </a:p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900" dirty="0" smtClean="0">
              <a:latin typeface="굴림" charset="-127"/>
              <a:ea typeface="굴림" charset="-127"/>
            </a:endParaRPr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r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t>1-</a:t>
            </a:r>
            <a:fld id="{B63B2727-AD1E-4068-82F4-01EB6363E595}" type="slidenum"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pPr/>
              <a:t>45</a:t>
            </a:fld>
            <a:endParaRPr lang="en-US" altLang="ko-KR" sz="1100" b="0" smtClean="0">
              <a:latin typeface="Microsoft Sans Serif" pitchFamily="34" charset="0"/>
              <a:ea typeface="돋움체" pitchFamily="49" charset="-127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r>
              <a:rPr lang="en-US" altLang="ko-KR" sz="1100" b="0">
                <a:solidFill>
                  <a:prstClr val="black"/>
                </a:solidFill>
                <a:latin typeface="Microsoft Sans Serif" pitchFamily="34" charset="0"/>
                <a:ea typeface="돋움체" pitchFamily="49" charset="-127"/>
              </a:rPr>
              <a:t>1-</a:t>
            </a:r>
            <a:fld id="{B87A1470-30C7-4926-AA0F-F9E9938F93ED}" type="slidenum">
              <a:rPr lang="en-US" altLang="ko-KR" sz="1100" b="0">
                <a:solidFill>
                  <a:prstClr val="black"/>
                </a:solidFill>
                <a:latin typeface="Microsoft Sans Serif" pitchFamily="34" charset="0"/>
                <a:ea typeface="돋움체" pitchFamily="49" charset="-127"/>
              </a:rPr>
              <a:pPr/>
              <a:t>46</a:t>
            </a:fld>
            <a:endParaRPr lang="en-US" altLang="ko-KR" sz="1100" b="0">
              <a:solidFill>
                <a:prstClr val="black"/>
              </a:solidFill>
              <a:latin typeface="Microsoft Sans Serif" pitchFamily="34" charset="0"/>
              <a:ea typeface="돋움체" pitchFamily="49" charset="-127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ko-KR" altLang="en-US" sz="1000" b="1" kern="0" dirty="0" smtClean="0">
                <a:latin typeface="굴림" charset="-127"/>
                <a:ea typeface="굴림" charset="-127"/>
              </a:rPr>
              <a:t>사용예제</a:t>
            </a:r>
            <a:endParaRPr lang="en-US" altLang="ko-KR" sz="1000" dirty="0" smtClean="0">
              <a:latin typeface="굴림" charset="-127"/>
              <a:ea typeface="굴림" charset="-127"/>
            </a:endParaRP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9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en-US" altLang="ko-KR" sz="900" kern="1200" baseline="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TextBox</a:t>
            </a:r>
            <a:r>
              <a:rPr kumimoji="1" lang="en-US" altLang="ko-KR" sz="9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ko-KR" altLang="en-US" sz="9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예제</a:t>
            </a: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using System;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using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System.Drawing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using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System.Windows.Forms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public class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TextBoxExam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: Form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Label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lbl_txt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new Label();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TextBox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txt1 = new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TextBox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();  //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단일 라인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TextBox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txt2 = new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TextBox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();  //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멀티 라인     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MaskedTextBox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mask_txt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new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MaskedTextBox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ToolTip toolTip1 = new ToolTip();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public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TextBoxExam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lbl_txt.Text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"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TextBox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예제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";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lbl_txt.Parent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this;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lbl_txt.BorderStyle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BorderStyle.Fixed3D;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lbl_txt.SetBounds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(10, 10, 500, 20);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txt1.Parent = this;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txt1.TextChanged += new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EventHandler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txt_TextChanged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txt1.BorderStyle = BorderStyle.Fixed3D;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txt1.SetBounds(10, 50, 500, 20);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txt1.BackColor =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Color.Black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txt1.ForeColor =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Color.White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txt2.Parent = this;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txt2.TextChanged += new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EventHandler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txt_TextChanged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txt2.BorderStyle = BorderStyle.Fixed3D;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txt2.Multiline = true;              //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멀티라인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txt2.ScrollBars =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ScrollBars.Both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  // </a:t>
            </a:r>
            <a:r>
              <a:rPr kumimoji="1" lang="ko-KR" altLang="en-US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스크롤바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설정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txt2.SetBounds(10, 100, 500, 100);  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mask_txt.Parent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this;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mask_txt.TextChanged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+= new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EventHandler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txt_TextChanged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mask_txt.BorderStyle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BorderStyle.Fixed3D;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mask_txt.SetBounds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(10, 220, 500, 20);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mask_txt.PasswordChar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'*';  //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패스워드 문자를 등록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mask_txt.Mask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"0000/00/00";  //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마스크 형식 지정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mask_txt.MaskInputRejected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+= new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MaskInputRejectedEventHandler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(maskedTextBox1_MaskInputRejected);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mask_txt.KeyDown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+= new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KeyEventHandler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(maskedTextBox1_KeyDown);    //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키 입력 이벤트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this.Size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new Size(550, 300);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private void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txt_TextChanged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(object sender,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EventArgs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e)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string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str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"";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if ((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TextBoxBase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)sender == txt1)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this.Text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"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단일라인 문자열 입력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";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str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txt1.Text;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else if ((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TextBoxBase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)sender == txt2)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this.Text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"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멀티라인 문자열 입력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";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str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txt2.Text;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else if ((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TextBoxBase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)sender ==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mask_txt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this.Text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"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마스크 문자열 입력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";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str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mask_txt.Text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lbl_txt.Text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str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void maskedTextBox1_MaskInputRejected(object sender,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MaskInputRejectedEventArgs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e)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if 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mask_txt.MaskFull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toolTip1.ToolTipTitle = "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너무 많은 데이터 입력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!";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toolTip1.Show("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입력 가능한 데이터는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8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개까지입니다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.",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mask_txt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mask_txt.Location.X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, 20, 5000);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else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toolTip1.ToolTipTitle = "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입력 문자가 잘못됨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";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toolTip1.Show("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입력 가능한 문자는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0~9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사이입니다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.",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mask_txt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mask_txt.Location.X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, 20, 5000);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void maskedTextBox1_KeyDown(object sender,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KeyEventArgs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e)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toolTip1.Hide(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mask_txt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); //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키 입력이 발생하면 </a:t>
            </a:r>
            <a:r>
              <a:rPr kumimoji="1" lang="ko-KR" altLang="en-US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툴팁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지움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public static void Main()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Application.Run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(new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TextBoxExam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9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RichTextBox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ko-KR" altLang="en-US" sz="9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예제</a:t>
            </a: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using System;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using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System.Drawing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using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System.Windows.Forms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public class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RichTextBoxExam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: Form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RichTextBox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richTextBox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public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RichTextBoxExam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richTextBox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new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RichTextBox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richTextBox.Parent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this;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richTextBox.Dock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DockStyle.Fill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this.Load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+= new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EventHandler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RichTextBoxExam_Load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private void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RichTextBoxExam_Load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(object sender,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EventArgs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e)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richTextBox.LoadFile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("song.rtf");        // RTF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파일 읽기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richTextBox.Find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("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소나무 철갑을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",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RichTextBoxFinds.MatchCase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);//</a:t>
            </a:r>
            <a:r>
              <a:rPr kumimoji="1" lang="ko-KR" altLang="en-US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검색후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반전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richTextBox.SelectionFont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new Font("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궁서체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", 30,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FontStyle.Bold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);//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선택된 문자열 글꼴 변경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richTextBox.SelectionColor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Color.Blue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;//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선택된 문자열 색깔 변경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public static void Main()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Application.Run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(new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RichTextBoxExam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r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t>1-</a:t>
            </a:r>
            <a:fld id="{B63B2727-AD1E-4068-82F4-01EB6363E595}" type="slidenum"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pPr/>
              <a:t>47</a:t>
            </a:fld>
            <a:endParaRPr lang="en-US" altLang="ko-KR" sz="1100" b="0" smtClean="0">
              <a:latin typeface="Microsoft Sans Serif" pitchFamily="34" charset="0"/>
              <a:ea typeface="돋움체" pitchFamily="49" charset="-127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ko-KR" altLang="en-US" sz="1000" b="1" kern="0" dirty="0" smtClean="0">
                <a:latin typeface="굴림" charset="-127"/>
                <a:ea typeface="굴림" charset="-127"/>
              </a:rPr>
              <a:t>사용예제</a:t>
            </a:r>
            <a:endParaRPr lang="en-US" altLang="ko-KR" sz="1000" dirty="0" smtClean="0">
              <a:latin typeface="굴림" charset="-127"/>
              <a:ea typeface="굴림" charset="-127"/>
            </a:endParaRP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9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en-US" altLang="ko-KR" sz="900" kern="1200" baseline="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ListBox</a:t>
            </a:r>
            <a:r>
              <a:rPr kumimoji="1" lang="en-US" altLang="ko-KR" sz="9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ko-KR" altLang="en-US" sz="9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예제</a:t>
            </a: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using System;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using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System.Drawing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using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System.Windows.Forms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public class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ListBoxExam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: Form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private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CheckedListBox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checkedListBox1;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private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ListBox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listBox1;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private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TextBox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txt_info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string[] str1 = { "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딸기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", "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바나나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", "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포도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", "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귤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", "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호두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", "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사과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", "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수박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", "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체리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" };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string[] str2 = { "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서울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", "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경기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", "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충청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", "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전라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", "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경상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", "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제주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" };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public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ListBoxExam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listBox1 = new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ListBox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checkedListBox1 = new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CheckedListBox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txt_info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new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TextBox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listBox1.Parent = this;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listBox1.SetBounds(10, 10, 50, 100);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listBox1.SelectedIndexChanged += new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EventHandler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SelectedIndexChanged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checkedListBox1.Parent = this;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checkedListBox1.SetBounds(70, 10, 50, 100);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checkedListBox1.SelectedIndexChanged += new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EventHandler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SelectedIndexChanged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txt_info.Parent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this;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txt_info.SetBounds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(10, 120, 300, 120);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txt_info.Multiline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true;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for 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int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i = 0; i &lt; str1.Length; i++)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listBox1.Items.Add(str1[i]);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for 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int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j = 0; j &lt; str2.Length; j++)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checkedListBox1.Items.Add(str2[j]);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private void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SelectedIndexChanged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(object sender,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EventArgs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e)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ListControl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obj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ListControl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)sender;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if 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obj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== listBox1)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txt_info.Text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+= "\r\n [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listBox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선택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] : " + listBox1.SelectedItem;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else if 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obj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== checkedListBox1)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string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str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"";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for 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int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i = 0; i &lt; checkedListBox1.CheckedItems.Count; i++)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str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+= "\t" + (i + 1).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ToString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 + " : " + checkedListBox1.CheckedItems[i].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ToString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txt_info.Text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+= "\r\n [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CheckListBox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선택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] : " +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str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public static void Main()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Application.Run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(new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ListBoxExam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9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en-US" altLang="ko-KR" sz="900" kern="1200" baseline="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ComboBox</a:t>
            </a:r>
            <a:r>
              <a:rPr kumimoji="1" lang="en-US" altLang="ko-KR" sz="9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ko-KR" altLang="en-US" sz="9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예제</a:t>
            </a: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using System;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using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System.Drawing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using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System.Windows.Forms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public class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ComboBoxExam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: Form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private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ComboBox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cbb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public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ComboBoxExam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cbb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new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ComboBox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cbb.Parent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this;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cbb.SelectedValueChanged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+= new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EventHandler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cbb_SelectedValueChanged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cbb.SelectionChangeCommitted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+= new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EventHandler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cbb_SelectionChangeCommitted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cbb.Location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new Point(100, 100);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cbb.Text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"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색을 선택하세요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";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cbb.Items.Add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("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빨강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");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cbb.Items.Add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("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노랑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");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cbb.Items.Add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("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파랑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");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cbb.Items.Add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("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검정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");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cbb.Items.Add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("</a:t>
            </a:r>
            <a:r>
              <a:rPr kumimoji="1" lang="ko-KR" altLang="en-US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햐양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");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private void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cbb_SelectedValueChanged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(object sender,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EventArgs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e)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MessageBox.Show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("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SelectedValueChanged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이벤트 발생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");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Color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color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Color.White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ComboBox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obj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ComboBox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)sender;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switch 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obj.SelectedIndex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case 0: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color =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Color.Red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break;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case 1: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color =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Color.Yellow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break;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case 2: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color =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Color.Blue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break;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case 3: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color =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Color.Black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break;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case 4: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color =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Color.White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break;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this.BackColor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color;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private void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cbb_SelectionChangeCommitted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(object sender,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EventArgs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e)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MessageBox.Show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("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SelectionChangeCommitted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이벤트 발생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");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this.Text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((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ComboBox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)sender).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SelectedText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public static void Main()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Application.Run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(new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ComboBoxExam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r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t>1-</a:t>
            </a:r>
            <a:fld id="{B63B2727-AD1E-4068-82F4-01EB6363E595}" type="slidenum"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pPr/>
              <a:t>48</a:t>
            </a:fld>
            <a:endParaRPr lang="en-US" altLang="ko-KR" sz="1100" b="0" smtClean="0">
              <a:latin typeface="Microsoft Sans Serif" pitchFamily="34" charset="0"/>
              <a:ea typeface="돋움체" pitchFamily="49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kumimoji="1" lang="ko-KR" altLang="en-US" sz="1000" b="1" kern="1200" dirty="0" smtClean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관련 네임스페이스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dirty="0" smtClean="0">
                <a:latin typeface="굴림" charset="-127"/>
                <a:ea typeface="굴림" charset="-127"/>
              </a:rPr>
              <a:t> 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WinForm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lvl="2" eaLnBrk="1" hangingPunct="1"/>
            <a:r>
              <a:rPr lang="en-US" altLang="ko-KR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System.Windows.Forms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lvl="1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  =&gt; System.Windows.Forms.dll</a:t>
            </a:r>
            <a:r>
              <a:rPr lang="ko-KR" altLang="en-US" dirty="0" smtClean="0">
                <a:latin typeface="굴림" charset="-127"/>
                <a:ea typeface="굴림" charset="-127"/>
              </a:rPr>
              <a:t>에 구현되어 있음</a:t>
            </a:r>
          </a:p>
          <a:p>
            <a:pPr lvl="1" eaLnBrk="1" hangingPunct="1">
              <a:buNone/>
            </a:pPr>
            <a:endParaRPr lang="ko-KR" altLang="en-US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ko-KR" altLang="en-US" dirty="0" smtClean="0">
                <a:latin typeface="굴림" charset="-127"/>
                <a:ea typeface="굴림" charset="-127"/>
              </a:rPr>
              <a:t>    </a:t>
            </a:r>
            <a:r>
              <a:rPr lang="en-US" altLang="ko-KR" dirty="0" smtClean="0">
                <a:latin typeface="굴림" charset="-127"/>
                <a:ea typeface="굴림" charset="-127"/>
              </a:rPr>
              <a:t>GDI+   </a:t>
            </a:r>
          </a:p>
          <a:p>
            <a:pPr lvl="2" eaLnBrk="1" hangingPunct="1"/>
            <a:r>
              <a:rPr lang="en-US" altLang="ko-KR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dirty="0" smtClean="0">
                <a:latin typeface="굴림" charset="-127"/>
                <a:ea typeface="굴림" charset="-127"/>
              </a:rPr>
              <a:t> : </a:t>
            </a:r>
            <a:r>
              <a:rPr lang="ko-KR" altLang="en-US" dirty="0" smtClean="0">
                <a:latin typeface="굴림" charset="-127"/>
                <a:ea typeface="굴림" charset="-127"/>
              </a:rPr>
              <a:t>이미지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  <a:r>
              <a:rPr lang="ko-KR" altLang="en-US" dirty="0" smtClean="0">
                <a:latin typeface="굴림" charset="-127"/>
                <a:ea typeface="굴림" charset="-127"/>
              </a:rPr>
              <a:t>색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  <a:r>
              <a:rPr lang="ko-KR" altLang="en-US" dirty="0" smtClean="0">
                <a:latin typeface="굴림" charset="-127"/>
                <a:ea typeface="굴림" charset="-127"/>
              </a:rPr>
              <a:t>브러시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  <a:r>
              <a:rPr lang="ko-KR" altLang="en-US" dirty="0" smtClean="0">
                <a:latin typeface="굴림" charset="-127"/>
                <a:ea typeface="굴림" charset="-127"/>
              </a:rPr>
              <a:t>펜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  <a:r>
              <a:rPr lang="ko-KR" altLang="en-US" dirty="0" smtClean="0">
                <a:latin typeface="굴림" charset="-127"/>
                <a:ea typeface="굴림" charset="-127"/>
              </a:rPr>
              <a:t>글꼴 등 기본 그래픽 기능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lvl="2" eaLnBrk="1" hangingPunct="1"/>
            <a:r>
              <a:rPr lang="ko-KR" altLang="en-US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dirty="0" smtClean="0">
                <a:latin typeface="굴림" charset="-127"/>
                <a:ea typeface="굴림" charset="-127"/>
              </a:rPr>
              <a:t>System.Drawing.Drawing2D : </a:t>
            </a:r>
            <a:r>
              <a:rPr lang="ko-KR" altLang="en-US" dirty="0" smtClean="0">
                <a:latin typeface="굴림" charset="-127"/>
                <a:ea typeface="굴림" charset="-127"/>
              </a:rPr>
              <a:t>고급 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레스터</a:t>
            </a:r>
            <a:r>
              <a:rPr lang="ko-KR" altLang="en-US" dirty="0" smtClean="0">
                <a:latin typeface="굴림" charset="-127"/>
                <a:ea typeface="굴림" charset="-127"/>
              </a:rPr>
              <a:t> 및 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백터</a:t>
            </a:r>
            <a:r>
              <a:rPr lang="ko-KR" altLang="en-US" dirty="0" smtClean="0">
                <a:latin typeface="굴림" charset="-127"/>
                <a:ea typeface="굴림" charset="-127"/>
              </a:rPr>
              <a:t> 그래픽 기능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lvl="2" eaLnBrk="1" hangingPunct="1"/>
            <a:r>
              <a:rPr lang="ko-KR" altLang="en-US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System.Drawing.Imaging</a:t>
            </a:r>
            <a:r>
              <a:rPr lang="en-US" altLang="ko-KR" dirty="0" smtClean="0">
                <a:latin typeface="굴림" charset="-127"/>
                <a:ea typeface="굴림" charset="-127"/>
              </a:rPr>
              <a:t> : </a:t>
            </a:r>
            <a:r>
              <a:rPr lang="ko-KR" altLang="en-US" dirty="0" smtClean="0">
                <a:latin typeface="굴림" charset="-127"/>
                <a:ea typeface="굴림" charset="-127"/>
              </a:rPr>
              <a:t>이미지 처리에 관련 고급 기능              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lvl="2" eaLnBrk="1" hangingPunct="1"/>
            <a:r>
              <a:rPr lang="en-US" altLang="ko-KR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System.Drawing.Printing</a:t>
            </a:r>
            <a:r>
              <a:rPr lang="en-US" altLang="ko-KR" dirty="0" smtClean="0">
                <a:latin typeface="굴림" charset="-127"/>
                <a:ea typeface="굴림" charset="-127"/>
              </a:rPr>
              <a:t> : </a:t>
            </a:r>
            <a:r>
              <a:rPr lang="ko-KR" altLang="en-US" dirty="0" smtClean="0">
                <a:latin typeface="굴림" charset="-127"/>
                <a:ea typeface="굴림" charset="-127"/>
              </a:rPr>
              <a:t>인쇄 및 인쇄 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미리보기</a:t>
            </a:r>
            <a:r>
              <a:rPr lang="ko-KR" altLang="en-US" dirty="0" smtClean="0">
                <a:latin typeface="굴림" charset="-127"/>
                <a:ea typeface="굴림" charset="-127"/>
              </a:rPr>
              <a:t> 기능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lvl="2" eaLnBrk="1" hangingPunct="1"/>
            <a:r>
              <a:rPr lang="ko-KR" altLang="en-US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System.Drawing.Text</a:t>
            </a:r>
            <a:r>
              <a:rPr lang="en-US" altLang="ko-KR" dirty="0" smtClean="0">
                <a:latin typeface="굴림" charset="-127"/>
                <a:ea typeface="굴림" charset="-127"/>
              </a:rPr>
              <a:t> : </a:t>
            </a:r>
            <a:r>
              <a:rPr lang="ko-KR" altLang="en-US" dirty="0" smtClean="0">
                <a:latin typeface="굴림" charset="-127"/>
                <a:ea typeface="굴림" charset="-127"/>
              </a:rPr>
              <a:t>고급 글꼴 제어 기능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lvl="2" eaLnBrk="1" hangingPunct="1"/>
            <a:r>
              <a:rPr lang="ko-KR" altLang="en-US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System.Drawing.Desing</a:t>
            </a:r>
            <a:r>
              <a:rPr lang="en-US" altLang="ko-KR" dirty="0" smtClean="0">
                <a:latin typeface="굴림" charset="-127"/>
                <a:ea typeface="굴림" charset="-127"/>
              </a:rPr>
              <a:t> : </a:t>
            </a:r>
            <a:r>
              <a:rPr lang="ko-KR" altLang="en-US" dirty="0" smtClean="0">
                <a:latin typeface="굴림" charset="-127"/>
                <a:ea typeface="굴림" charset="-127"/>
              </a:rPr>
              <a:t>사용자 지정 컨트롤의 디자인 시점 지원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dirty="0" smtClean="0">
                <a:latin typeface="굴림" charset="-127"/>
                <a:ea typeface="굴림" charset="-127"/>
              </a:rPr>
              <a:t>=&gt; </a:t>
            </a:r>
            <a:r>
              <a:rPr lang="ko-KR" altLang="en-US" dirty="0" smtClean="0">
                <a:latin typeface="굴림" charset="-127"/>
                <a:ea typeface="굴림" charset="-127"/>
              </a:rPr>
              <a:t>모두 </a:t>
            </a:r>
            <a:r>
              <a:rPr lang="en-US" altLang="ko-KR" dirty="0" smtClean="0">
                <a:latin typeface="굴림" charset="-127"/>
                <a:ea typeface="굴림" charset="-127"/>
              </a:rPr>
              <a:t>System.Drawing.dll</a:t>
            </a:r>
            <a:r>
              <a:rPr lang="ko-KR" altLang="en-US" dirty="0" smtClean="0">
                <a:latin typeface="굴림" charset="-127"/>
                <a:ea typeface="굴림" charset="-127"/>
              </a:rPr>
              <a:t>에 구현되어 있음</a:t>
            </a:r>
            <a:endParaRPr lang="ko-KR" altLang="en-US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r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t>1-</a:t>
            </a:r>
            <a:fld id="{B63B2727-AD1E-4068-82F4-01EB6363E595}" type="slidenum"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pPr/>
              <a:t>4</a:t>
            </a:fld>
            <a:endParaRPr lang="en-US" altLang="ko-KR" sz="1100" b="0" smtClean="0">
              <a:latin typeface="Microsoft Sans Serif" pitchFamily="34" charset="0"/>
              <a:ea typeface="돋움체" pitchFamily="49" charset="-127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r>
              <a:rPr lang="en-US" altLang="ko-KR" sz="1100" b="0">
                <a:solidFill>
                  <a:prstClr val="black"/>
                </a:solidFill>
                <a:latin typeface="Microsoft Sans Serif" pitchFamily="34" charset="0"/>
                <a:ea typeface="돋움체" pitchFamily="49" charset="-127"/>
              </a:rPr>
              <a:t>1-</a:t>
            </a:r>
            <a:fld id="{B87A1470-30C7-4926-AA0F-F9E9938F93ED}" type="slidenum">
              <a:rPr lang="en-US" altLang="ko-KR" sz="1100" b="0">
                <a:solidFill>
                  <a:prstClr val="black"/>
                </a:solidFill>
                <a:latin typeface="Microsoft Sans Serif" pitchFamily="34" charset="0"/>
                <a:ea typeface="돋움체" pitchFamily="49" charset="-127"/>
              </a:rPr>
              <a:pPr/>
              <a:t>49</a:t>
            </a:fld>
            <a:endParaRPr lang="en-US" altLang="ko-KR" sz="1100" b="0">
              <a:solidFill>
                <a:prstClr val="black"/>
              </a:solidFill>
              <a:latin typeface="Microsoft Sans Serif" pitchFamily="34" charset="0"/>
              <a:ea typeface="돋움체" pitchFamily="49" charset="-127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r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t>1-</a:t>
            </a:r>
            <a:fld id="{B63B2727-AD1E-4068-82F4-01EB6363E595}" type="slidenum"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pPr/>
              <a:t>50</a:t>
            </a:fld>
            <a:endParaRPr lang="en-US" altLang="ko-KR" sz="1100" b="0" smtClean="0">
              <a:latin typeface="Microsoft Sans Serif" pitchFamily="34" charset="0"/>
              <a:ea typeface="돋움체" pitchFamily="49" charset="-127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ko-KR" altLang="en-US" sz="1000" b="1" kern="0" dirty="0" smtClean="0">
                <a:latin typeface="굴림" charset="-127"/>
                <a:ea typeface="굴림" charset="-127"/>
              </a:rPr>
              <a:t>사용예제</a:t>
            </a:r>
            <a:endParaRPr lang="en-US" altLang="ko-KR" sz="1000" dirty="0" smtClean="0">
              <a:latin typeface="굴림" charset="-127"/>
              <a:ea typeface="굴림" charset="-127"/>
            </a:endParaRP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9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ko-KR" altLang="en-US" sz="9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공통 대화상자</a:t>
            </a:r>
            <a:endParaRPr kumimoji="1" lang="en-US" altLang="ko-KR" sz="900" kern="1200" baseline="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using System;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using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System.Collections.Generic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using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System.ComponentModel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using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System.Data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using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System.Drawing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using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System.Text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using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System.Windows.Forms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namespace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CommonDialog</a:t>
            </a: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public partial class Form1 : Form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public Form1()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InitializeComponent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private void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btn_FileOpen_Click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(object sender,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EventArgs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e)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OpenFileDialog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dlg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new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OpenFileDialog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dlg.Filter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"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RichText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files (*.rtf)|*.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rtf|All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files (*.*)|*.*";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dlg.InitialDirectory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"c:\\";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dlg.Title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"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파일 열기 대화상자 예제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";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if(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dlg.ShowDialog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 ==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DialogResult.OK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this.textBox1.Text =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dlg.FileName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+ " [[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파일열기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]]";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this.richTextBox1.LoadFile(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dlg.FileName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RichTextBoxStreamType.RichText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private void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btn_FileSave_Click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(object sender,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EventArgs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e)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SaveFileDialog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dlg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new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SaveFileDialog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dlg.Title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"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파일 저장 대화상자 예제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";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dlg.CreatePrompt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true;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dlg.OverwritePrompt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true;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dlg.FileName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"default";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dlg.DefaultExt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"rtf";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dlg.InitialDirectory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"c:\\";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dlg.Filter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"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RichText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files (*.rtf)|*.rtf";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System.IO.MemoryStream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memstream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new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System.IO.MemoryStream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this.richTextBox1.SaveFile(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memstream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RichTextBoxStreamType.RichText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if 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dlg.ShowDialog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 ==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DialogResult.OK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try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System.IO.Stream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fs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dlg.OpenFile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memstream.Position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0;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memstream.WriteTo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fs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fs.Close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    this.textBox1.Text =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dlg.FileName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+ " [[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파일저장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]]";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catch(Exception ex)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MessageBox.Show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ex.Message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private void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btn_Font_Click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(object sender,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EventArgs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e)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{   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/*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FontDialog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dlg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new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FontDialog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();            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if(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dlg.ShowDialog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 ==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DialogResult.OK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this.richTextBox1.SelectionFont =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dlg.Font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this.textBox1.Text = "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글꼴을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" +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dlg.Font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+ "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로 변경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!!!";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*/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FontDialog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dlg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new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FontDialog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dlg.ShowApply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true;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dlg.ShowColor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true;            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if 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dlg.ShowDialog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 ==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DialogResult.OK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this.richTextBox1.SelectionFont =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dlg.Font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this.textBox1.Text = "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글꼴을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" +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dlg.Font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+ "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로 변경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!!!";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private void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btn_Color_Click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(object sender,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EventArgs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e)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ColorDialog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dlg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new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ColorDialog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if(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dlg.ShowDialog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 ==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DialogResult.OK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this.richTextBox1.SelectionColor =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dlg.Color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this.textBox1.Text = "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색상을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" +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dlg.Color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+ "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로 변경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!!!";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private void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btn_FolderBrowser_Click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(object sender,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EventArgs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e)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FolderBrowserDialog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dlg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new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FolderBrowserDialog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dlg.Description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"</a:t>
            </a:r>
            <a:r>
              <a:rPr kumimoji="1" lang="ko-KR" altLang="en-US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디렉토리를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지정하세요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!";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dlg.ShowNewFolderButton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true;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dlg.RootFolder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Environment.SpecialFolder.MyComputer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            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if(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dlg.ShowDialog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 ==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DialogResult.OK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this.textBox1.Text = "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선택한 폴더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: " +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dlg.SelectedPath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}</a:t>
            </a:r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r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t>1-</a:t>
            </a:r>
            <a:fld id="{B63B2727-AD1E-4068-82F4-01EB6363E595}" type="slidenum"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pPr/>
              <a:t>51</a:t>
            </a:fld>
            <a:endParaRPr lang="en-US" altLang="ko-KR" sz="1100" b="0" smtClean="0">
              <a:latin typeface="Microsoft Sans Serif" pitchFamily="34" charset="0"/>
              <a:ea typeface="돋움체" pitchFamily="49" charset="-127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r>
              <a:rPr lang="en-US" altLang="ko-KR" sz="1100" b="0">
                <a:solidFill>
                  <a:prstClr val="black"/>
                </a:solidFill>
                <a:latin typeface="Microsoft Sans Serif" pitchFamily="34" charset="0"/>
                <a:ea typeface="돋움체" pitchFamily="49" charset="-127"/>
              </a:rPr>
              <a:t>1-</a:t>
            </a:r>
            <a:fld id="{B87A1470-30C7-4926-AA0F-F9E9938F93ED}" type="slidenum">
              <a:rPr lang="en-US" altLang="ko-KR" sz="1100" b="0">
                <a:solidFill>
                  <a:prstClr val="black"/>
                </a:solidFill>
                <a:latin typeface="Microsoft Sans Serif" pitchFamily="34" charset="0"/>
                <a:ea typeface="돋움체" pitchFamily="49" charset="-127"/>
              </a:rPr>
              <a:pPr/>
              <a:t>52</a:t>
            </a:fld>
            <a:endParaRPr lang="en-US" altLang="ko-KR" sz="1100" b="0">
              <a:solidFill>
                <a:prstClr val="black"/>
              </a:solidFill>
              <a:latin typeface="Microsoft Sans Serif" pitchFamily="34" charset="0"/>
              <a:ea typeface="돋움체" pitchFamily="49" charset="-127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ko-KR" altLang="en-US" sz="1000" b="1" kern="0" dirty="0" smtClean="0">
                <a:latin typeface="굴림" charset="-127"/>
                <a:ea typeface="굴림" charset="-127"/>
              </a:rPr>
              <a:t>사용예제</a:t>
            </a:r>
            <a:endParaRPr lang="en-US" altLang="ko-KR" sz="1000" dirty="0" smtClean="0">
              <a:latin typeface="굴림" charset="-127"/>
              <a:ea typeface="굴림" charset="-127"/>
            </a:endParaRP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9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ko-KR" altLang="en-US" sz="9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드래그 앤 </a:t>
            </a:r>
            <a:r>
              <a:rPr kumimoji="1" lang="ko-KR" altLang="en-US" sz="900" kern="1200" baseline="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드롭</a:t>
            </a:r>
            <a:r>
              <a:rPr kumimoji="1" lang="ko-KR" altLang="en-US" sz="9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예제</a:t>
            </a: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using System;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using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System.Drawing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using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System.Text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using System.IO;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using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System.Windows.Forms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namespace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DragandDropExam</a:t>
            </a: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public partial class Form1 : Form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public Form1()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InitializeComponent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//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드래그 앤 </a:t>
            </a:r>
            <a:r>
              <a:rPr kumimoji="1" lang="ko-KR" altLang="en-US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드롭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기능 사용 설정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폼 </a:t>
            </a:r>
            <a:r>
              <a:rPr kumimoji="1" lang="ko-KR" altLang="en-US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드롭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기능 활성화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this.AllowDrop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true;          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//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드래그 앤 </a:t>
            </a:r>
            <a:r>
              <a:rPr kumimoji="1" lang="ko-KR" altLang="en-US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드롭이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가능한 텍스트 박스 컨트롤 구현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this.txt_box.AllowDrop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true;  //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TextBox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ko-KR" altLang="en-US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드롭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기능 활성화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//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DragOber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: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마우스가 컨트롤이나 폼 안에 들어와서 </a:t>
            </a:r>
            <a:r>
              <a:rPr kumimoji="1" lang="ko-KR" altLang="en-US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움직일때마다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호출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this.txt_box.DragOver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+= new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DragEventHandler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txt_box_DragOver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); 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//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마우스가 컨트롤이나 폼 안에 존재할 때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ko-KR" altLang="en-US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아우스를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놓으면 발생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this.txt_box.DragDrop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+= new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DragEventHandler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txt_box_DragDrop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//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드래그 앤 </a:t>
            </a:r>
            <a:r>
              <a:rPr kumimoji="1" lang="ko-KR" altLang="en-US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드롭이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가능한 </a:t>
            </a:r>
            <a:r>
              <a:rPr kumimoji="1" lang="ko-KR" altLang="en-US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리치에디트박스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컨트롤 구현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this.rich_txt_box.AllowDrop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true; //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RichTextBox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ko-KR" altLang="en-US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드롭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기능 활성화  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//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DragEnter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: </a:t>
            </a:r>
            <a:r>
              <a:rPr kumimoji="1" lang="ko-KR" altLang="en-US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드래깅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하는 마우스 포인터가 처음으로 컨트롤이나 폼에 들어왔을 경우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this.rich_txt_box.DragEnter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+= new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DragEventHandler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rich_txt_box_DragEnter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this.rich_txt_box.DragDrop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+= new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DragEventHandler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rich_txt_box_DragDrop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this.DragOver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+= new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DragEventHandler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pic_box_DragOver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); //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DragOver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이벤트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this.DragDrop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+= new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DragEventHandler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pic_box_DragDrop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); //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DragDrop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이벤트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//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TextBox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위에 마우스가 위치하면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void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txt_box_DragOver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(object sender,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DragEventArgs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dea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//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GetDataPresent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: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확인할 형식에 해당되는 데이터가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Data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속성에 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//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포함되어 있는지를 알려줌 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//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형식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 21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가지의 형식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: Bitmap, Dib,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FileDrop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파일 놓기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)...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//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드래그한 데이터가 파일이거나 문자열 타입이라면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if 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dea.Data.GetDataPresent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DataFormats.FileDrop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 ||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dea.Data.GetDataPresent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DataFormats.StringFormat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//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드래그한 데이터가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Move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기능을 허용한다면 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if ((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dea.AllowedEffect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&amp;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DragDropEffects.Move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 != 0)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    //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끌기 소스의 데이터가 놓기 대상으로 이동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dea.Effect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DragDropEffects.Move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;//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코드 존재 유무 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//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드래그한 데이터가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Ctrl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키가 눌린 상태에서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Copy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를 허용한다면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//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keyState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1 :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마우스 왼쪽 버튼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//          2 :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마우스 오른쪽 버튼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//          4 : Shift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키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//          8 : Ctrl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키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//         16 :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마우스 중간 버튼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//         32 : Alt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키 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if(((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dea.AllowedEffect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&amp;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DragDropEffects.Copy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 != 0) &amp;&amp;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   ((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dea.KeyState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&amp; 8) != 0))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dea.Effect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DragDropEffects.Copy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;//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데이터가 놓기 대상에 복사됨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    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//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마우스버튼을 놓을 때 발생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void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txt_box_DragDrop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(object sender,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DragEventArgs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dea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if 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dea.Data.GetDataPresent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DataFormats.FileDrop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string[]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fname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(string[])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dea.Data.GetData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DataFormats.FileDrop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TextReader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new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StreamReader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fname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[0]);//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파일 읽기 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txt_box.Text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tr.ReadToEnd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();//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텍스트 박스에 출력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tr.Close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();//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파일 닫기 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void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rich_txt_box_DragEnter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(object sender,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DragEventArgs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dea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//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끌기 소스가 파일이나 문자열일 경우 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if 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dea.Data.GetDataPresent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DataFormats.FileDrop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 ||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dea.Data.GetDataPresent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typeof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(string)))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//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드래그한 개체의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Effect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속성을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Move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속성으로 변경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if ((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dea.AllowedEffect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&amp;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DragDropEffects.Move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 != 0)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dea.Effect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DragDropEffects.Move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// Copy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속성 및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Ctrl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키 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// - 1 :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마우스 왼쪽 버튼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// - 2 :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마우스 오른쪽 버튼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// - 4 : Shift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키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// - 8 : Ctrl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키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// - 16 :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마우스 중간 버튼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// - 32 : Alt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키 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if (((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dea.AllowedEffect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&amp;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DragDropEffects.Copy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 != 0) &amp;&amp;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    ((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dea.KeyState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&amp; 8) != 0))      // Ctrl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키가 </a:t>
            </a:r>
            <a:r>
              <a:rPr kumimoji="1" lang="ko-KR" altLang="en-US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눌린경우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dea.Effect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DragDropEffects.Copy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void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rich_txt_box_DragDrop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(object sender,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DragEventArgs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dea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if 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dea.Data.GetDataPresent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DataFormats.FileDrop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string[]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fname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(string[])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dea.Data.GetData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DataFormats.FileDrop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);                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this.rich_txt_box.LoadFile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fname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[0]);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void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pic_box_DragOver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(object sender,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DragEventArgs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dea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if 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dea.Data.GetDataPresent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DataFormats.FileDrop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 ||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dea.Data.GetDataPresent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typeof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(Bitmap)))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if ((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dea.AllowedEffect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&amp;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DragDropEffects.Move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 != 0)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dea.Effect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DragDropEffects.Move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if (((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dea.AllowedEffect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&amp;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DragDropEffects.Copy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 != 0) &amp;&amp;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    ((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dea.KeyState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&amp; 8) != 0))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dea.Effect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DragDropEffects.Copy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void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pic_box_DragDrop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(object sender,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DragEventArgs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dea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if 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dea.Data.GetDataPresent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DataFormats.FileDrop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string []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fname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(string [])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dea.Data.GetData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DataFormats.FileDrop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try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    Image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img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Image.FromFile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fname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[0]);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this.pic_box.Image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img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                    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catch(Exception ex)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MessageBox.Show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ex.Message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    return;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ko-KR" altLang="en-US" sz="900" kern="1200" baseline="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클립 보드 예제</a:t>
            </a: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using System;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using System.IO;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using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System.Drawing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using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System.Windows.Forms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namespace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ClipboardExam</a:t>
            </a: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public partial class Form1 : Form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public Form1()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InitializeComponent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private void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btn_clipinfo_Click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(object sender,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EventArgs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e)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if 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Clipboard.ContainsImage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txt_info.AppendText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("1.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이미지 파일 포함되어 있음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...\r\n");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btn_addImage.Enabled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true;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btn_getImage.Enabled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true;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else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txt_info.AppendText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("1.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이미지 파일이 포함되지 않음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...\r\n");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btn_addImage.Enabled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true;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if 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Clipboard.ContainsAudio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txt_info.AppendText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("2.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오디오 파일 포함되어 있음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...\r\n");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btn_addAudio.Enabled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true;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btn_getAudio.Enabled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true;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else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txt_info.AppendText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("2.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오디오 파일이 포함되지 않음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...\r\n");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btn_addAudio.Enabled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true;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if 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Clipboard.ContainsText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txt_info.AppendText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("3.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텍스트 포함되어 있음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...\r\n");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btn_addText.Enabled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true;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btn_getText.Enabled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true;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else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txt_info.AppendText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("3.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텍스트 포함되지 않음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...\r\n");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btn_addText.Enabled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true;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private void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btn_addImage_Click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(object sender,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EventArgs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e)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OpenFileDialog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dlg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new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OpenFileDialog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dlg.Title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"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클립보드에 추가할 이미지를 선택하세요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~";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dlg.Filter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"*.bmp | *.bmp | *.gif | *.gif | *.jpg | *.jpg";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if(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dlg.ShowDialog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 ==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DialogResult.OK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Image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img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Image.FromFile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dlg.FileName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Clipboard.SetImage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img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);        //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클립보드에 이미지 추가 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txt_info.AppendText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("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클립보드에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" +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dlg.FileName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+ "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이미지 추가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\r\n");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private void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btn_getImage_Click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(object sender,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EventArgs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e)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if 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Clipboard.ContainsImage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Bitmap bmp = new Bitmap(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Clipboard.GetImage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());  //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클립보드에서 이미지 추출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bmp.Save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("c:\\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클립보드이미지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.bmp");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txt_info.AppendText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("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클립보드 이미지를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C:\\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에 클립보드이미지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.bmp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로 출력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\r\n");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private void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btn_addAudio_Click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(object sender,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EventArgs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e)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OpenFileDialog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dlg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new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OpenFileDialog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dlg.Title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"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클립보드에 추가할 오디오 파일을 선택하세요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~";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dlg.Filter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"*.wav | *.wav";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if(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dlg.ShowDialog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 ==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DialogResult.OK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FileStream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fs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File.Open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dlg.FileName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,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FileMode.Open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Clipboard.SetAudio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fs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fs.Close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txt_info.AppendText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("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클립보드에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" +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dlg.FileName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+ " 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오디오 추가 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\r\n");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private void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btn_getAudio_Click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(object sender,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EventArgs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e)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if 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Clipboard.ContainsAudio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Stream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st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Clipboard.GetAudioStream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FileStream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fs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=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File.Create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("C:\\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클립보드오디오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.wav");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for(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int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i = 0; i &lt;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st.Length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; i++)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fs.WriteByte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((byte)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st.ReadByte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fs.Close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private void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btn_addText_Click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(object sender,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EventArgs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e)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Clipboard.SetText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("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클립보드에 문자열을 추가합니다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.");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txt_info.AppendText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("</a:t>
            </a:r>
            <a:r>
              <a:rPr kumimoji="1" lang="ko-KR" altLang="en-US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클립보드에 문자열 추가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...\r\n");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kern="1200" dirty="0" smtClean="0">
              <a:solidFill>
                <a:schemeClr val="tx1"/>
              </a:solidFill>
              <a:latin typeface="굴림" charset="-127"/>
              <a:ea typeface="굴림" charset="-127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private void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btn_getText_Click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(object sender,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EventArgs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e)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{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if 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Clipboard.ContainsText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())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        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MessageBox.Show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</a:t>
            </a:r>
            <a:r>
              <a:rPr kumimoji="1" lang="en-US" altLang="ko-KR" sz="900" kern="1200" dirty="0" err="1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Clipboard.GetText</a:t>
            </a: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());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    }</a:t>
            </a: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kern="1200" dirty="0" smtClean="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rPr>
              <a:t>}</a:t>
            </a:r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r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t>1-</a:t>
            </a:r>
            <a:fld id="{B63B2727-AD1E-4068-82F4-01EB6363E595}" type="slidenum"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pPr/>
              <a:t>53</a:t>
            </a:fld>
            <a:endParaRPr lang="en-US" altLang="ko-KR" sz="1100" b="0" smtClean="0">
              <a:latin typeface="Microsoft Sans Serif" pitchFamily="34" charset="0"/>
              <a:ea typeface="돋움체" pitchFamily="49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kumimoji="1" lang="ko-KR" altLang="en-US" sz="1000" b="1" kern="1200" dirty="0" smtClean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예제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dirty="0" smtClean="0">
                <a:latin typeface="굴림" charset="-127"/>
                <a:ea typeface="굴림" charset="-127"/>
              </a:rPr>
              <a:t>  </a:t>
            </a:r>
            <a:r>
              <a:rPr lang="ko-KR" altLang="en-US" dirty="0" smtClean="0">
                <a:latin typeface="굴림" charset="-127"/>
                <a:ea typeface="굴림" charset="-127"/>
              </a:rPr>
              <a:t>콘솔 프로그램에서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WinForm</a:t>
            </a:r>
            <a:r>
              <a:rPr lang="ko-KR" altLang="en-US" dirty="0" smtClean="0">
                <a:latin typeface="굴림" charset="-127"/>
                <a:ea typeface="굴림" charset="-127"/>
              </a:rPr>
              <a:t>구현하기 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lvl="2" eaLnBrk="1" hangingPunct="1"/>
            <a:r>
              <a:rPr lang="en-US" altLang="ko-KR" dirty="0" smtClean="0">
                <a:latin typeface="굴림" charset="-127"/>
                <a:ea typeface="굴림" charset="-127"/>
              </a:rPr>
              <a:t> using System;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using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System.Windows.Forms</a:t>
            </a:r>
            <a:r>
              <a:rPr lang="en-US" altLang="ko-KR" dirty="0" smtClean="0">
                <a:latin typeface="굴림" charset="-127"/>
                <a:ea typeface="굴림" charset="-127"/>
              </a:rPr>
              <a:t>;</a:t>
            </a:r>
          </a:p>
          <a:p>
            <a:pPr lvl="1" eaLnBrk="1" hangingPunct="1"/>
            <a:endParaRPr lang="en-US" altLang="ko-KR" dirty="0" smtClean="0">
              <a:latin typeface="굴림" charset="-127"/>
              <a:ea typeface="굴림" charset="-127"/>
            </a:endParaRP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class Program</a:t>
            </a:r>
          </a:p>
          <a:p>
            <a:pPr lvl="2" eaLnBrk="1" hangingPunct="1">
              <a:buNone/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dirty="0" smtClean="0">
                <a:latin typeface="굴림" charset="-127"/>
                <a:ea typeface="굴림" charset="-127"/>
              </a:rPr>
              <a:t>{</a:t>
            </a:r>
          </a:p>
          <a:p>
            <a:pPr lvl="1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	      static void Main(string[]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args</a:t>
            </a:r>
            <a:r>
              <a:rPr lang="en-US" altLang="ko-KR" dirty="0" smtClean="0">
                <a:latin typeface="굴림" charset="-127"/>
                <a:ea typeface="굴림" charset="-127"/>
              </a:rPr>
              <a:t>)</a:t>
            </a:r>
          </a:p>
          <a:p>
            <a:pPr lvl="1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	      {</a:t>
            </a:r>
          </a:p>
          <a:p>
            <a:pPr lvl="1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		  // Application : </a:t>
            </a:r>
            <a:r>
              <a:rPr lang="ko-KR" altLang="en-US" dirty="0" smtClean="0">
                <a:latin typeface="굴림" charset="-127"/>
                <a:ea typeface="굴림" charset="-127"/>
              </a:rPr>
              <a:t>응용프로그램의 시작 및 중지를 위한 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메서드</a:t>
            </a:r>
            <a:r>
              <a:rPr lang="en-US" altLang="ko-KR" dirty="0" smtClean="0">
                <a:latin typeface="굴림" charset="-127"/>
                <a:ea typeface="굴림" charset="-127"/>
              </a:rPr>
              <a:t>,</a:t>
            </a:r>
          </a:p>
          <a:p>
            <a:pPr lvl="1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		  //               </a:t>
            </a:r>
            <a:r>
              <a:rPr lang="ko-KR" altLang="en-US" dirty="0" smtClean="0">
                <a:latin typeface="굴림" charset="-127"/>
                <a:ea typeface="굴림" charset="-127"/>
              </a:rPr>
              <a:t>윈도우 메시지 처리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  <a:r>
              <a:rPr lang="ko-KR" altLang="en-US" dirty="0" smtClean="0">
                <a:latin typeface="굴림" charset="-127"/>
                <a:ea typeface="굴림" charset="-127"/>
              </a:rPr>
              <a:t>응용프로그램 정보를 가져오기 </a:t>
            </a:r>
          </a:p>
          <a:p>
            <a:pPr lvl="1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	</a:t>
            </a:r>
            <a:r>
              <a:rPr lang="en-US" altLang="ko-KR" dirty="0" smtClean="0">
                <a:latin typeface="굴림" charset="-127"/>
                <a:ea typeface="굴림" charset="-127"/>
              </a:rPr>
              <a:t>	</a:t>
            </a:r>
            <a:r>
              <a:rPr lang="ko-KR" altLang="en-US" dirty="0" smtClean="0">
                <a:latin typeface="굴림" charset="-127"/>
                <a:ea typeface="굴림" charset="-127"/>
              </a:rPr>
              <a:t>  </a:t>
            </a:r>
            <a:r>
              <a:rPr lang="en-US" altLang="ko-KR" dirty="0" smtClean="0">
                <a:latin typeface="굴림" charset="-127"/>
                <a:ea typeface="굴림" charset="-127"/>
              </a:rPr>
              <a:t>//               </a:t>
            </a:r>
            <a:r>
              <a:rPr lang="ko-KR" altLang="en-US" dirty="0" smtClean="0">
                <a:latin typeface="굴림" charset="-127"/>
                <a:ea typeface="굴림" charset="-127"/>
              </a:rPr>
              <a:t>위한 속성 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관리등을</a:t>
            </a:r>
            <a:r>
              <a:rPr lang="ko-KR" altLang="en-US" dirty="0" smtClean="0">
                <a:latin typeface="굴림" charset="-127"/>
                <a:ea typeface="굴림" charset="-127"/>
              </a:rPr>
              <a:t> 함</a:t>
            </a:r>
          </a:p>
          <a:p>
            <a:pPr lvl="1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	  </a:t>
            </a:r>
          </a:p>
          <a:p>
            <a:pPr lvl="1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	</a:t>
            </a:r>
            <a:r>
              <a:rPr lang="ko-KR" altLang="en-US" dirty="0" smtClean="0">
                <a:latin typeface="굴림" charset="-127"/>
                <a:ea typeface="굴림" charset="-127"/>
              </a:rPr>
              <a:t>       </a:t>
            </a:r>
            <a:r>
              <a:rPr lang="en-US" altLang="ko-KR" dirty="0" smtClean="0">
                <a:latin typeface="굴림" charset="-127"/>
                <a:ea typeface="굴림" charset="-127"/>
              </a:rPr>
              <a:t>	</a:t>
            </a:r>
            <a:r>
              <a:rPr lang="ko-KR" altLang="en-US" dirty="0" smtClean="0">
                <a:latin typeface="굴림" charset="-127"/>
                <a:ea typeface="굴림" charset="-127"/>
              </a:rPr>
              <a:t>  </a:t>
            </a:r>
            <a:r>
              <a:rPr lang="en-US" altLang="ko-KR" dirty="0" smtClean="0">
                <a:latin typeface="굴림" charset="-127"/>
                <a:ea typeface="굴림" charset="-127"/>
              </a:rPr>
              <a:t>// Run : Form</a:t>
            </a:r>
            <a:r>
              <a:rPr lang="ko-KR" altLang="en-US" dirty="0" smtClean="0">
                <a:latin typeface="굴림" charset="-127"/>
                <a:ea typeface="굴림" charset="-127"/>
              </a:rPr>
              <a:t>클래스의 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인스턴스를</a:t>
            </a:r>
            <a:r>
              <a:rPr lang="ko-KR" altLang="en-US" dirty="0" smtClean="0">
                <a:latin typeface="굴림" charset="-127"/>
                <a:ea typeface="굴림" charset="-127"/>
              </a:rPr>
              <a:t> 등록하게 되면</a:t>
            </a:r>
          </a:p>
          <a:p>
            <a:pPr lvl="1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	</a:t>
            </a:r>
            <a:r>
              <a:rPr lang="en-US" altLang="ko-KR" dirty="0" smtClean="0">
                <a:latin typeface="굴림" charset="-127"/>
                <a:ea typeface="굴림" charset="-127"/>
              </a:rPr>
              <a:t>	</a:t>
            </a:r>
            <a:r>
              <a:rPr lang="ko-KR" altLang="en-US" dirty="0" smtClean="0">
                <a:latin typeface="굴림" charset="-127"/>
                <a:ea typeface="굴림" charset="-127"/>
              </a:rPr>
              <a:t>  </a:t>
            </a:r>
            <a:r>
              <a:rPr lang="en-US" altLang="ko-KR" dirty="0" smtClean="0">
                <a:latin typeface="굴림" charset="-127"/>
                <a:ea typeface="굴림" charset="-127"/>
              </a:rPr>
              <a:t>//       </a:t>
            </a:r>
            <a:r>
              <a:rPr lang="ko-KR" altLang="en-US" dirty="0" smtClean="0">
                <a:latin typeface="굴림" charset="-127"/>
                <a:ea typeface="굴림" charset="-127"/>
              </a:rPr>
              <a:t>윈도우 메시지의 처리 루틴 동작하게 됨</a:t>
            </a:r>
          </a:p>
          <a:p>
            <a:pPr lvl="1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          </a:t>
            </a:r>
            <a:r>
              <a:rPr lang="en-US" altLang="ko-KR" dirty="0" smtClean="0">
                <a:latin typeface="굴림" charset="-127"/>
                <a:ea typeface="굴림" charset="-127"/>
              </a:rPr>
              <a:t>	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Application.Run</a:t>
            </a:r>
            <a:r>
              <a:rPr lang="en-US" altLang="ko-KR" dirty="0" smtClean="0">
                <a:latin typeface="굴림" charset="-127"/>
                <a:ea typeface="굴림" charset="-127"/>
              </a:rPr>
              <a:t>(new Form());</a:t>
            </a:r>
          </a:p>
          <a:p>
            <a:pPr lvl="1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		//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System.Windows.FormsApplication.Run</a:t>
            </a:r>
            <a:r>
              <a:rPr lang="en-US" altLang="ko-KR" dirty="0" smtClean="0">
                <a:latin typeface="굴림" charset="-127"/>
                <a:ea typeface="굴림" charset="-127"/>
              </a:rPr>
              <a:t>(new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System.Windows.Forms.Form</a:t>
            </a:r>
            <a:r>
              <a:rPr lang="en-US" altLang="ko-KR" dirty="0" smtClean="0">
                <a:latin typeface="굴림" charset="-127"/>
                <a:ea typeface="굴림" charset="-127"/>
              </a:rPr>
              <a:t>());</a:t>
            </a:r>
          </a:p>
          <a:p>
            <a:pPr lvl="1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	      }</a:t>
            </a:r>
          </a:p>
          <a:p>
            <a:pPr lvl="1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	  }</a:t>
            </a:r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r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t>1-</a:t>
            </a:r>
            <a:fld id="{B63B2727-AD1E-4068-82F4-01EB6363E595}" type="slidenum"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pPr/>
              <a:t>5</a:t>
            </a:fld>
            <a:endParaRPr lang="en-US" altLang="ko-KR" sz="1100" b="0" smtClean="0">
              <a:latin typeface="Microsoft Sans Serif" pitchFamily="34" charset="0"/>
              <a:ea typeface="돋움체" pitchFamily="49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r>
              <a:rPr lang="en-US" altLang="ko-KR" sz="1100" b="0">
                <a:solidFill>
                  <a:prstClr val="black"/>
                </a:solidFill>
                <a:latin typeface="Microsoft Sans Serif" pitchFamily="34" charset="0"/>
                <a:ea typeface="돋움체" pitchFamily="49" charset="-127"/>
              </a:rPr>
              <a:t>1-</a:t>
            </a:r>
            <a:fld id="{B87A1470-30C7-4926-AA0F-F9E9938F93ED}" type="slidenum">
              <a:rPr lang="en-US" altLang="ko-KR" sz="1100" b="0">
                <a:solidFill>
                  <a:prstClr val="black"/>
                </a:solidFill>
                <a:latin typeface="Microsoft Sans Serif" pitchFamily="34" charset="0"/>
                <a:ea typeface="돋움체" pitchFamily="49" charset="-127"/>
              </a:rPr>
              <a:pPr/>
              <a:t>6</a:t>
            </a:fld>
            <a:endParaRPr lang="en-US" altLang="ko-KR" sz="1100" b="0">
              <a:solidFill>
                <a:prstClr val="black"/>
              </a:solidFill>
              <a:latin typeface="Microsoft Sans Serif" pitchFamily="34" charset="0"/>
              <a:ea typeface="돋움체" pitchFamily="49" charset="-127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kumimoji="1" lang="ko-KR" altLang="en-US" sz="1000" b="1" kern="1200" dirty="0" smtClean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예제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dirty="0" smtClean="0">
                <a:latin typeface="굴림" charset="-127"/>
                <a:ea typeface="굴림" charset="-127"/>
              </a:rPr>
              <a:t>  Size </a:t>
            </a:r>
            <a:r>
              <a:rPr lang="ko-KR" altLang="en-US" dirty="0" smtClean="0">
                <a:latin typeface="굴림" charset="-127"/>
                <a:ea typeface="굴림" charset="-127"/>
              </a:rPr>
              <a:t>구조체 연산 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lvl="2" eaLnBrk="1" hangingPunct="1"/>
            <a:r>
              <a:rPr lang="en-US" altLang="ko-KR" dirty="0" smtClean="0">
                <a:latin typeface="굴림" charset="-127"/>
                <a:ea typeface="굴림" charset="-127"/>
              </a:rPr>
              <a:t> using System;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using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dirty="0" smtClean="0">
                <a:latin typeface="굴림" charset="-127"/>
                <a:ea typeface="굴림" charset="-127"/>
              </a:rPr>
              <a:t>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class StructExam1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{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static void Main(string[]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args</a:t>
            </a:r>
            <a:r>
              <a:rPr lang="en-US" altLang="ko-KR" dirty="0" smtClean="0">
                <a:latin typeface="굴림" charset="-127"/>
                <a:ea typeface="굴림" charset="-127"/>
              </a:rPr>
              <a:t>)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{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  Size sz1 = new Size(100, 100);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  Size sz2 = new Size(50, -50);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  Size sz3 = new Size();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  sz3 = sz1 + sz2;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 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System.Console.WriteLine</a:t>
            </a:r>
            <a:r>
              <a:rPr lang="en-US" altLang="ko-KR" dirty="0" smtClean="0">
                <a:latin typeface="굴림" charset="-127"/>
                <a:ea typeface="굴림" charset="-127"/>
              </a:rPr>
              <a:t>(sz3.ToString());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  sz3 = sz2 - sz1;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 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System.Console.WriteLine</a:t>
            </a:r>
            <a:r>
              <a:rPr lang="en-US" altLang="ko-KR" dirty="0" smtClean="0">
                <a:latin typeface="굴림" charset="-127"/>
                <a:ea typeface="굴림" charset="-127"/>
              </a:rPr>
              <a:t>(sz3.ToString());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  sz3 += sz1;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 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System.Console.WriteLine</a:t>
            </a:r>
            <a:r>
              <a:rPr lang="en-US" altLang="ko-KR" dirty="0" smtClean="0">
                <a:latin typeface="굴림" charset="-127"/>
                <a:ea typeface="굴림" charset="-127"/>
              </a:rPr>
              <a:t>(sz3.ToString());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  sz3 -= sz2;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 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System.Console.WriteLine</a:t>
            </a:r>
            <a:r>
              <a:rPr lang="en-US" altLang="ko-KR" dirty="0" smtClean="0">
                <a:latin typeface="굴림" charset="-127"/>
                <a:ea typeface="굴림" charset="-127"/>
              </a:rPr>
              <a:t>(sz3.ToString());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}</a:t>
            </a:r>
          </a:p>
          <a:p>
            <a:pPr lvl="2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}</a:t>
            </a:r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r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t>1-</a:t>
            </a:r>
            <a:fld id="{B63B2727-AD1E-4068-82F4-01EB6363E595}" type="slidenum"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pPr/>
              <a:t>7</a:t>
            </a:fld>
            <a:endParaRPr lang="en-US" altLang="ko-KR" sz="1100" b="0" smtClean="0">
              <a:latin typeface="Microsoft Sans Serif" pitchFamily="34" charset="0"/>
              <a:ea typeface="돋움체" pitchFamily="49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kumimoji="1" lang="ko-KR" altLang="en-US" sz="1000" b="1" kern="1200" dirty="0" smtClean="0"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+mn-cs"/>
              </a:rPr>
              <a:t>예제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lvl="1" eaLnBrk="1" hangingPunct="1"/>
            <a:r>
              <a:rPr lang="en-US" altLang="ko-KR" dirty="0" smtClean="0">
                <a:latin typeface="굴림" charset="-127"/>
                <a:ea typeface="굴림" charset="-127"/>
              </a:rPr>
              <a:t> using System;</a:t>
            </a:r>
          </a:p>
          <a:p>
            <a:pPr lvl="1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using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System.Drawing</a:t>
            </a:r>
            <a:r>
              <a:rPr lang="en-US" altLang="ko-KR" dirty="0" smtClean="0">
                <a:latin typeface="굴림" charset="-127"/>
                <a:ea typeface="굴림" charset="-127"/>
              </a:rPr>
              <a:t>;</a:t>
            </a:r>
          </a:p>
          <a:p>
            <a:pPr lvl="1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class StructExam3</a:t>
            </a:r>
          </a:p>
          <a:p>
            <a:pPr lvl="1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{</a:t>
            </a:r>
          </a:p>
          <a:p>
            <a:pPr lvl="1" eaLnBrk="1" hangingPunct="1">
              <a:buNone/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lvl="1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static void Main(string[]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args</a:t>
            </a:r>
            <a:r>
              <a:rPr lang="en-US" altLang="ko-KR" dirty="0" smtClean="0">
                <a:latin typeface="굴림" charset="-127"/>
                <a:ea typeface="굴림" charset="-127"/>
              </a:rPr>
              <a:t>)</a:t>
            </a:r>
          </a:p>
          <a:p>
            <a:pPr lvl="1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{</a:t>
            </a:r>
          </a:p>
          <a:p>
            <a:pPr lvl="1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Rectangle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rect</a:t>
            </a:r>
            <a:r>
              <a:rPr lang="en-US" altLang="ko-KR" dirty="0" smtClean="0">
                <a:latin typeface="굴림" charset="-127"/>
                <a:ea typeface="굴림" charset="-127"/>
              </a:rPr>
              <a:t> = new Rectangle();</a:t>
            </a:r>
          </a:p>
          <a:p>
            <a:pPr lvl="1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Rectangle rect1 = new Rectangle(10, 10, 100, 100);</a:t>
            </a:r>
          </a:p>
          <a:p>
            <a:pPr lvl="1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Rectangle rect2 = new Rectangle(50, 50, 100, 100);</a:t>
            </a:r>
          </a:p>
          <a:p>
            <a:pPr lvl="1" eaLnBrk="1" hangingPunct="1">
              <a:buNone/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lvl="1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// </a:t>
            </a:r>
            <a:r>
              <a:rPr lang="ko-KR" altLang="en-US" dirty="0" smtClean="0">
                <a:latin typeface="굴림" charset="-127"/>
                <a:ea typeface="굴림" charset="-127"/>
              </a:rPr>
              <a:t>좌측상단과 우측하단의 좌표로 </a:t>
            </a:r>
            <a:r>
              <a:rPr lang="en-US" altLang="ko-KR" dirty="0" smtClean="0">
                <a:latin typeface="굴림" charset="-127"/>
                <a:ea typeface="굴림" charset="-127"/>
              </a:rPr>
              <a:t>Rectangle </a:t>
            </a:r>
            <a:r>
              <a:rPr lang="ko-KR" altLang="en-US" dirty="0" smtClean="0">
                <a:latin typeface="굴림" charset="-127"/>
                <a:ea typeface="굴림" charset="-127"/>
              </a:rPr>
              <a:t>객체를 만들어 반환</a:t>
            </a:r>
          </a:p>
          <a:p>
            <a:pPr lvl="1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rect</a:t>
            </a:r>
            <a:r>
              <a:rPr lang="en-US" altLang="ko-KR" dirty="0" smtClean="0">
                <a:latin typeface="굴림" charset="-127"/>
                <a:ea typeface="굴림" charset="-127"/>
              </a:rPr>
              <a:t> =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Rectangle.FromLTRB</a:t>
            </a:r>
            <a:r>
              <a:rPr lang="en-US" altLang="ko-KR" dirty="0" smtClean="0">
                <a:latin typeface="굴림" charset="-127"/>
                <a:ea typeface="굴림" charset="-127"/>
              </a:rPr>
              <a:t>(30, 30, 50, 50);</a:t>
            </a:r>
          </a:p>
          <a:p>
            <a:pPr lvl="1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System.Console.WriteLine</a:t>
            </a:r>
            <a:r>
              <a:rPr lang="en-US" altLang="ko-KR" dirty="0" smtClean="0">
                <a:latin typeface="굴림" charset="-127"/>
                <a:ea typeface="굴림" charset="-127"/>
              </a:rPr>
              <a:t>("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rect</a:t>
            </a:r>
            <a:r>
              <a:rPr lang="en-US" altLang="ko-KR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dirty="0" smtClean="0">
                <a:latin typeface="굴림" charset="-127"/>
                <a:ea typeface="굴림" charset="-127"/>
              </a:rPr>
              <a:t>값</a:t>
            </a:r>
            <a:r>
              <a:rPr lang="en-US" altLang="ko-KR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FromLTRB</a:t>
            </a:r>
            <a:r>
              <a:rPr lang="en-US" altLang="ko-KR" dirty="0" smtClean="0">
                <a:latin typeface="굴림" charset="-127"/>
                <a:ea typeface="굴림" charset="-127"/>
              </a:rPr>
              <a:t>) :" +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rect.ToString</a:t>
            </a:r>
            <a:r>
              <a:rPr lang="en-US" altLang="ko-KR" dirty="0" smtClean="0">
                <a:latin typeface="굴림" charset="-127"/>
                <a:ea typeface="굴림" charset="-127"/>
              </a:rPr>
              <a:t>());</a:t>
            </a:r>
          </a:p>
          <a:p>
            <a:pPr lvl="1" eaLnBrk="1" hangingPunct="1">
              <a:buNone/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lvl="1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//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x,y</a:t>
            </a:r>
            <a:r>
              <a:rPr lang="ko-KR" altLang="en-US" dirty="0" smtClean="0">
                <a:latin typeface="굴림" charset="-127"/>
                <a:ea typeface="굴림" charset="-127"/>
              </a:rPr>
              <a:t>의 크기만큼 사각형의 시작 좌표를 이동</a:t>
            </a:r>
          </a:p>
          <a:p>
            <a:pPr lvl="1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rect.Offset</a:t>
            </a:r>
            <a:r>
              <a:rPr lang="en-US" altLang="ko-KR" dirty="0" smtClean="0">
                <a:latin typeface="굴림" charset="-127"/>
                <a:ea typeface="굴림" charset="-127"/>
              </a:rPr>
              <a:t>(10, -10);</a:t>
            </a:r>
          </a:p>
          <a:p>
            <a:pPr lvl="1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System.Console.WriteLine</a:t>
            </a:r>
            <a:r>
              <a:rPr lang="en-US" altLang="ko-KR" dirty="0" smtClean="0">
                <a:latin typeface="굴림" charset="-127"/>
                <a:ea typeface="굴림" charset="-127"/>
              </a:rPr>
              <a:t>("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rect</a:t>
            </a:r>
            <a:r>
              <a:rPr lang="en-US" altLang="ko-KR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dirty="0" smtClean="0">
                <a:latin typeface="굴림" charset="-127"/>
                <a:ea typeface="굴림" charset="-127"/>
              </a:rPr>
              <a:t>값</a:t>
            </a:r>
            <a:r>
              <a:rPr lang="en-US" altLang="ko-KR" dirty="0" smtClean="0">
                <a:latin typeface="굴림" charset="-127"/>
                <a:ea typeface="굴림" charset="-127"/>
              </a:rPr>
              <a:t>(Offset) :" +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rect.ToString</a:t>
            </a:r>
            <a:r>
              <a:rPr lang="en-US" altLang="ko-KR" dirty="0" smtClean="0">
                <a:latin typeface="굴림" charset="-127"/>
                <a:ea typeface="굴림" charset="-127"/>
              </a:rPr>
              <a:t>());</a:t>
            </a:r>
          </a:p>
          <a:p>
            <a:pPr lvl="1" eaLnBrk="1" hangingPunct="1">
              <a:buNone/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lvl="1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//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rect.X</a:t>
            </a:r>
            <a:r>
              <a:rPr lang="en-US" altLang="ko-KR" dirty="0" smtClean="0">
                <a:latin typeface="굴림" charset="-127"/>
                <a:ea typeface="굴림" charset="-127"/>
              </a:rPr>
              <a:t> -= 50        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rect.Y</a:t>
            </a:r>
            <a:r>
              <a:rPr lang="en-US" altLang="ko-KR" dirty="0" smtClean="0">
                <a:latin typeface="굴림" charset="-127"/>
                <a:ea typeface="굴림" charset="-127"/>
              </a:rPr>
              <a:t> -= 50</a:t>
            </a:r>
          </a:p>
          <a:p>
            <a:pPr lvl="1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//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rect.Width</a:t>
            </a:r>
            <a:r>
              <a:rPr lang="en-US" altLang="ko-KR" dirty="0" smtClean="0">
                <a:latin typeface="굴림" charset="-127"/>
                <a:ea typeface="굴림" charset="-127"/>
              </a:rPr>
              <a:t> += 2*50  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rect.Y</a:t>
            </a:r>
            <a:r>
              <a:rPr lang="en-US" altLang="ko-KR" dirty="0" smtClean="0">
                <a:latin typeface="굴림" charset="-127"/>
                <a:ea typeface="굴림" charset="-127"/>
              </a:rPr>
              <a:t>  += 2*50</a:t>
            </a:r>
          </a:p>
          <a:p>
            <a:pPr lvl="1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Rectangle.Inflate</a:t>
            </a:r>
            <a:r>
              <a:rPr lang="en-US" altLang="ko-KR" dirty="0" smtClean="0">
                <a:latin typeface="굴림" charset="-127"/>
                <a:ea typeface="굴림" charset="-127"/>
              </a:rPr>
              <a:t>(rect1, 50, 50);</a:t>
            </a:r>
          </a:p>
          <a:p>
            <a:pPr lvl="1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System.Console.WriteLine</a:t>
            </a:r>
            <a:r>
              <a:rPr lang="en-US" altLang="ko-KR" dirty="0" smtClean="0">
                <a:latin typeface="굴림" charset="-127"/>
                <a:ea typeface="굴림" charset="-127"/>
              </a:rPr>
              <a:t>("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rect</a:t>
            </a:r>
            <a:r>
              <a:rPr lang="en-US" altLang="ko-KR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dirty="0" smtClean="0">
                <a:latin typeface="굴림" charset="-127"/>
                <a:ea typeface="굴림" charset="-127"/>
              </a:rPr>
              <a:t>값</a:t>
            </a:r>
            <a:r>
              <a:rPr lang="en-US" altLang="ko-KR" dirty="0" smtClean="0">
                <a:latin typeface="굴림" charset="-127"/>
                <a:ea typeface="굴림" charset="-127"/>
              </a:rPr>
              <a:t>(Inflate) :" +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rect.ToString</a:t>
            </a:r>
            <a:r>
              <a:rPr lang="en-US" altLang="ko-KR" dirty="0" smtClean="0">
                <a:latin typeface="굴림" charset="-127"/>
                <a:ea typeface="굴림" charset="-127"/>
              </a:rPr>
              <a:t>());</a:t>
            </a:r>
          </a:p>
          <a:p>
            <a:pPr lvl="1" eaLnBrk="1" hangingPunct="1">
              <a:buNone/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lvl="1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// </a:t>
            </a:r>
            <a:r>
              <a:rPr lang="ko-KR" altLang="en-US" dirty="0" smtClean="0">
                <a:latin typeface="굴림" charset="-127"/>
                <a:ea typeface="굴림" charset="-127"/>
              </a:rPr>
              <a:t>두 사각형 영역의 합집합을 반환</a:t>
            </a:r>
          </a:p>
          <a:p>
            <a:pPr lvl="1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dirty="0" smtClean="0">
                <a:latin typeface="굴림" charset="-127"/>
                <a:ea typeface="굴림" charset="-127"/>
              </a:rPr>
              <a:t>rect1 =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Rectangle.Union</a:t>
            </a:r>
            <a:r>
              <a:rPr lang="en-US" altLang="ko-KR" dirty="0" smtClean="0">
                <a:latin typeface="굴림" charset="-127"/>
                <a:ea typeface="굴림" charset="-127"/>
              </a:rPr>
              <a:t>(rect1, rect2);</a:t>
            </a:r>
          </a:p>
          <a:p>
            <a:pPr lvl="1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System.Console.WriteLine</a:t>
            </a:r>
            <a:r>
              <a:rPr lang="en-US" altLang="ko-KR" dirty="0" smtClean="0">
                <a:latin typeface="굴림" charset="-127"/>
                <a:ea typeface="굴림" charset="-127"/>
              </a:rPr>
              <a:t>("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rect</a:t>
            </a:r>
            <a:r>
              <a:rPr lang="en-US" altLang="ko-KR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dirty="0" smtClean="0">
                <a:latin typeface="굴림" charset="-127"/>
                <a:ea typeface="굴림" charset="-127"/>
              </a:rPr>
              <a:t>값</a:t>
            </a:r>
            <a:r>
              <a:rPr lang="en-US" altLang="ko-KR" dirty="0" smtClean="0">
                <a:latin typeface="굴림" charset="-127"/>
                <a:ea typeface="굴림" charset="-127"/>
              </a:rPr>
              <a:t>(Union) :" +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rect.ToString</a:t>
            </a:r>
            <a:r>
              <a:rPr lang="en-US" altLang="ko-KR" dirty="0" smtClean="0">
                <a:latin typeface="굴림" charset="-127"/>
                <a:ea typeface="굴림" charset="-127"/>
              </a:rPr>
              <a:t>());</a:t>
            </a:r>
          </a:p>
          <a:p>
            <a:pPr lvl="1" eaLnBrk="1" hangingPunct="1">
              <a:buNone/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lvl="1" eaLnBrk="1" hangingPunct="1">
              <a:buNone/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lvl="1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// </a:t>
            </a:r>
            <a:r>
              <a:rPr lang="ko-KR" altLang="en-US" dirty="0" smtClean="0">
                <a:latin typeface="굴림" charset="-127"/>
                <a:ea typeface="굴림" charset="-127"/>
              </a:rPr>
              <a:t>두 사각형 영역의 교집합을 반환</a:t>
            </a:r>
          </a:p>
          <a:p>
            <a:pPr lvl="1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dirty="0" smtClean="0">
                <a:latin typeface="굴림" charset="-127"/>
                <a:ea typeface="굴림" charset="-127"/>
              </a:rPr>
              <a:t>rect1 =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Rectangle.Intersect</a:t>
            </a:r>
            <a:r>
              <a:rPr lang="en-US" altLang="ko-KR" dirty="0" smtClean="0">
                <a:latin typeface="굴림" charset="-127"/>
                <a:ea typeface="굴림" charset="-127"/>
              </a:rPr>
              <a:t>(rect1, rect2);</a:t>
            </a:r>
          </a:p>
          <a:p>
            <a:pPr lvl="1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System.Console.WriteLine</a:t>
            </a:r>
            <a:r>
              <a:rPr lang="en-US" altLang="ko-KR" dirty="0" smtClean="0">
                <a:latin typeface="굴림" charset="-127"/>
                <a:ea typeface="굴림" charset="-127"/>
              </a:rPr>
              <a:t>("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rect</a:t>
            </a:r>
            <a:r>
              <a:rPr lang="en-US" altLang="ko-KR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dirty="0" smtClean="0">
                <a:latin typeface="굴림" charset="-127"/>
                <a:ea typeface="굴림" charset="-127"/>
              </a:rPr>
              <a:t>값</a:t>
            </a:r>
            <a:r>
              <a:rPr lang="en-US" altLang="ko-KR" dirty="0" smtClean="0">
                <a:latin typeface="굴림" charset="-127"/>
                <a:ea typeface="굴림" charset="-127"/>
              </a:rPr>
              <a:t>(Intersect) :" +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rect.ToString</a:t>
            </a:r>
            <a:r>
              <a:rPr lang="en-US" altLang="ko-KR" dirty="0" smtClean="0">
                <a:latin typeface="굴림" charset="-127"/>
                <a:ea typeface="굴림" charset="-127"/>
              </a:rPr>
              <a:t>());</a:t>
            </a:r>
          </a:p>
          <a:p>
            <a:pPr lvl="1" eaLnBrk="1" hangingPunct="1">
              <a:buNone/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lvl="1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// </a:t>
            </a:r>
            <a:r>
              <a:rPr lang="ko-KR" altLang="en-US" dirty="0" smtClean="0">
                <a:latin typeface="굴림" charset="-127"/>
                <a:ea typeface="굴림" charset="-127"/>
              </a:rPr>
              <a:t>매개변수가 사각형 영역에 포함되는 유무 반환</a:t>
            </a:r>
          </a:p>
          <a:p>
            <a:pPr lvl="1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dirty="0" smtClean="0">
                <a:latin typeface="굴림" charset="-127"/>
                <a:ea typeface="굴림" charset="-127"/>
              </a:rPr>
              <a:t>if (rect1.Contains(rect2))</a:t>
            </a:r>
          </a:p>
          <a:p>
            <a:pPr lvl="1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System.Console.WriteLine</a:t>
            </a:r>
            <a:r>
              <a:rPr lang="en-US" altLang="ko-KR" dirty="0" smtClean="0">
                <a:latin typeface="굴림" charset="-127"/>
                <a:ea typeface="굴림" charset="-127"/>
              </a:rPr>
              <a:t>("rect2</a:t>
            </a:r>
            <a:r>
              <a:rPr lang="ko-KR" altLang="en-US" dirty="0" smtClean="0">
                <a:latin typeface="굴림" charset="-127"/>
                <a:ea typeface="굴림" charset="-127"/>
              </a:rPr>
              <a:t>는 </a:t>
            </a:r>
            <a:r>
              <a:rPr lang="en-US" altLang="ko-KR" dirty="0" smtClean="0">
                <a:latin typeface="굴림" charset="-127"/>
                <a:ea typeface="굴림" charset="-127"/>
              </a:rPr>
              <a:t>rect1</a:t>
            </a:r>
            <a:r>
              <a:rPr lang="ko-KR" altLang="en-US" dirty="0" smtClean="0">
                <a:latin typeface="굴림" charset="-127"/>
                <a:ea typeface="굴림" charset="-127"/>
              </a:rPr>
              <a:t>에 포함되어 있습니다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.");</a:t>
            </a:r>
          </a:p>
          <a:p>
            <a:pPr lvl="1" eaLnBrk="1" hangingPunct="1">
              <a:buNone/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lvl="1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// </a:t>
            </a:r>
            <a:r>
              <a:rPr lang="ko-KR" altLang="en-US" dirty="0" smtClean="0">
                <a:latin typeface="굴림" charset="-127"/>
                <a:ea typeface="굴림" charset="-127"/>
              </a:rPr>
              <a:t>매개변수가 사각형 영역과 교차하는 여부 반환</a:t>
            </a:r>
          </a:p>
          <a:p>
            <a:pPr lvl="1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        </a:t>
            </a:r>
            <a:r>
              <a:rPr lang="en-US" altLang="ko-KR" dirty="0" smtClean="0">
                <a:latin typeface="굴림" charset="-127"/>
                <a:ea typeface="굴림" charset="-127"/>
              </a:rPr>
              <a:t>if (rect2.IntersectsWith(rect1))</a:t>
            </a:r>
          </a:p>
          <a:p>
            <a:pPr lvl="1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       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System.Console.WriteLine</a:t>
            </a:r>
            <a:r>
              <a:rPr lang="en-US" altLang="ko-KR" dirty="0" smtClean="0">
                <a:latin typeface="굴림" charset="-127"/>
                <a:ea typeface="굴림" charset="-127"/>
              </a:rPr>
              <a:t>("rect2</a:t>
            </a:r>
            <a:r>
              <a:rPr lang="ko-KR" altLang="en-US" dirty="0" smtClean="0">
                <a:latin typeface="굴림" charset="-127"/>
                <a:ea typeface="굴림" charset="-127"/>
              </a:rPr>
              <a:t>는 </a:t>
            </a:r>
            <a:r>
              <a:rPr lang="en-US" altLang="ko-KR" dirty="0" smtClean="0">
                <a:latin typeface="굴림" charset="-127"/>
                <a:ea typeface="굴림" charset="-127"/>
              </a:rPr>
              <a:t>rect1</a:t>
            </a:r>
            <a:r>
              <a:rPr lang="ko-KR" altLang="en-US" dirty="0" smtClean="0">
                <a:latin typeface="굴림" charset="-127"/>
                <a:ea typeface="굴림" charset="-127"/>
              </a:rPr>
              <a:t>과 교차합니다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.");</a:t>
            </a:r>
          </a:p>
          <a:p>
            <a:pPr lvl="1" eaLnBrk="1" hangingPunct="1">
              <a:buNone/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lvl="1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   }</a:t>
            </a:r>
          </a:p>
          <a:p>
            <a:pPr lvl="1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}</a:t>
            </a:r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1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9060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defTabSz="990600"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r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t>1-</a:t>
            </a:r>
            <a:fld id="{B63B2727-AD1E-4068-82F4-01EB6363E595}" type="slidenum">
              <a:rPr lang="en-US" altLang="ko-KR" sz="1100" b="0" smtClean="0">
                <a:latin typeface="Microsoft Sans Serif" pitchFamily="34" charset="0"/>
                <a:ea typeface="돋움체" pitchFamily="49" charset="-127"/>
              </a:rPr>
              <a:pPr/>
              <a:t>8</a:t>
            </a:fld>
            <a:endParaRPr lang="en-US" altLang="ko-KR" sz="1100" b="0" smtClean="0">
              <a:latin typeface="Microsoft Sans Serif" pitchFamily="34" charset="0"/>
              <a:ea typeface="돋움체" pitchFamily="49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표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8382000" y="1647825"/>
            <a:ext cx="152400" cy="152400"/>
          </a:xfrm>
          <a:prstGeom prst="ellipse">
            <a:avLst/>
          </a:prstGeom>
          <a:solidFill>
            <a:srgbClr val="FFFFFF"/>
          </a:solidFill>
          <a:ln w="76200" cmpd="tri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35000"/>
              </a:spcAft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35000"/>
              </a:spcAft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35000"/>
              </a:spcAft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35000"/>
              </a:spcAft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9pPr>
          </a:lstStyle>
          <a:p>
            <a:pPr>
              <a:defRPr/>
            </a:pPr>
            <a:endParaRPr lang="ko-KR" altLang="en-US" smtClean="0"/>
          </a:p>
        </p:txBody>
      </p:sp>
      <p:sp>
        <p:nvSpPr>
          <p:cNvPr id="15349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24600" y="3657600"/>
            <a:ext cx="2971800" cy="1752600"/>
          </a:xfrm>
        </p:spPr>
        <p:txBody>
          <a:bodyPr/>
          <a:lstStyle>
            <a:lvl1pPr marL="0" indent="0" algn="ctr">
              <a:defRPr sz="1000">
                <a:latin typeface="HY견명조" pitchFamily="18" charset="-127"/>
                <a:ea typeface="HY견명조" pitchFamily="18" charset="-127"/>
              </a:defRPr>
            </a:lvl1pPr>
          </a:lstStyle>
          <a:p>
            <a:pPr lvl="0"/>
            <a:r>
              <a:rPr lang="ko-KR" altLang="en-US" noProof="0" smtClean="0">
                <a:sym typeface="Wingdings" pitchFamily="2" charset="2"/>
              </a:rPr>
              <a:t>마스터 부제목 스타일 편집</a:t>
            </a:r>
          </a:p>
          <a:p>
            <a:pPr lvl="0"/>
            <a:r>
              <a:rPr lang="ko-KR" altLang="en-US" noProof="0" smtClean="0">
                <a:sym typeface="Wingdings" pitchFamily="2" charset="2"/>
              </a:rPr>
              <a:t>마스터 부제목 스타일 편집</a:t>
            </a:r>
          </a:p>
          <a:p>
            <a:pPr lvl="0"/>
            <a:endParaRPr lang="en-US" altLang="ko-KR" noProof="0" smtClean="0">
              <a:sym typeface="Wingdings" pitchFamily="2" charset="2"/>
            </a:endParaRPr>
          </a:p>
        </p:txBody>
      </p:sp>
      <p:sp>
        <p:nvSpPr>
          <p:cNvPr id="15349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752600"/>
            <a:ext cx="8153400" cy="1371600"/>
          </a:xfrm>
          <a:ln w="76200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33976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[</a:t>
            </a:r>
            <a:fld id="{D904CD1C-C9C7-4350-AF50-44C94529EDD3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9475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8650" y="152400"/>
            <a:ext cx="2125663" cy="5867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1663" y="152400"/>
            <a:ext cx="6224587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[</a:t>
            </a:r>
            <a:fld id="{F14BCE23-1FBB-4A38-BC42-89CB7284BFF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82452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420100" cy="990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1663" y="1371600"/>
            <a:ext cx="4175125" cy="464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29188" y="1371600"/>
            <a:ext cx="4175125" cy="2247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29188" y="3771900"/>
            <a:ext cx="4175125" cy="2247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[</a:t>
            </a:r>
            <a:fld id="{545F04AE-E15A-418F-AE75-4C8A1B7B02C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07773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420100" cy="990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1663" y="1371600"/>
            <a:ext cx="4175125" cy="464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29188" y="1371600"/>
            <a:ext cx="4175125" cy="464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[</a:t>
            </a:r>
            <a:fld id="{34059AFE-C358-4417-8171-5A46712C3D13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11127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420100" cy="990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01663" y="1371600"/>
            <a:ext cx="8502650" cy="4648200"/>
          </a:xfrm>
        </p:spPr>
        <p:txBody>
          <a:bodyPr/>
          <a:lstStyle/>
          <a:p>
            <a:pPr lvl="0"/>
            <a:endParaRPr lang="ko-KR" altLang="en-US" noProof="0" smtClean="0">
              <a:sym typeface="Wingdings" pitchFamily="2" charset="2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[</a:t>
            </a:r>
            <a:fld id="{6C4E8632-CC1C-4F60-BE5E-8C9A395C94BC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37944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표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8382000" y="1647825"/>
            <a:ext cx="152400" cy="152400"/>
          </a:xfrm>
          <a:prstGeom prst="ellipse">
            <a:avLst/>
          </a:prstGeom>
          <a:solidFill>
            <a:srgbClr val="FFFFFF"/>
          </a:solidFill>
          <a:ln w="76200" cmpd="tri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35000"/>
              </a:spcAft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35000"/>
              </a:spcAft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35000"/>
              </a:spcAft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35000"/>
              </a:spcAft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9pPr>
          </a:lstStyle>
          <a:p>
            <a:pPr>
              <a:defRPr/>
            </a:pPr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15349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24600" y="3657600"/>
            <a:ext cx="2971800" cy="1752600"/>
          </a:xfrm>
        </p:spPr>
        <p:txBody>
          <a:bodyPr/>
          <a:lstStyle>
            <a:lvl1pPr marL="0" indent="0" algn="ctr">
              <a:defRPr sz="1000">
                <a:latin typeface="HY견명조" pitchFamily="18" charset="-127"/>
                <a:ea typeface="HY견명조" pitchFamily="18" charset="-127"/>
              </a:defRPr>
            </a:lvl1pPr>
          </a:lstStyle>
          <a:p>
            <a:pPr lvl="0"/>
            <a:r>
              <a:rPr lang="ko-KR" altLang="en-US" noProof="0" smtClean="0">
                <a:sym typeface="Wingdings" pitchFamily="2" charset="2"/>
              </a:rPr>
              <a:t>마스터 부제목 스타일 편집</a:t>
            </a:r>
          </a:p>
          <a:p>
            <a:pPr lvl="0"/>
            <a:r>
              <a:rPr lang="ko-KR" altLang="en-US" noProof="0" smtClean="0">
                <a:sym typeface="Wingdings" pitchFamily="2" charset="2"/>
              </a:rPr>
              <a:t>마스터 부제목 스타일 편집</a:t>
            </a:r>
          </a:p>
          <a:p>
            <a:pPr lvl="0"/>
            <a:endParaRPr lang="en-US" altLang="ko-KR" noProof="0" smtClean="0">
              <a:sym typeface="Wingdings" pitchFamily="2" charset="2"/>
            </a:endParaRPr>
          </a:p>
        </p:txBody>
      </p:sp>
      <p:sp>
        <p:nvSpPr>
          <p:cNvPr id="15349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752600"/>
            <a:ext cx="8153400" cy="1371600"/>
          </a:xfrm>
          <a:ln w="76200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03097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[</a:t>
            </a:r>
            <a:fld id="{46D861CC-8905-44C6-A690-F2780790EA10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17843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[</a:t>
            </a:r>
            <a:fld id="{1A1C10A9-9FDC-4766-A436-6612D225CB5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75978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1663" y="1371600"/>
            <a:ext cx="417512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29188" y="1371600"/>
            <a:ext cx="417512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[</a:t>
            </a:r>
            <a:fld id="{0429D7FF-07E6-4E1C-B895-6D777427B49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45458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[</a:t>
            </a:r>
            <a:fld id="{43F06E34-4B1B-4BA3-93DD-E1DBA49D85A1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0394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[</a:t>
            </a:r>
            <a:fld id="{46D861CC-8905-44C6-A690-F2780790EA10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153817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[</a:t>
            </a:r>
            <a:fld id="{09B986A6-D256-42C7-BAB4-C573D9D25770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637245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[</a:t>
            </a:r>
            <a:fld id="{FC0115F6-B67E-4F93-84C3-66DCB8984D5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2112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[</a:t>
            </a:r>
            <a:fld id="{7EF7FB53-D0BF-44D9-AAA3-7D9ABE0E047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190924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>
              <a:sym typeface="Wingdings" pitchFamily="2" charset="2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[</a:t>
            </a:r>
            <a:fld id="{AA2E7BD7-DCD1-4171-83D1-8D1EE797FE4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823740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[</a:t>
            </a:r>
            <a:fld id="{D904CD1C-C9C7-4350-AF50-44C94529EDD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111228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8650" y="152400"/>
            <a:ext cx="2125663" cy="5867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1663" y="152400"/>
            <a:ext cx="6224587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[</a:t>
            </a:r>
            <a:fld id="{F14BCE23-1FBB-4A38-BC42-89CB7284BFF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629800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420100" cy="990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1663" y="1371600"/>
            <a:ext cx="4175125" cy="464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29188" y="1371600"/>
            <a:ext cx="4175125" cy="2247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29188" y="3771900"/>
            <a:ext cx="4175125" cy="2247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[</a:t>
            </a:r>
            <a:fld id="{545F04AE-E15A-418F-AE75-4C8A1B7B02C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634661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420100" cy="990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1663" y="1371600"/>
            <a:ext cx="4175125" cy="464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29188" y="1371600"/>
            <a:ext cx="4175125" cy="464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[</a:t>
            </a:r>
            <a:fld id="{34059AFE-C358-4417-8171-5A46712C3D1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158453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420100" cy="990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01663" y="1371600"/>
            <a:ext cx="8502650" cy="4648200"/>
          </a:xfrm>
        </p:spPr>
        <p:txBody>
          <a:bodyPr/>
          <a:lstStyle/>
          <a:p>
            <a:pPr lvl="0"/>
            <a:endParaRPr lang="ko-KR" altLang="en-US" noProof="0" smtClean="0">
              <a:sym typeface="Wingdings" pitchFamily="2" charset="2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[</a:t>
            </a:r>
            <a:fld id="{6C4E8632-CC1C-4F60-BE5E-8C9A395C94B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951690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표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8382000" y="1647825"/>
            <a:ext cx="152400" cy="152400"/>
          </a:xfrm>
          <a:prstGeom prst="ellipse">
            <a:avLst/>
          </a:prstGeom>
          <a:solidFill>
            <a:srgbClr val="FFFFFF"/>
          </a:solidFill>
          <a:ln w="76200" cmpd="tri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35000"/>
              </a:spcAft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35000"/>
              </a:spcAft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35000"/>
              </a:spcAft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35000"/>
              </a:spcAft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9pPr>
          </a:lstStyle>
          <a:p>
            <a:pPr>
              <a:defRPr/>
            </a:pPr>
            <a:endParaRPr lang="ko-KR" altLang="en-US" smtClean="0">
              <a:solidFill>
                <a:srgbClr val="000000"/>
              </a:solidFill>
            </a:endParaRPr>
          </a:p>
        </p:txBody>
      </p:sp>
      <p:sp>
        <p:nvSpPr>
          <p:cNvPr id="15349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24600" y="3657600"/>
            <a:ext cx="2971800" cy="1752600"/>
          </a:xfrm>
        </p:spPr>
        <p:txBody>
          <a:bodyPr/>
          <a:lstStyle>
            <a:lvl1pPr marL="0" indent="0" algn="ctr">
              <a:defRPr sz="1000">
                <a:latin typeface="HY견명조" pitchFamily="18" charset="-127"/>
                <a:ea typeface="HY견명조" pitchFamily="18" charset="-127"/>
              </a:defRPr>
            </a:lvl1pPr>
          </a:lstStyle>
          <a:p>
            <a:pPr lvl="0"/>
            <a:r>
              <a:rPr lang="ko-KR" altLang="en-US" noProof="0" smtClean="0">
                <a:sym typeface="Wingdings" pitchFamily="2" charset="2"/>
              </a:rPr>
              <a:t>마스터 부제목 스타일 편집</a:t>
            </a:r>
          </a:p>
          <a:p>
            <a:pPr lvl="0"/>
            <a:r>
              <a:rPr lang="ko-KR" altLang="en-US" noProof="0" smtClean="0">
                <a:sym typeface="Wingdings" pitchFamily="2" charset="2"/>
              </a:rPr>
              <a:t>마스터 부제목 스타일 편집</a:t>
            </a:r>
          </a:p>
          <a:p>
            <a:pPr lvl="0"/>
            <a:endParaRPr lang="en-US" altLang="ko-KR" noProof="0" smtClean="0">
              <a:sym typeface="Wingdings" pitchFamily="2" charset="2"/>
            </a:endParaRPr>
          </a:p>
        </p:txBody>
      </p:sp>
      <p:sp>
        <p:nvSpPr>
          <p:cNvPr id="15349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752600"/>
            <a:ext cx="8153400" cy="1371600"/>
          </a:xfrm>
          <a:ln w="76200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2648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[</a:t>
            </a:r>
            <a:fld id="{1A1C10A9-9FDC-4766-A436-6612D225CB5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646445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[</a:t>
            </a:r>
            <a:fld id="{46D861CC-8905-44C6-A690-F2780790EA10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224426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[</a:t>
            </a:r>
            <a:fld id="{1A1C10A9-9FDC-4766-A436-6612D225CB5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234027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1663" y="1371600"/>
            <a:ext cx="417512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29188" y="1371600"/>
            <a:ext cx="417512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[</a:t>
            </a:r>
            <a:fld id="{0429D7FF-07E6-4E1C-B895-6D777427B49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407295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[</a:t>
            </a:r>
            <a:fld id="{43F06E34-4B1B-4BA3-93DD-E1DBA49D85A1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118131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[</a:t>
            </a:r>
            <a:fld id="{09B986A6-D256-42C7-BAB4-C573D9D25770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892903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[</a:t>
            </a:r>
            <a:fld id="{FC0115F6-B67E-4F93-84C3-66DCB8984D5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774386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[</a:t>
            </a:r>
            <a:fld id="{7EF7FB53-D0BF-44D9-AAA3-7D9ABE0E047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466987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>
              <a:sym typeface="Wingdings" pitchFamily="2" charset="2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[</a:t>
            </a:r>
            <a:fld id="{AA2E7BD7-DCD1-4171-83D1-8D1EE797FE4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477371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[</a:t>
            </a:r>
            <a:fld id="{D904CD1C-C9C7-4350-AF50-44C94529EDD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395775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8650" y="152400"/>
            <a:ext cx="2125663" cy="5867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1663" y="152400"/>
            <a:ext cx="6224587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[</a:t>
            </a:r>
            <a:fld id="{F14BCE23-1FBB-4A38-BC42-89CB7284BFF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3796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1663" y="1371600"/>
            <a:ext cx="417512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29188" y="1371600"/>
            <a:ext cx="417512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[</a:t>
            </a:r>
            <a:fld id="{0429D7FF-07E6-4E1C-B895-6D777427B49E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347860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420100" cy="990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1663" y="1371600"/>
            <a:ext cx="4175125" cy="464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29188" y="1371600"/>
            <a:ext cx="4175125" cy="2247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29188" y="3771900"/>
            <a:ext cx="4175125" cy="2247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[</a:t>
            </a:r>
            <a:fld id="{545F04AE-E15A-418F-AE75-4C8A1B7B02C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649809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420100" cy="990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1663" y="1371600"/>
            <a:ext cx="4175125" cy="464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29188" y="1371600"/>
            <a:ext cx="4175125" cy="464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[</a:t>
            </a:r>
            <a:fld id="{34059AFE-C358-4417-8171-5A46712C3D1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700434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420100" cy="990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01663" y="1371600"/>
            <a:ext cx="8502650" cy="4648200"/>
          </a:xfrm>
        </p:spPr>
        <p:txBody>
          <a:bodyPr/>
          <a:lstStyle/>
          <a:p>
            <a:pPr lvl="0"/>
            <a:endParaRPr lang="ko-KR" altLang="en-US" noProof="0" smtClean="0">
              <a:sym typeface="Wingdings" pitchFamily="2" charset="2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[</a:t>
            </a:r>
            <a:fld id="{6C4E8632-CC1C-4F60-BE5E-8C9A395C94B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8042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[</a:t>
            </a:r>
            <a:fld id="{43F06E34-4B1B-4BA3-93DD-E1DBA49D85A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4714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[</a:t>
            </a:r>
            <a:fld id="{09B986A6-D256-42C7-BAB4-C573D9D25770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1356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[</a:t>
            </a:r>
            <a:fld id="{FC0115F6-B67E-4F93-84C3-66DCB8984D5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7361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[</a:t>
            </a:r>
            <a:fld id="{7EF7FB53-D0BF-44D9-AAA3-7D9ABE0E047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7449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>
              <a:sym typeface="Wingdings" pitchFamily="2" charset="2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[</a:t>
            </a:r>
            <a:fld id="{AA2E7BD7-DCD1-4171-83D1-8D1EE797FE4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498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oleObject" Target="../embeddings/oleObject3.bin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6.xml"/><Relationship Id="rId16" Type="http://schemas.openxmlformats.org/officeDocument/2006/relationships/vmlDrawing" Target="../drawings/vmlDrawing2.vml"/><Relationship Id="rId20" Type="http://schemas.openxmlformats.org/officeDocument/2006/relationships/oleObject" Target="../embeddings/oleObject4.bin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oleObject" Target="../embeddings/oleObject5.bin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30.xml"/><Relationship Id="rId16" Type="http://schemas.openxmlformats.org/officeDocument/2006/relationships/vmlDrawing" Target="../drawings/vmlDrawing3.vml"/><Relationship Id="rId20" Type="http://schemas.openxmlformats.org/officeDocument/2006/relationships/oleObject" Target="../embeddings/oleObject6.bin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4848225" y="6591300"/>
            <a:ext cx="228600" cy="228600"/>
          </a:xfrm>
          <a:prstGeom prst="ellipse">
            <a:avLst/>
          </a:prstGeom>
          <a:solidFill>
            <a:srgbClr val="FFFFFF"/>
          </a:solidFill>
          <a:ln w="95250" cmpd="thickThin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35000"/>
              </a:spcAft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35000"/>
              </a:spcAft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35000"/>
              </a:spcAft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35000"/>
              </a:spcAft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9pPr>
          </a:lstStyle>
          <a:p>
            <a:pPr>
              <a:defRPr/>
            </a:pPr>
            <a:endParaRPr lang="ko-KR" altLang="en-US" smtClean="0"/>
          </a:p>
        </p:txBody>
      </p:sp>
      <p:pic>
        <p:nvPicPr>
          <p:cNvPr id="1027" name="Picture 3" descr="1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868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84201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1663" y="1371600"/>
            <a:ext cx="85026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Wingdings" pitchFamily="2" charset="2"/>
              </a:rPr>
              <a:t></a:t>
            </a:r>
            <a:r>
              <a:rPr lang="ko-KR" altLang="en-US" smtClean="0">
                <a:sym typeface="Wingdings" pitchFamily="2" charset="2"/>
              </a:rPr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1"/>
            <a:r>
              <a:rPr lang="ko-KR" altLang="en-US" smtClean="0"/>
              <a:t>셋째 수준</a:t>
            </a:r>
          </a:p>
          <a:p>
            <a:pPr lvl="2"/>
            <a:endParaRPr lang="ko-KR" altLang="en-US" smtClean="0"/>
          </a:p>
          <a:p>
            <a:pPr lvl="3"/>
            <a:endParaRPr lang="en-US" altLang="ko-KR" smtClean="0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8074025" y="6480175"/>
          <a:ext cx="2762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" name="비트맵 이미지" r:id="rId18" imgW="2161905" imgH="1790476" progId="Paint.Picture">
                  <p:embed/>
                </p:oleObj>
              </mc:Choice>
              <mc:Fallback>
                <p:oleObj name="비트맵 이미지" r:id="rId18" imgW="2161905" imgH="1790476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4025" y="6480175"/>
                        <a:ext cx="27622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01038" y="6437313"/>
            <a:ext cx="1411287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35000"/>
              </a:spcAft>
              <a:buChar char="•"/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35000"/>
              </a:spcAft>
              <a:buChar char="•"/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35000"/>
              </a:spcAft>
              <a:buChar char="•"/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35000"/>
              </a:spcAft>
              <a:buChar char="•"/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9pPr>
          </a:lstStyle>
          <a:p>
            <a:pPr algn="l">
              <a:buFontTx/>
              <a:buNone/>
              <a:defRPr/>
            </a:pPr>
            <a:r>
              <a:rPr lang="ko-KR" altLang="en-US" sz="1300" b="1" smtClean="0">
                <a:solidFill>
                  <a:srgbClr val="000099"/>
                </a:solidFill>
                <a:ea typeface="HY견고딕" pitchFamily="18" charset="-127"/>
              </a:rPr>
              <a:t>비트교육센터</a:t>
            </a:r>
          </a:p>
        </p:txBody>
      </p:sp>
      <p:sp>
        <p:nvSpPr>
          <p:cNvPr id="153396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97300" y="6569075"/>
            <a:ext cx="23114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HY울릉도L" pitchFamily="18" charset="-127"/>
                <a:ea typeface="HY울릉도L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[</a:t>
            </a:r>
            <a:fld id="{6C3E1E8A-BE41-4564-BAC7-94F4082993B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]</a:t>
            </a:r>
          </a:p>
        </p:txBody>
      </p:sp>
      <p:graphicFrame>
        <p:nvGraphicFramePr>
          <p:cNvPr id="1033" name="Object 10"/>
          <p:cNvGraphicFramePr>
            <a:graphicFrameLocks noChangeAspect="1"/>
          </p:cNvGraphicFramePr>
          <p:nvPr/>
        </p:nvGraphicFramePr>
        <p:xfrm>
          <a:off x="8074025" y="6480175"/>
          <a:ext cx="2762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" name="비트맵 이미지" r:id="rId20" imgW="2161905" imgH="1790476" progId="Paint.Picture">
                  <p:embed/>
                </p:oleObj>
              </mc:Choice>
              <mc:Fallback>
                <p:oleObj name="비트맵 이미지" r:id="rId20" imgW="2161905" imgH="1790476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4025" y="6480175"/>
                        <a:ext cx="27622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Text Box 11"/>
          <p:cNvSpPr txBox="1">
            <a:spLocks noChangeArrowheads="1"/>
          </p:cNvSpPr>
          <p:nvPr/>
        </p:nvSpPr>
        <p:spPr bwMode="auto">
          <a:xfrm>
            <a:off x="8301038" y="6437313"/>
            <a:ext cx="1411287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35000"/>
              </a:spcAft>
              <a:buChar char="•"/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35000"/>
              </a:spcAft>
              <a:buChar char="•"/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35000"/>
              </a:spcAft>
              <a:buChar char="•"/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35000"/>
              </a:spcAft>
              <a:buChar char="•"/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9pPr>
          </a:lstStyle>
          <a:p>
            <a:pPr algn="l">
              <a:buFontTx/>
              <a:buNone/>
              <a:defRPr/>
            </a:pPr>
            <a:r>
              <a:rPr lang="ko-KR" altLang="en-US" sz="1300" b="1" smtClean="0">
                <a:solidFill>
                  <a:srgbClr val="000099"/>
                </a:solidFill>
                <a:ea typeface="HY견고딕" pitchFamily="18" charset="-127"/>
              </a:rPr>
              <a:t>비트교육센터</a:t>
            </a:r>
          </a:p>
        </p:txBody>
      </p:sp>
      <p:sp>
        <p:nvSpPr>
          <p:cNvPr id="1035" name="Line 12"/>
          <p:cNvSpPr>
            <a:spLocks noChangeShapeType="1"/>
          </p:cNvSpPr>
          <p:nvPr/>
        </p:nvSpPr>
        <p:spPr bwMode="auto">
          <a:xfrm>
            <a:off x="0" y="1066800"/>
            <a:ext cx="9906000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HY울릉도B" pitchFamily="18" charset="-127"/>
          <a:ea typeface="HY울릉도B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HY울릉도B" pitchFamily="18" charset="-127"/>
          <a:ea typeface="HY울릉도B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HY울릉도B" pitchFamily="18" charset="-127"/>
          <a:ea typeface="HY울릉도B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HY울릉도B" pitchFamily="18" charset="-127"/>
          <a:ea typeface="HY울릉도B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HY울릉도B" pitchFamily="18" charset="-127"/>
          <a:ea typeface="HY울릉도B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HY울릉도B" pitchFamily="18" charset="-127"/>
          <a:ea typeface="HY울릉도B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HY울릉도B" pitchFamily="18" charset="-127"/>
          <a:ea typeface="HY울릉도B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HY울릉도B" pitchFamily="18" charset="-127"/>
          <a:ea typeface="HY울릉도B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+mn-cs"/>
          <a:sym typeface="Wingdings" pitchFamily="2" charset="2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HY중고딕" pitchFamily="18" charset="-127"/>
          <a:ea typeface="HY중고딕" pitchFamily="18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defRPr kumimoji="1" sz="1200">
          <a:solidFill>
            <a:schemeClr val="tx1"/>
          </a:solidFill>
          <a:latin typeface="HY중고딕" pitchFamily="18" charset="-127"/>
          <a:ea typeface="HY중고딕" pitchFamily="18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HY중고딕" pitchFamily="18" charset="-127"/>
          <a:ea typeface="HY중고딕" pitchFamily="18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HY중고딕" pitchFamily="18" charset="-127"/>
          <a:ea typeface="HY중고딕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HY중고딕" pitchFamily="18" charset="-127"/>
          <a:ea typeface="HY중고딕" pitchFamily="18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HY중고딕" pitchFamily="18" charset="-127"/>
          <a:ea typeface="HY중고딕" pitchFamily="18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HY중고딕" pitchFamily="18" charset="-127"/>
          <a:ea typeface="HY중고딕" pitchFamily="18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HY중고딕" pitchFamily="18" charset="-127"/>
          <a:ea typeface="HY중고딕" pitchFamily="18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4848225" y="6591300"/>
            <a:ext cx="228600" cy="228600"/>
          </a:xfrm>
          <a:prstGeom prst="ellipse">
            <a:avLst/>
          </a:prstGeom>
          <a:solidFill>
            <a:srgbClr val="FFFFFF"/>
          </a:solidFill>
          <a:ln w="95250" cmpd="thickThin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35000"/>
              </a:spcAft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35000"/>
              </a:spcAft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35000"/>
              </a:spcAft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35000"/>
              </a:spcAft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9pPr>
          </a:lstStyle>
          <a:p>
            <a:pPr>
              <a:defRPr/>
            </a:pPr>
            <a:endParaRPr lang="ko-KR" altLang="en-US" smtClean="0">
              <a:solidFill>
                <a:srgbClr val="000000"/>
              </a:solidFill>
            </a:endParaRPr>
          </a:p>
        </p:txBody>
      </p:sp>
      <p:pic>
        <p:nvPicPr>
          <p:cNvPr id="1027" name="Picture 3" descr="1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868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84201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1663" y="1371600"/>
            <a:ext cx="85026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Wingdings" pitchFamily="2" charset="2"/>
              </a:rPr>
              <a:t></a:t>
            </a:r>
            <a:r>
              <a:rPr lang="ko-KR" altLang="en-US" smtClean="0">
                <a:sym typeface="Wingdings" pitchFamily="2" charset="2"/>
              </a:rPr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1"/>
            <a:r>
              <a:rPr lang="ko-KR" altLang="en-US" smtClean="0"/>
              <a:t>셋째 수준</a:t>
            </a:r>
          </a:p>
          <a:p>
            <a:pPr lvl="2"/>
            <a:endParaRPr lang="ko-KR" altLang="en-US" smtClean="0"/>
          </a:p>
          <a:p>
            <a:pPr lvl="3"/>
            <a:endParaRPr lang="en-US" altLang="ko-KR" smtClean="0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8074025" y="6480175"/>
          <a:ext cx="2762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72" name="비트맵 이미지" r:id="rId18" imgW="2161905" imgH="1790476" progId="Paint.Picture">
                  <p:embed/>
                </p:oleObj>
              </mc:Choice>
              <mc:Fallback>
                <p:oleObj name="비트맵 이미지" r:id="rId18" imgW="2161905" imgH="1790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4025" y="6480175"/>
                        <a:ext cx="27622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01038" y="6437313"/>
            <a:ext cx="1411287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35000"/>
              </a:spcAft>
              <a:buChar char="•"/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35000"/>
              </a:spcAft>
              <a:buChar char="•"/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35000"/>
              </a:spcAft>
              <a:buChar char="•"/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35000"/>
              </a:spcAft>
              <a:buChar char="•"/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9pPr>
          </a:lstStyle>
          <a:p>
            <a:pPr algn="l">
              <a:buFontTx/>
              <a:buNone/>
              <a:defRPr/>
            </a:pPr>
            <a:r>
              <a:rPr lang="ko-KR" altLang="en-US" sz="1300" b="1" smtClean="0">
                <a:solidFill>
                  <a:srgbClr val="000099"/>
                </a:solidFill>
                <a:ea typeface="HY견고딕" pitchFamily="18" charset="-127"/>
              </a:rPr>
              <a:t>비트교육센터</a:t>
            </a:r>
          </a:p>
        </p:txBody>
      </p:sp>
      <p:sp>
        <p:nvSpPr>
          <p:cNvPr id="153396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97300" y="6569075"/>
            <a:ext cx="23114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HY울릉도L" pitchFamily="18" charset="-127"/>
                <a:ea typeface="HY울릉도L" pitchFamily="18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[</a:t>
            </a:r>
            <a:fld id="{6C3E1E8A-BE41-4564-BAC7-94F4082993B1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]</a:t>
            </a:r>
          </a:p>
        </p:txBody>
      </p:sp>
      <p:graphicFrame>
        <p:nvGraphicFramePr>
          <p:cNvPr id="1033" name="Object 10"/>
          <p:cNvGraphicFramePr>
            <a:graphicFrameLocks noChangeAspect="1"/>
          </p:cNvGraphicFramePr>
          <p:nvPr/>
        </p:nvGraphicFramePr>
        <p:xfrm>
          <a:off x="8074025" y="6480175"/>
          <a:ext cx="2762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73" name="비트맵 이미지" r:id="rId20" imgW="2161905" imgH="1790476" progId="Paint.Picture">
                  <p:embed/>
                </p:oleObj>
              </mc:Choice>
              <mc:Fallback>
                <p:oleObj name="비트맵 이미지" r:id="rId20" imgW="2161905" imgH="1790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4025" y="6480175"/>
                        <a:ext cx="27622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Text Box 11"/>
          <p:cNvSpPr txBox="1">
            <a:spLocks noChangeArrowheads="1"/>
          </p:cNvSpPr>
          <p:nvPr/>
        </p:nvSpPr>
        <p:spPr bwMode="auto">
          <a:xfrm>
            <a:off x="8301038" y="6437313"/>
            <a:ext cx="1411287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35000"/>
              </a:spcAft>
              <a:buChar char="•"/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35000"/>
              </a:spcAft>
              <a:buChar char="•"/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35000"/>
              </a:spcAft>
              <a:buChar char="•"/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35000"/>
              </a:spcAft>
              <a:buChar char="•"/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9pPr>
          </a:lstStyle>
          <a:p>
            <a:pPr algn="l">
              <a:buFontTx/>
              <a:buNone/>
              <a:defRPr/>
            </a:pPr>
            <a:r>
              <a:rPr lang="ko-KR" altLang="en-US" sz="1300" b="1" smtClean="0">
                <a:solidFill>
                  <a:srgbClr val="000099"/>
                </a:solidFill>
                <a:ea typeface="HY견고딕" pitchFamily="18" charset="-127"/>
              </a:rPr>
              <a:t>비트교육센터</a:t>
            </a:r>
          </a:p>
        </p:txBody>
      </p:sp>
      <p:sp>
        <p:nvSpPr>
          <p:cNvPr id="1035" name="Line 12"/>
          <p:cNvSpPr>
            <a:spLocks noChangeShapeType="1"/>
          </p:cNvSpPr>
          <p:nvPr/>
        </p:nvSpPr>
        <p:spPr bwMode="auto">
          <a:xfrm>
            <a:off x="0" y="1066800"/>
            <a:ext cx="9906000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21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  <p:sldLayoutId id="2147483931" r:id="rId12"/>
    <p:sldLayoutId id="2147483932" r:id="rId13"/>
    <p:sldLayoutId id="2147483933" r:id="rId1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HY울릉도B" pitchFamily="18" charset="-127"/>
          <a:ea typeface="HY울릉도B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HY울릉도B" pitchFamily="18" charset="-127"/>
          <a:ea typeface="HY울릉도B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HY울릉도B" pitchFamily="18" charset="-127"/>
          <a:ea typeface="HY울릉도B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HY울릉도B" pitchFamily="18" charset="-127"/>
          <a:ea typeface="HY울릉도B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HY울릉도B" pitchFamily="18" charset="-127"/>
          <a:ea typeface="HY울릉도B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HY울릉도B" pitchFamily="18" charset="-127"/>
          <a:ea typeface="HY울릉도B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HY울릉도B" pitchFamily="18" charset="-127"/>
          <a:ea typeface="HY울릉도B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HY울릉도B" pitchFamily="18" charset="-127"/>
          <a:ea typeface="HY울릉도B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+mn-cs"/>
          <a:sym typeface="Wingdings" pitchFamily="2" charset="2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HY중고딕" pitchFamily="18" charset="-127"/>
          <a:ea typeface="HY중고딕" pitchFamily="18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defRPr kumimoji="1" sz="1200">
          <a:solidFill>
            <a:schemeClr val="tx1"/>
          </a:solidFill>
          <a:latin typeface="HY중고딕" pitchFamily="18" charset="-127"/>
          <a:ea typeface="HY중고딕" pitchFamily="18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HY중고딕" pitchFamily="18" charset="-127"/>
          <a:ea typeface="HY중고딕" pitchFamily="18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HY중고딕" pitchFamily="18" charset="-127"/>
          <a:ea typeface="HY중고딕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HY중고딕" pitchFamily="18" charset="-127"/>
          <a:ea typeface="HY중고딕" pitchFamily="18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HY중고딕" pitchFamily="18" charset="-127"/>
          <a:ea typeface="HY중고딕" pitchFamily="18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HY중고딕" pitchFamily="18" charset="-127"/>
          <a:ea typeface="HY중고딕" pitchFamily="18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HY중고딕" pitchFamily="18" charset="-127"/>
          <a:ea typeface="HY중고딕" pitchFamily="18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Oval 2"/>
          <p:cNvSpPr>
            <a:spLocks noChangeArrowheads="1"/>
          </p:cNvSpPr>
          <p:nvPr/>
        </p:nvSpPr>
        <p:spPr bwMode="auto">
          <a:xfrm>
            <a:off x="4848225" y="6591300"/>
            <a:ext cx="228600" cy="228600"/>
          </a:xfrm>
          <a:prstGeom prst="ellipse">
            <a:avLst/>
          </a:prstGeom>
          <a:solidFill>
            <a:srgbClr val="FFFFFF"/>
          </a:solidFill>
          <a:ln w="95250" cmpd="thickThin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35000"/>
              </a:spcAft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35000"/>
              </a:spcAft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35000"/>
              </a:spcAft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35000"/>
              </a:spcAft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굴림체" pitchFamily="49" charset="-127"/>
              </a:defRPr>
            </a:lvl9pPr>
          </a:lstStyle>
          <a:p>
            <a:pPr>
              <a:defRPr/>
            </a:pPr>
            <a:endParaRPr lang="ko-KR" altLang="en-US" smtClean="0">
              <a:solidFill>
                <a:srgbClr val="000000"/>
              </a:solidFill>
            </a:endParaRPr>
          </a:p>
        </p:txBody>
      </p:sp>
      <p:pic>
        <p:nvPicPr>
          <p:cNvPr id="1027" name="Picture 3" descr="1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868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84201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1663" y="1371600"/>
            <a:ext cx="85026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>
                <a:sym typeface="Wingdings" pitchFamily="2" charset="2"/>
              </a:rPr>
              <a:t></a:t>
            </a:r>
            <a:r>
              <a:rPr lang="ko-KR" altLang="en-US" smtClean="0">
                <a:sym typeface="Wingdings" pitchFamily="2" charset="2"/>
              </a:rPr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1"/>
            <a:r>
              <a:rPr lang="ko-KR" altLang="en-US" smtClean="0"/>
              <a:t>셋째 수준</a:t>
            </a:r>
          </a:p>
          <a:p>
            <a:pPr lvl="2"/>
            <a:endParaRPr lang="ko-KR" altLang="en-US" smtClean="0"/>
          </a:p>
          <a:p>
            <a:pPr lvl="3"/>
            <a:endParaRPr lang="en-US" altLang="ko-KR" smtClean="0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8074025" y="6480175"/>
          <a:ext cx="2762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4" name="비트맵 이미지" r:id="rId18" imgW="2161905" imgH="1790476" progId="Paint.Picture">
                  <p:embed/>
                </p:oleObj>
              </mc:Choice>
              <mc:Fallback>
                <p:oleObj name="비트맵 이미지" r:id="rId18" imgW="2161905" imgH="1790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4025" y="6480175"/>
                        <a:ext cx="27622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01038" y="6437313"/>
            <a:ext cx="1411287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35000"/>
              </a:spcAft>
              <a:buChar char="•"/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35000"/>
              </a:spcAft>
              <a:buChar char="•"/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35000"/>
              </a:spcAft>
              <a:buChar char="•"/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35000"/>
              </a:spcAft>
              <a:buChar char="•"/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9pPr>
          </a:lstStyle>
          <a:p>
            <a:pPr algn="l">
              <a:buFontTx/>
              <a:buNone/>
              <a:defRPr/>
            </a:pPr>
            <a:r>
              <a:rPr lang="ko-KR" altLang="en-US" sz="1300" b="1" smtClean="0">
                <a:solidFill>
                  <a:srgbClr val="000099"/>
                </a:solidFill>
                <a:ea typeface="HY견고딕" pitchFamily="18" charset="-127"/>
              </a:rPr>
              <a:t>비트교육센터</a:t>
            </a:r>
          </a:p>
        </p:txBody>
      </p:sp>
      <p:sp>
        <p:nvSpPr>
          <p:cNvPr id="153396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97300" y="6569075"/>
            <a:ext cx="23114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HY울릉도L" pitchFamily="18" charset="-127"/>
                <a:ea typeface="HY울릉도L" pitchFamily="18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[</a:t>
            </a:r>
            <a:fld id="{6C3E1E8A-BE41-4564-BAC7-94F4082993B1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]</a:t>
            </a:r>
          </a:p>
        </p:txBody>
      </p:sp>
      <p:graphicFrame>
        <p:nvGraphicFramePr>
          <p:cNvPr id="1033" name="Object 10"/>
          <p:cNvGraphicFramePr>
            <a:graphicFrameLocks noChangeAspect="1"/>
          </p:cNvGraphicFramePr>
          <p:nvPr/>
        </p:nvGraphicFramePr>
        <p:xfrm>
          <a:off x="8074025" y="6480175"/>
          <a:ext cx="2762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5" name="비트맵 이미지" r:id="rId20" imgW="2161905" imgH="1790476" progId="Paint.Picture">
                  <p:embed/>
                </p:oleObj>
              </mc:Choice>
              <mc:Fallback>
                <p:oleObj name="비트맵 이미지" r:id="rId20" imgW="2161905" imgH="1790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4025" y="6480175"/>
                        <a:ext cx="27622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Text Box 11"/>
          <p:cNvSpPr txBox="1">
            <a:spLocks noChangeArrowheads="1"/>
          </p:cNvSpPr>
          <p:nvPr/>
        </p:nvSpPr>
        <p:spPr bwMode="auto">
          <a:xfrm>
            <a:off x="8301038" y="6437313"/>
            <a:ext cx="1411287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35000"/>
              </a:spcAft>
              <a:buChar char="•"/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35000"/>
              </a:spcAft>
              <a:buChar char="•"/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35000"/>
              </a:spcAft>
              <a:buChar char="•"/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35000"/>
              </a:spcAft>
              <a:buChar char="•"/>
              <a:defRPr kumimoji="1" sz="32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9pPr>
          </a:lstStyle>
          <a:p>
            <a:pPr algn="l">
              <a:buFontTx/>
              <a:buNone/>
              <a:defRPr/>
            </a:pPr>
            <a:r>
              <a:rPr lang="ko-KR" altLang="en-US" sz="1300" b="1" smtClean="0">
                <a:solidFill>
                  <a:srgbClr val="000099"/>
                </a:solidFill>
                <a:ea typeface="HY견고딕" pitchFamily="18" charset="-127"/>
              </a:rPr>
              <a:t>비트교육센터</a:t>
            </a:r>
          </a:p>
        </p:txBody>
      </p:sp>
      <p:sp>
        <p:nvSpPr>
          <p:cNvPr id="1035" name="Line 12"/>
          <p:cNvSpPr>
            <a:spLocks noChangeShapeType="1"/>
          </p:cNvSpPr>
          <p:nvPr/>
        </p:nvSpPr>
        <p:spPr bwMode="auto">
          <a:xfrm>
            <a:off x="0" y="1066800"/>
            <a:ext cx="9906000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97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  <p:sldLayoutId id="2147483977" r:id="rId13"/>
    <p:sldLayoutId id="2147483978" r:id="rId1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HY울릉도B" pitchFamily="18" charset="-127"/>
          <a:ea typeface="HY울릉도B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HY울릉도B" pitchFamily="18" charset="-127"/>
          <a:ea typeface="HY울릉도B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HY울릉도B" pitchFamily="18" charset="-127"/>
          <a:ea typeface="HY울릉도B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HY울릉도B" pitchFamily="18" charset="-127"/>
          <a:ea typeface="HY울릉도B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HY울릉도B" pitchFamily="18" charset="-127"/>
          <a:ea typeface="HY울릉도B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HY울릉도B" pitchFamily="18" charset="-127"/>
          <a:ea typeface="HY울릉도B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HY울릉도B" pitchFamily="18" charset="-127"/>
          <a:ea typeface="HY울릉도B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HY울릉도B" pitchFamily="18" charset="-127"/>
          <a:ea typeface="HY울릉도B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+mn-cs"/>
          <a:sym typeface="Wingdings" pitchFamily="2" charset="2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HY중고딕" pitchFamily="18" charset="-127"/>
          <a:ea typeface="HY중고딕" pitchFamily="18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defRPr kumimoji="1" sz="1200">
          <a:solidFill>
            <a:schemeClr val="tx1"/>
          </a:solidFill>
          <a:latin typeface="HY중고딕" pitchFamily="18" charset="-127"/>
          <a:ea typeface="HY중고딕" pitchFamily="18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HY중고딕" pitchFamily="18" charset="-127"/>
          <a:ea typeface="HY중고딕" pitchFamily="18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HY중고딕" pitchFamily="18" charset="-127"/>
          <a:ea typeface="HY중고딕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HY중고딕" pitchFamily="18" charset="-127"/>
          <a:ea typeface="HY중고딕" pitchFamily="18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HY중고딕" pitchFamily="18" charset="-127"/>
          <a:ea typeface="HY중고딕" pitchFamily="18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HY중고딕" pitchFamily="18" charset="-127"/>
          <a:ea typeface="HY중고딕" pitchFamily="18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HY중고딕" pitchFamily="18" charset="-127"/>
          <a:ea typeface="HY중고딕" pitchFamily="18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 sz="28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r>
              <a:rPr lang="en-US" altLang="ko-KR" sz="1200">
                <a:latin typeface="HY울릉도L" pitchFamily="18" charset="-127"/>
                <a:ea typeface="HY울릉도L" pitchFamily="18" charset="-127"/>
              </a:rPr>
              <a:t>[</a:t>
            </a:r>
            <a:fld id="{F0FD4E34-BCCA-4D8A-846E-349026D294BF}" type="slidenum">
              <a:rPr lang="en-US" altLang="ko-KR" sz="1200">
                <a:latin typeface="HY울릉도L" pitchFamily="18" charset="-127"/>
                <a:ea typeface="HY울릉도L" pitchFamily="18" charset="-127"/>
              </a:rPr>
              <a:pPr/>
              <a:t>0</a:t>
            </a:fld>
            <a:r>
              <a:rPr lang="en-US" altLang="ko-KR" sz="1200">
                <a:latin typeface="HY울릉도L" pitchFamily="18" charset="-127"/>
                <a:ea typeface="HY울릉도L" pitchFamily="18" charset="-127"/>
              </a:rPr>
              <a:t>]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0" y="1752600"/>
            <a:ext cx="8153400" cy="1371600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buNone/>
              <a:defRPr/>
            </a:pPr>
            <a:r>
              <a:rPr lang="en-US" altLang="ko-KR" sz="3500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WinForm</a:t>
            </a:r>
            <a:endParaRPr lang="en-US" altLang="ko-KR" sz="35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9156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[</a:t>
            </a:r>
            <a:fld id="{021C87D5-353D-4FF0-A6AC-1A9765D5A0E0}" type="slidenum">
              <a:rPr lang="en-US" altLang="ko-KR" sz="1200" smtClean="0">
                <a:latin typeface="HY울릉도L" pitchFamily="18" charset="-127"/>
                <a:ea typeface="HY울릉도L" pitchFamily="18" charset="-127"/>
              </a:rPr>
              <a:pPr/>
              <a:t>9</a:t>
            </a:fld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1450" y="160338"/>
            <a:ext cx="576263" cy="57626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135184" y="185738"/>
            <a:ext cx="5982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288" y="159852"/>
            <a:ext cx="2182008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>
              <a:buFontTx/>
              <a:buNone/>
              <a:defRPr/>
            </a:pPr>
            <a:r>
              <a:rPr lang="ko-KR" altLang="en-US" sz="2800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2800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필수 구조체</a:t>
            </a:r>
            <a:endParaRPr lang="ko-KR" altLang="en-US" sz="2800" b="1" dirty="0">
              <a:ln>
                <a:solidFill>
                  <a:schemeClr val="tx1">
                    <a:alpha val="1000"/>
                  </a:schemeClr>
                </a:solidFill>
              </a:ln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6534150"/>
            <a:ext cx="12477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연결선 10"/>
          <p:cNvCxnSpPr>
            <a:stCxn id="9" idx="3"/>
          </p:cNvCxnSpPr>
          <p:nvPr/>
        </p:nvCxnSpPr>
        <p:spPr>
          <a:xfrm flipV="1">
            <a:off x="2942296" y="420688"/>
            <a:ext cx="6963704" cy="77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82798" y="1085056"/>
            <a:ext cx="8799314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1800" b="1" kern="0" dirty="0" smtClean="0">
                <a:latin typeface="굴림" charset="-127"/>
                <a:ea typeface="굴림" charset="-127"/>
              </a:rPr>
              <a:t>Color</a:t>
            </a:r>
            <a:endParaRPr lang="ko-KR" altLang="en-US" sz="1800" b="1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>
                <a:latin typeface="굴림" charset="-127"/>
                <a:ea typeface="굴림" charset="-127"/>
              </a:rPr>
              <a:t> 매개변수가 없는 기본생성자만 존재함</a:t>
            </a:r>
          </a:p>
          <a:p>
            <a:pPr marL="914400" lvl="2" indent="0" eaLnBrk="1" hangingPunct="1">
              <a:lnSpc>
                <a:spcPct val="150000"/>
              </a:lnSpc>
              <a:buNone/>
              <a:defRPr/>
            </a:pPr>
            <a:r>
              <a:rPr lang="ko-KR" altLang="en-US" sz="1600" kern="0" dirty="0" smtClean="0">
                <a:latin typeface="굴림" charset="-127"/>
                <a:ea typeface="굴림" charset="-127"/>
              </a:rPr>
              <a:t>    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-&gt;Color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color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 = new Color(); </a:t>
            </a:r>
            <a:endParaRPr lang="ko-KR" altLang="en-US" sz="1600" kern="0" dirty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kern="0" dirty="0">
                <a:latin typeface="굴림" charset="-127"/>
                <a:ea typeface="굴림" charset="-127"/>
              </a:rPr>
              <a:t>141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개의 색상 값이 미리 정의된 속성을 갖고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있음</a:t>
            </a:r>
            <a:endParaRPr lang="ko-KR" altLang="en-US" sz="1600" kern="0" dirty="0">
              <a:latin typeface="굴림" charset="-127"/>
              <a:ea typeface="굴림" charset="-127"/>
            </a:endParaRPr>
          </a:p>
          <a:p>
            <a:pPr marL="914400" lvl="2" indent="0" eaLnBrk="1" hangingPunct="1">
              <a:lnSpc>
                <a:spcPct val="150000"/>
              </a:lnSpc>
              <a:buNone/>
              <a:defRPr/>
            </a:pPr>
            <a:r>
              <a:rPr lang="ko-KR" altLang="en-US" sz="1600" kern="0" dirty="0" smtClean="0">
                <a:latin typeface="굴림" charset="-127"/>
                <a:ea typeface="굴림" charset="-127"/>
              </a:rPr>
              <a:t>    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-&gt;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알파벳 순으로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AliceBlue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(0) ~ </a:t>
            </a:r>
            <a:r>
              <a:rPr lang="en-US" altLang="ko-KR" sz="1600" kern="0" dirty="0" err="1" smtClean="0">
                <a:latin typeface="굴림" charset="-127"/>
                <a:ea typeface="굴림" charset="-127"/>
              </a:rPr>
              <a:t>YelloGreen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(140) , Transparent(141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) :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투명색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marL="914400" lvl="2" indent="0" eaLnBrk="1" hangingPunct="1">
              <a:lnSpc>
                <a:spcPct val="150000"/>
              </a:lnSpc>
              <a:buNone/>
              <a:defRPr/>
            </a:pP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1800" b="1" kern="0" dirty="0">
                <a:latin typeface="굴림" charset="-127"/>
                <a:ea typeface="굴림" charset="-127"/>
              </a:rPr>
              <a:t>기본 색상 이외의 색 구현</a:t>
            </a: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kern="0" dirty="0" err="1" smtClean="0">
                <a:latin typeface="굴림" charset="-127"/>
                <a:ea typeface="굴림" charset="-127"/>
              </a:rPr>
              <a:t>Color.FromAgrb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1600" kern="0" dirty="0" err="1">
                <a:latin typeface="굴림" charset="-127"/>
                <a:ea typeface="굴림" charset="-127"/>
              </a:rPr>
              <a:t>메서드로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구현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marL="914400" lvl="2" indent="0" eaLnBrk="1" hangingPunct="1">
              <a:lnSpc>
                <a:spcPct val="150000"/>
              </a:lnSpc>
              <a:buNone/>
              <a:defRPr/>
            </a:pPr>
            <a:r>
              <a:rPr lang="en-US" altLang="ko-KR" sz="1600" kern="0" dirty="0" smtClean="0">
                <a:latin typeface="굴림" charset="-127"/>
                <a:ea typeface="굴림" charset="-127"/>
              </a:rPr>
              <a:t>   -&gt; static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Color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FromArgb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(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int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 color)</a:t>
            </a:r>
          </a:p>
          <a:p>
            <a:pPr marL="914400" lvl="2" indent="0" eaLnBrk="1" hangingPunct="1">
              <a:lnSpc>
                <a:spcPct val="150000"/>
              </a:lnSpc>
              <a:buNone/>
              <a:defRPr/>
            </a:pPr>
            <a:r>
              <a:rPr lang="en-US" altLang="ko-KR" sz="1600" kern="0" dirty="0" smtClean="0">
                <a:latin typeface="굴림" charset="-127"/>
                <a:ea typeface="굴림" charset="-127"/>
              </a:rPr>
              <a:t>   -&gt; 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static Color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FromArgb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(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int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 r,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int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 g,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int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 b)</a:t>
            </a:r>
          </a:p>
          <a:p>
            <a:pPr marL="914400" lvl="2" indent="0" eaLnBrk="1" hangingPunct="1">
              <a:lnSpc>
                <a:spcPct val="150000"/>
              </a:lnSpc>
              <a:buNone/>
              <a:defRPr/>
            </a:pPr>
            <a:r>
              <a:rPr lang="en-US" altLang="ko-KR" sz="1600" kern="0" dirty="0">
                <a:latin typeface="굴림" charset="-127"/>
                <a:ea typeface="굴림" charset="-127"/>
              </a:rPr>
              <a:t> 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  -&gt;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static Color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FromArgb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(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int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 a,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int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 r,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int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 g,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int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 b)</a:t>
            </a:r>
          </a:p>
          <a:p>
            <a:pPr marL="914400" lvl="2" indent="0" eaLnBrk="1" hangingPunct="1">
              <a:lnSpc>
                <a:spcPct val="150000"/>
              </a:lnSpc>
              <a:buNone/>
              <a:defRPr/>
            </a:pPr>
            <a:r>
              <a:rPr lang="en-US" altLang="ko-KR" sz="1600" kern="0" dirty="0">
                <a:latin typeface="굴림" charset="-127"/>
                <a:ea typeface="굴림" charset="-127"/>
              </a:rPr>
              <a:t>   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-&gt;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static Color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FromArgb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(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int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 a, Color color)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marL="914400" lvl="2" indent="0" eaLnBrk="1" hangingPunct="1">
              <a:buNone/>
              <a:defRPr/>
            </a:pPr>
            <a:endParaRPr lang="ko-KR" altLang="en-US" sz="1400" kern="0" dirty="0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16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3962400" y="2286000"/>
            <a:ext cx="5943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Arial Black" pitchFamily="34" charset="0"/>
                <a:ea typeface="HY헤드라인M" pitchFamily="18" charset="-127"/>
                <a:sym typeface="Wingdings" pitchFamily="2" charset="2"/>
              </a:rPr>
              <a:t>Chapter</a:t>
            </a:r>
            <a:r>
              <a:rPr lang="en-US" altLang="ko-KR" sz="800" dirty="0">
                <a:solidFill>
                  <a:srgbClr val="000000"/>
                </a:solidFill>
                <a:latin typeface="Arial Black" pitchFamily="34" charset="0"/>
                <a:ea typeface="HY헤드라인M" pitchFamily="18" charset="-127"/>
                <a:sym typeface="Wingdings" pitchFamily="2" charset="2"/>
              </a:rPr>
              <a:t> </a:t>
            </a:r>
            <a:r>
              <a:rPr lang="en-US" altLang="ko-KR" sz="6300" dirty="0" smtClean="0">
                <a:solidFill>
                  <a:srgbClr val="000000"/>
                </a:solidFill>
                <a:latin typeface="Arial Black" pitchFamily="34" charset="0"/>
                <a:ea typeface="HY헤드라인M" pitchFamily="18" charset="-127"/>
                <a:sym typeface="Wingdings" pitchFamily="2" charset="2"/>
              </a:rPr>
              <a:t>03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6300" dirty="0" smtClean="0">
              <a:solidFill>
                <a:srgbClr val="000000"/>
              </a:solidFill>
              <a:latin typeface="HY견명조" pitchFamily="18" charset="-127"/>
              <a:ea typeface="HY울릉도B" pitchFamily="18" charset="-127"/>
              <a:sym typeface="Wingdings" pitchFamily="2" charset="2"/>
            </a:endParaRPr>
          </a:p>
          <a:p>
            <a:pPr marL="285750" indent="-285750" algn="ctr" eaLnBrk="1" latin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HY울릉도B" pitchFamily="18" charset="-127"/>
              <a:ea typeface="HY울릉도B" pitchFamily="18" charset="-127"/>
              <a:sym typeface="Wingdings" pitchFamily="2" charset="2"/>
            </a:endParaRPr>
          </a:p>
          <a:p>
            <a:pPr marL="1657350" lvl="3" indent="-285750" eaLnBrk="1" latin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ko-KR" altLang="en-US" sz="1000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  <a:sym typeface="Wingdings" pitchFamily="2" charset="2"/>
              </a:rPr>
              <a:t>		</a:t>
            </a:r>
            <a:endParaRPr lang="ko-KR" altLang="en-US" sz="700" dirty="0">
              <a:solidFill>
                <a:srgbClr val="000000"/>
              </a:solidFill>
              <a:latin typeface="HY견명조" pitchFamily="18" charset="-127"/>
              <a:ea typeface="HY견명조" pitchFamily="18" charset="-127"/>
              <a:sym typeface="Wingdings" pitchFamily="2" charset="2"/>
            </a:endParaRPr>
          </a:p>
        </p:txBody>
      </p:sp>
      <p:sp>
        <p:nvSpPr>
          <p:cNvPr id="16387" name="TextBox 1"/>
          <p:cNvSpPr txBox="1">
            <a:spLocks noChangeArrowheads="1"/>
          </p:cNvSpPr>
          <p:nvPr/>
        </p:nvSpPr>
        <p:spPr bwMode="auto">
          <a:xfrm>
            <a:off x="5097016" y="3284538"/>
            <a:ext cx="46803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>
              <a:buFontTx/>
              <a:buNone/>
            </a:pPr>
            <a:r>
              <a:rPr lang="en-US" altLang="ko-KR" sz="3200" dirty="0" smtClean="0">
                <a:solidFill>
                  <a:srgbClr val="000000"/>
                </a:solidFill>
                <a:latin typeface="Arial" pitchFamily="34" charset="0"/>
                <a:ea typeface="굴림체" pitchFamily="49" charset="-127"/>
              </a:rPr>
              <a:t>Graphics </a:t>
            </a:r>
            <a:r>
              <a:rPr lang="ko-KR" altLang="en-US" sz="3200" dirty="0">
                <a:solidFill>
                  <a:srgbClr val="000000"/>
                </a:solidFill>
                <a:latin typeface="Arial" pitchFamily="34" charset="0"/>
                <a:ea typeface="굴림체" pitchFamily="49" charset="-127"/>
              </a:rPr>
              <a:t>개체 사용하기</a:t>
            </a:r>
            <a:endParaRPr lang="ko-KR" altLang="en-US" sz="3200" dirty="0">
              <a:solidFill>
                <a:srgbClr val="000000"/>
              </a:solidFill>
              <a:latin typeface="Arial" pitchFamily="34" charset="0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640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[</a:t>
            </a:r>
            <a:fld id="{021C87D5-353D-4FF0-A6AC-1A9765D5A0E0}" type="slidenum">
              <a:rPr lang="en-US" altLang="ko-KR" sz="1200" smtClean="0">
                <a:latin typeface="HY울릉도L" pitchFamily="18" charset="-127"/>
                <a:ea typeface="HY울릉도L" pitchFamily="18" charset="-127"/>
              </a:rPr>
              <a:pPr/>
              <a:t>11</a:t>
            </a:fld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1450" y="160338"/>
            <a:ext cx="576263" cy="57626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135184" y="185738"/>
            <a:ext cx="5982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288" y="159852"/>
            <a:ext cx="2951449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>
              <a:buFontTx/>
              <a:buNone/>
              <a:defRPr/>
            </a:pPr>
            <a:r>
              <a:rPr lang="ko-KR" altLang="en-US" sz="2800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8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Graphics </a:t>
            </a:r>
            <a:r>
              <a:rPr lang="ko-KR" altLang="en-US" sz="28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클래스</a:t>
            </a:r>
            <a:endParaRPr lang="ko-KR" altLang="en-US" sz="2800" b="1" dirty="0">
              <a:ln>
                <a:solidFill>
                  <a:schemeClr val="tx1">
                    <a:alpha val="1000"/>
                  </a:schemeClr>
                </a:solidFill>
              </a:ln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6534150"/>
            <a:ext cx="12477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연결선 10"/>
          <p:cNvCxnSpPr>
            <a:stCxn id="9" idx="3"/>
          </p:cNvCxnSpPr>
          <p:nvPr/>
        </p:nvCxnSpPr>
        <p:spPr>
          <a:xfrm flipV="1">
            <a:off x="3711737" y="420688"/>
            <a:ext cx="6194263" cy="77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6456" y="1085056"/>
            <a:ext cx="9849544" cy="529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1800" b="1" kern="0" dirty="0">
                <a:latin typeface="굴림" charset="-127"/>
                <a:ea typeface="굴림" charset="-127"/>
              </a:rPr>
              <a:t>Graphics </a:t>
            </a:r>
            <a:r>
              <a:rPr lang="ko-KR" altLang="en-US" sz="1800" b="1" kern="0" dirty="0" smtClean="0">
                <a:latin typeface="굴림" charset="-127"/>
                <a:ea typeface="굴림" charset="-127"/>
              </a:rPr>
              <a:t>클래스</a:t>
            </a:r>
            <a:endParaRPr lang="ko-KR" altLang="en-US" sz="1600" kern="0" dirty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kern="0" dirty="0" err="1">
                <a:latin typeface="굴림" charset="-127"/>
                <a:ea typeface="굴림" charset="-127"/>
              </a:rPr>
              <a:t>System.Drawing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네임스페이스에 포함되어 있으며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, GDI+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그리기 화면을 캡슐화한 클래스임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marL="914400" lvl="2" indent="0" eaLnBrk="1" hangingPunct="1">
              <a:lnSpc>
                <a:spcPct val="150000"/>
              </a:lnSpc>
              <a:buNone/>
              <a:defRPr/>
            </a:pP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1800" b="1" kern="0" dirty="0">
                <a:latin typeface="굴림" charset="-127"/>
                <a:ea typeface="굴림" charset="-127"/>
              </a:rPr>
              <a:t>Graphics</a:t>
            </a:r>
            <a:r>
              <a:rPr lang="ko-KR" altLang="en-US" sz="1800" b="1" kern="0" dirty="0">
                <a:latin typeface="굴림" charset="-127"/>
                <a:ea typeface="굴림" charset="-127"/>
              </a:rPr>
              <a:t>객체 얻는 방법</a:t>
            </a: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kern="0" dirty="0" smtClean="0">
                <a:latin typeface="굴림" charset="-127"/>
                <a:ea typeface="굴림" charset="-127"/>
              </a:rPr>
              <a:t>Control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클래스를 상속받은 클래스에서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Paint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이벤트 </a:t>
            </a:r>
            <a:r>
              <a:rPr lang="ko-KR" altLang="en-US" sz="1600" kern="0" dirty="0" err="1">
                <a:latin typeface="굴림" charset="-127"/>
                <a:ea typeface="굴림" charset="-127"/>
              </a:rPr>
              <a:t>핸들러를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 통해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얻기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kern="0" dirty="0">
                <a:latin typeface="굴림" charset="-127"/>
                <a:ea typeface="굴림" charset="-127"/>
              </a:rPr>
              <a:t>Control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클래스의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OnPaint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() </a:t>
            </a:r>
            <a:r>
              <a:rPr lang="ko-KR" altLang="en-US" sz="1600" kern="0" dirty="0" err="1">
                <a:latin typeface="굴림" charset="-127"/>
                <a:ea typeface="굴림" charset="-127"/>
              </a:rPr>
              <a:t>메서드를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 재정의해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얻기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>
                <a:latin typeface="굴림" charset="-127"/>
                <a:ea typeface="굴림" charset="-127"/>
              </a:rPr>
              <a:t>컨트롤 클래스의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CreateGraphics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 </a:t>
            </a:r>
            <a:r>
              <a:rPr lang="ko-KR" altLang="en-US" sz="1600" kern="0" dirty="0" err="1">
                <a:latin typeface="굴림" charset="-127"/>
                <a:ea typeface="굴림" charset="-127"/>
              </a:rPr>
              <a:t>메서드를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 사용해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얻어오기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>
                <a:latin typeface="굴림" charset="-127"/>
                <a:ea typeface="굴림" charset="-127"/>
              </a:rPr>
              <a:t>몇몇 컨트롤이 제공하는 사용자 그리기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(Owner draw)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기능을 이용해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얻어오기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>
                <a:latin typeface="굴림" charset="-127"/>
                <a:ea typeface="굴림" charset="-127"/>
              </a:rPr>
              <a:t>비트맵과 메타파일 등에서는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static </a:t>
            </a:r>
            <a:r>
              <a:rPr lang="ko-KR" altLang="en-US" sz="1600" kern="0" dirty="0" err="1">
                <a:latin typeface="굴림" charset="-127"/>
                <a:ea typeface="굴림" charset="-127"/>
              </a:rPr>
              <a:t>메서드인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Graphics.FromImage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(...)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을 이용해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얻기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>
                <a:latin typeface="굴림" charset="-127"/>
                <a:ea typeface="굴림" charset="-127"/>
              </a:rPr>
              <a:t>프린트 할 경우에는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PrintPage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이벤트 </a:t>
            </a:r>
            <a:r>
              <a:rPr lang="ko-KR" altLang="en-US" sz="1600" kern="0" dirty="0" err="1">
                <a:latin typeface="굴림" charset="-127"/>
                <a:ea typeface="굴림" charset="-127"/>
              </a:rPr>
              <a:t>핸들러가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 전달하는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PrintPageEventArgs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형의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개체를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통해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얻기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kern="0" dirty="0">
                <a:latin typeface="굴림" charset="-127"/>
                <a:ea typeface="굴림" charset="-127"/>
              </a:rPr>
              <a:t>Win32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코드를 사용할 경우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static</a:t>
            </a:r>
            <a:r>
              <a:rPr lang="ko-KR" altLang="en-US" sz="1600" kern="0" dirty="0" err="1">
                <a:latin typeface="굴림" charset="-127"/>
                <a:ea typeface="굴림" charset="-127"/>
              </a:rPr>
              <a:t>메서드인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Graphics.FromeHwnd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와  </a:t>
            </a:r>
            <a:r>
              <a:rPr lang="en-US" altLang="ko-KR" sz="1600" kern="0" dirty="0" err="1" smtClean="0">
                <a:latin typeface="굴림" charset="-127"/>
                <a:ea typeface="굴림" charset="-127"/>
              </a:rPr>
              <a:t>Graphics.FromHdc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를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사용해 얻음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marL="914400" lvl="2" indent="0" eaLnBrk="1" hangingPunct="1">
              <a:lnSpc>
                <a:spcPct val="150000"/>
              </a:lnSpc>
              <a:buNone/>
              <a:defRPr/>
            </a:pP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marL="914400" lvl="2" indent="0" eaLnBrk="1" hangingPunct="1">
              <a:buNone/>
              <a:defRPr/>
            </a:pPr>
            <a:endParaRPr lang="ko-KR" altLang="en-US" sz="1400" kern="0" dirty="0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541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[</a:t>
            </a:r>
            <a:fld id="{021C87D5-353D-4FF0-A6AC-1A9765D5A0E0}" type="slidenum">
              <a:rPr lang="en-US" altLang="ko-KR" sz="1200" smtClean="0">
                <a:latin typeface="HY울릉도L" pitchFamily="18" charset="-127"/>
                <a:ea typeface="HY울릉도L" pitchFamily="18" charset="-127"/>
              </a:rPr>
              <a:pPr/>
              <a:t>12</a:t>
            </a:fld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1450" y="160338"/>
            <a:ext cx="576263" cy="57626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135184" y="185738"/>
            <a:ext cx="5982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288" y="159852"/>
            <a:ext cx="2951449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>
              <a:buFontTx/>
              <a:buNone/>
              <a:defRPr/>
            </a:pPr>
            <a:r>
              <a:rPr lang="ko-KR" altLang="en-US" sz="2800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8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Graphics </a:t>
            </a:r>
            <a:r>
              <a:rPr lang="ko-KR" altLang="en-US" sz="28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클래스</a:t>
            </a:r>
            <a:endParaRPr lang="ko-KR" altLang="en-US" sz="2800" b="1" dirty="0">
              <a:ln>
                <a:solidFill>
                  <a:schemeClr val="tx1">
                    <a:alpha val="1000"/>
                  </a:schemeClr>
                </a:solidFill>
              </a:ln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6534150"/>
            <a:ext cx="12477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연결선 10"/>
          <p:cNvCxnSpPr>
            <a:stCxn id="9" idx="3"/>
          </p:cNvCxnSpPr>
          <p:nvPr/>
        </p:nvCxnSpPr>
        <p:spPr>
          <a:xfrm flipV="1">
            <a:off x="3711737" y="420688"/>
            <a:ext cx="6194263" cy="77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32520" y="1085056"/>
            <a:ext cx="8784976" cy="529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1800" b="1" kern="0" dirty="0">
                <a:latin typeface="굴림" charset="-127"/>
                <a:ea typeface="굴림" charset="-127"/>
              </a:rPr>
              <a:t>Graphics </a:t>
            </a:r>
            <a:r>
              <a:rPr lang="ko-KR" altLang="en-US" sz="1800" b="1" kern="0" dirty="0">
                <a:latin typeface="굴림" charset="-127"/>
                <a:ea typeface="굴림" charset="-127"/>
              </a:rPr>
              <a:t>클래스의 주요 </a:t>
            </a:r>
            <a:r>
              <a:rPr lang="ko-KR" altLang="en-US" sz="1800" b="1" kern="0" dirty="0" err="1">
                <a:latin typeface="굴림" charset="-127"/>
                <a:ea typeface="굴림" charset="-127"/>
              </a:rPr>
              <a:t>메서드</a:t>
            </a:r>
            <a:endParaRPr lang="ko-KR" altLang="en-US" sz="1600" kern="0" dirty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kern="0" dirty="0">
                <a:latin typeface="굴림" charset="-127"/>
                <a:ea typeface="굴림" charset="-127"/>
              </a:rPr>
              <a:t>Clear(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전체 그리기 화면을 지우고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,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화면을 배경색으로 채움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)</a:t>
            </a: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kern="0" dirty="0" err="1">
                <a:latin typeface="굴림" charset="-127"/>
                <a:ea typeface="굴림" charset="-127"/>
              </a:rPr>
              <a:t>DrawArc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,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DrawBezier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(</a:t>
            </a:r>
            <a:r>
              <a:rPr lang="ko-KR" altLang="en-US" sz="1600" kern="0" dirty="0" err="1">
                <a:latin typeface="굴림" charset="-127"/>
                <a:ea typeface="굴림" charset="-127"/>
              </a:rPr>
              <a:t>두개의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 끝점을 잇는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Bazier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 </a:t>
            </a:r>
            <a:r>
              <a:rPr lang="ko-KR" altLang="en-US" sz="1600" kern="0" dirty="0" err="1">
                <a:latin typeface="굴림" charset="-127"/>
                <a:ea typeface="굴림" charset="-127"/>
              </a:rPr>
              <a:t>스플라인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)</a:t>
            </a: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kern="0" dirty="0" err="1">
                <a:latin typeface="굴림" charset="-127"/>
                <a:ea typeface="굴림" charset="-127"/>
              </a:rPr>
              <a:t>DrawCurve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,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DrawEllipse,Drawimage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,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DrawLine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,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DrawPath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,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DrawPie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,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DrawPolygon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(</a:t>
            </a:r>
            <a:r>
              <a:rPr lang="ko-KR" altLang="en-US" sz="1600" kern="0" dirty="0" err="1">
                <a:latin typeface="굴림" charset="-127"/>
                <a:ea typeface="굴림" charset="-127"/>
              </a:rPr>
              <a:t>다각형그리기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)</a:t>
            </a: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kern="0" dirty="0" err="1">
                <a:latin typeface="굴림" charset="-127"/>
                <a:ea typeface="굴림" charset="-127"/>
              </a:rPr>
              <a:t>DrawRectangle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,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DrawString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,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FillElipse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,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FillPath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,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FillPolygon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,</a:t>
            </a: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kern="0" dirty="0" err="1">
                <a:latin typeface="굴림" charset="-127"/>
                <a:ea typeface="굴림" charset="-127"/>
              </a:rPr>
              <a:t>FillRectangle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,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FillRegion</a:t>
            </a:r>
            <a:endParaRPr lang="ko-KR" altLang="en-US" sz="1400" kern="0" dirty="0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268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[</a:t>
            </a:r>
            <a:fld id="{021C87D5-353D-4FF0-A6AC-1A9765D5A0E0}" type="slidenum">
              <a:rPr lang="en-US" altLang="ko-KR" sz="1200" smtClean="0">
                <a:latin typeface="HY울릉도L" pitchFamily="18" charset="-127"/>
                <a:ea typeface="HY울릉도L" pitchFamily="18" charset="-127"/>
              </a:rPr>
              <a:pPr/>
              <a:t>13</a:t>
            </a:fld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1450" y="160338"/>
            <a:ext cx="576263" cy="57626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135184" y="185738"/>
            <a:ext cx="5982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288" y="159852"/>
            <a:ext cx="2951449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>
              <a:buFontTx/>
              <a:buNone/>
              <a:defRPr/>
            </a:pPr>
            <a:r>
              <a:rPr lang="ko-KR" altLang="en-US" sz="2800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8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Graphics </a:t>
            </a:r>
            <a:r>
              <a:rPr lang="ko-KR" altLang="en-US" sz="28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클래스</a:t>
            </a:r>
            <a:endParaRPr lang="ko-KR" altLang="en-US" sz="2800" b="1" dirty="0">
              <a:ln>
                <a:solidFill>
                  <a:schemeClr val="tx1">
                    <a:alpha val="1000"/>
                  </a:schemeClr>
                </a:solidFill>
              </a:ln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6534150"/>
            <a:ext cx="12477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연결선 10"/>
          <p:cNvCxnSpPr>
            <a:stCxn id="9" idx="3"/>
          </p:cNvCxnSpPr>
          <p:nvPr/>
        </p:nvCxnSpPr>
        <p:spPr>
          <a:xfrm flipV="1">
            <a:off x="3711737" y="420688"/>
            <a:ext cx="6194263" cy="77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32520" y="1085056"/>
            <a:ext cx="8784976" cy="529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1800" b="1" kern="0" dirty="0">
                <a:latin typeface="굴림" charset="-127"/>
                <a:ea typeface="굴림" charset="-127"/>
              </a:rPr>
              <a:t>무효화 영역과 </a:t>
            </a:r>
            <a:r>
              <a:rPr lang="en-US" altLang="ko-KR" sz="1800" b="1" kern="0" dirty="0">
                <a:latin typeface="굴림" charset="-127"/>
                <a:ea typeface="굴림" charset="-127"/>
              </a:rPr>
              <a:t>Invalidate() </a:t>
            </a:r>
            <a:r>
              <a:rPr lang="ko-KR" altLang="en-US" sz="1800" b="1" kern="0" dirty="0" err="1">
                <a:latin typeface="굴림" charset="-127"/>
                <a:ea typeface="굴림" charset="-127"/>
              </a:rPr>
              <a:t>메서드</a:t>
            </a:r>
            <a:endParaRPr lang="ko-KR" altLang="en-US" sz="1600" kern="0" dirty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kern="0" dirty="0">
                <a:latin typeface="굴림" charset="-127"/>
                <a:ea typeface="굴림" charset="-127"/>
              </a:rPr>
              <a:t>Invalidate </a:t>
            </a:r>
            <a:r>
              <a:rPr lang="ko-KR" altLang="en-US" sz="1600" kern="0" dirty="0" err="1">
                <a:latin typeface="굴림" charset="-127"/>
                <a:ea typeface="굴림" charset="-127"/>
              </a:rPr>
              <a:t>메서드를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 이용한 무효화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처리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kern="0" dirty="0">
                <a:latin typeface="굴림" charset="-127"/>
                <a:ea typeface="굴림" charset="-127"/>
              </a:rPr>
              <a:t>Invalidate()</a:t>
            </a:r>
            <a:r>
              <a:rPr lang="ko-KR" altLang="en-US" sz="1600" kern="0" dirty="0" err="1">
                <a:latin typeface="굴림" charset="-127"/>
                <a:ea typeface="굴림" charset="-127"/>
              </a:rPr>
              <a:t>메서드를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 사용해 영역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갱신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(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표면이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화면일 경우만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가능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,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그리기 표면이 프린터나 이미지일 경우에는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Invalidate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() </a:t>
            </a:r>
            <a:r>
              <a:rPr lang="ko-KR" altLang="en-US" sz="1600" kern="0" dirty="0" err="1">
                <a:latin typeface="굴림" charset="-127"/>
                <a:ea typeface="굴림" charset="-127"/>
              </a:rPr>
              <a:t>메서드를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 이용한 무효화 메커니즘이 작동되지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않음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)</a:t>
            </a:r>
            <a:endParaRPr lang="ko-KR" altLang="en-US" sz="1400" kern="0" dirty="0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21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3962400" y="2286000"/>
            <a:ext cx="5943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Arial Black" pitchFamily="34" charset="0"/>
                <a:ea typeface="HY헤드라인M" pitchFamily="18" charset="-127"/>
                <a:sym typeface="Wingdings" pitchFamily="2" charset="2"/>
              </a:rPr>
              <a:t>Chapter</a:t>
            </a:r>
            <a:r>
              <a:rPr lang="en-US" altLang="ko-KR" sz="800" dirty="0">
                <a:solidFill>
                  <a:srgbClr val="000000"/>
                </a:solidFill>
                <a:latin typeface="Arial Black" pitchFamily="34" charset="0"/>
                <a:ea typeface="HY헤드라인M" pitchFamily="18" charset="-127"/>
                <a:sym typeface="Wingdings" pitchFamily="2" charset="2"/>
              </a:rPr>
              <a:t> </a:t>
            </a:r>
            <a:r>
              <a:rPr lang="en-US" altLang="ko-KR" sz="6300" dirty="0" smtClean="0">
                <a:solidFill>
                  <a:srgbClr val="000000"/>
                </a:solidFill>
                <a:latin typeface="Arial Black" pitchFamily="34" charset="0"/>
                <a:ea typeface="HY헤드라인M" pitchFamily="18" charset="-127"/>
                <a:sym typeface="Wingdings" pitchFamily="2" charset="2"/>
              </a:rPr>
              <a:t>04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6300" dirty="0" smtClean="0">
              <a:solidFill>
                <a:srgbClr val="000000"/>
              </a:solidFill>
              <a:latin typeface="HY견명조" pitchFamily="18" charset="-127"/>
              <a:ea typeface="HY울릉도B" pitchFamily="18" charset="-127"/>
              <a:sym typeface="Wingdings" pitchFamily="2" charset="2"/>
            </a:endParaRPr>
          </a:p>
          <a:p>
            <a:pPr marL="285750" indent="-285750" algn="ctr" eaLnBrk="1" latin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HY울릉도B" pitchFamily="18" charset="-127"/>
              <a:ea typeface="HY울릉도B" pitchFamily="18" charset="-127"/>
              <a:sym typeface="Wingdings" pitchFamily="2" charset="2"/>
            </a:endParaRPr>
          </a:p>
          <a:p>
            <a:pPr marL="1657350" lvl="3" indent="-285750" eaLnBrk="1" latin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ko-KR" altLang="en-US" sz="1000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  <a:sym typeface="Wingdings" pitchFamily="2" charset="2"/>
              </a:rPr>
              <a:t>		</a:t>
            </a:r>
            <a:endParaRPr lang="ko-KR" altLang="en-US" sz="700" dirty="0">
              <a:solidFill>
                <a:srgbClr val="000000"/>
              </a:solidFill>
              <a:latin typeface="HY견명조" pitchFamily="18" charset="-127"/>
              <a:ea typeface="HY견명조" pitchFamily="18" charset="-127"/>
              <a:sym typeface="Wingdings" pitchFamily="2" charset="2"/>
            </a:endParaRPr>
          </a:p>
        </p:txBody>
      </p:sp>
      <p:sp>
        <p:nvSpPr>
          <p:cNvPr id="16387" name="TextBox 1"/>
          <p:cNvSpPr txBox="1">
            <a:spLocks noChangeArrowheads="1"/>
          </p:cNvSpPr>
          <p:nvPr/>
        </p:nvSpPr>
        <p:spPr bwMode="auto">
          <a:xfrm>
            <a:off x="5097016" y="3284538"/>
            <a:ext cx="46803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>
              <a:buFontTx/>
              <a:buNone/>
            </a:pPr>
            <a:r>
              <a:rPr lang="ko-KR" altLang="en-US" sz="3200" dirty="0">
                <a:solidFill>
                  <a:srgbClr val="000000"/>
                </a:solidFill>
                <a:latin typeface="Arial" pitchFamily="34" charset="0"/>
                <a:ea typeface="굴림체" pitchFamily="49" charset="-127"/>
              </a:rPr>
              <a:t>텍스트출력</a:t>
            </a:r>
            <a:r>
              <a:rPr lang="en-US" altLang="ko-KR" sz="3200" dirty="0">
                <a:solidFill>
                  <a:srgbClr val="000000"/>
                </a:solidFill>
                <a:latin typeface="Arial" pitchFamily="34" charset="0"/>
                <a:ea typeface="굴림체" pitchFamily="49" charset="-127"/>
              </a:rPr>
              <a:t>, </a:t>
            </a:r>
            <a:r>
              <a:rPr lang="ko-KR" altLang="en-US" sz="3200" dirty="0">
                <a:solidFill>
                  <a:srgbClr val="000000"/>
                </a:solidFill>
                <a:latin typeface="Arial" pitchFamily="34" charset="0"/>
                <a:ea typeface="굴림체" pitchFamily="49" charset="-127"/>
              </a:rPr>
              <a:t>폰트 사용</a:t>
            </a:r>
            <a:endParaRPr lang="ko-KR" altLang="en-US" sz="3200" dirty="0">
              <a:solidFill>
                <a:srgbClr val="000000"/>
              </a:solidFill>
              <a:latin typeface="Arial" pitchFamily="34" charset="0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358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[</a:t>
            </a:r>
            <a:fld id="{021C87D5-353D-4FF0-A6AC-1A9765D5A0E0}" type="slidenum">
              <a:rPr lang="en-US" altLang="ko-KR" sz="1200" smtClean="0">
                <a:latin typeface="HY울릉도L" pitchFamily="18" charset="-127"/>
                <a:ea typeface="HY울릉도L" pitchFamily="18" charset="-127"/>
              </a:rPr>
              <a:pPr/>
              <a:t>15</a:t>
            </a:fld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1450" y="160338"/>
            <a:ext cx="576263" cy="57626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135184" y="185738"/>
            <a:ext cx="5982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288" y="159852"/>
            <a:ext cx="3828292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>
              <a:buFontTx/>
              <a:buNone/>
              <a:defRPr/>
            </a:pPr>
            <a:r>
              <a:rPr lang="ko-KR" altLang="en-US" sz="2800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28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텍스트출력</a:t>
            </a:r>
            <a:r>
              <a:rPr lang="en-US" altLang="ko-KR" sz="28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8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폰트 사용</a:t>
            </a:r>
          </a:p>
        </p:txBody>
      </p:sp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6534150"/>
            <a:ext cx="12477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연결선 10"/>
          <p:cNvCxnSpPr>
            <a:stCxn id="9" idx="3"/>
          </p:cNvCxnSpPr>
          <p:nvPr/>
        </p:nvCxnSpPr>
        <p:spPr>
          <a:xfrm flipV="1">
            <a:off x="4588580" y="420688"/>
            <a:ext cx="5317420" cy="77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32520" y="1085056"/>
            <a:ext cx="8784976" cy="529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1800" b="1" kern="0" dirty="0">
                <a:latin typeface="굴림" charset="-127"/>
                <a:ea typeface="굴림" charset="-127"/>
              </a:rPr>
              <a:t>Font </a:t>
            </a:r>
            <a:r>
              <a:rPr lang="ko-KR" altLang="en-US" sz="1800" b="1" kern="0" dirty="0" smtClean="0">
                <a:latin typeface="굴림" charset="-127"/>
                <a:ea typeface="굴림" charset="-127"/>
              </a:rPr>
              <a:t>클래스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>
                <a:latin typeface="굴림" charset="-127"/>
                <a:ea typeface="굴림" charset="-127"/>
              </a:rPr>
              <a:t>화면에 문자열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출력 시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Graphics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클래스의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Drawstring()</a:t>
            </a:r>
            <a:r>
              <a:rPr lang="ko-KR" altLang="en-US" sz="1600" kern="0" dirty="0" err="1">
                <a:latin typeface="굴림" charset="-127"/>
                <a:ea typeface="굴림" charset="-127"/>
              </a:rPr>
              <a:t>메서드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사용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endParaRPr lang="en-US" altLang="ko-KR" sz="1600" kern="0" dirty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endParaRPr lang="en-US" altLang="ko-KR" sz="1600" kern="0" dirty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endParaRPr lang="en-US" altLang="ko-KR" sz="1600" kern="0" dirty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>
                <a:latin typeface="굴림" charset="-127"/>
                <a:ea typeface="굴림" charset="-127"/>
              </a:rPr>
              <a:t>이 </a:t>
            </a:r>
            <a:r>
              <a:rPr lang="ko-KR" altLang="en-US" sz="1600" kern="0" dirty="0" err="1">
                <a:latin typeface="굴림" charset="-127"/>
                <a:ea typeface="굴림" charset="-127"/>
              </a:rPr>
              <a:t>메서드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 인자 중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Font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설정을 바꾸면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,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출력되는 문자열의 글꼴 수정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가능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endParaRPr lang="en-US" altLang="ko-KR" sz="1600" kern="0" dirty="0">
              <a:latin typeface="굴림" charset="-127"/>
              <a:ea typeface="굴림" charset="-127"/>
            </a:endParaRPr>
          </a:p>
          <a:p>
            <a:pPr marL="685800" lvl="1" indent="0" eaLnBrk="1" latinLnBrk="0" hangingPunct="1">
              <a:spcBef>
                <a:spcPct val="50000"/>
              </a:spcBef>
              <a:spcAft>
                <a:spcPct val="350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굴림" charset="-127"/>
                <a:ea typeface="굴림" charset="-127"/>
              </a:rPr>
              <a:t> Font Family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굴림" charset="-127"/>
                <a:ea typeface="굴림" charset="-127"/>
              </a:rPr>
              <a:t>클래스</a:t>
            </a:r>
            <a:endParaRPr lang="en-US" altLang="ko-KR" sz="1800" b="1" kern="0" dirty="0" smtClean="0">
              <a:solidFill>
                <a:srgbClr val="000000"/>
              </a:solidFill>
              <a:latin typeface="굴림" charset="-127"/>
              <a:ea typeface="굴림" charset="-127"/>
            </a:endParaRPr>
          </a:p>
          <a:p>
            <a:pPr marL="914400" lvl="2" indent="0" eaLnBrk="1" latinLnBrk="0" hangingPunct="1">
              <a:lnSpc>
                <a:spcPct val="150000"/>
              </a:lnSpc>
              <a:spcBef>
                <a:spcPct val="50000"/>
              </a:spcBef>
              <a:spcAft>
                <a:spcPct val="35000"/>
              </a:spcAft>
              <a:buFontTx/>
              <a:buChar char="-"/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굴림" charset="-127"/>
                <a:ea typeface="굴림" charset="-127"/>
              </a:rPr>
              <a:t> </a:t>
            </a:r>
            <a:r>
              <a:rPr lang="ko-KR" altLang="en-US" sz="1600" kern="0" dirty="0" smtClean="0">
                <a:solidFill>
                  <a:srgbClr val="000000"/>
                </a:solidFill>
                <a:latin typeface="굴림" charset="-127"/>
                <a:ea typeface="굴림" charset="-127"/>
              </a:rPr>
              <a:t>글꼴의 종류를 지정할 때 사용</a:t>
            </a:r>
            <a:endParaRPr lang="en-US" altLang="ko-KR" sz="1600" kern="0" dirty="0">
              <a:solidFill>
                <a:srgbClr val="000000"/>
              </a:solidFill>
              <a:latin typeface="굴림" charset="-127"/>
              <a:ea typeface="굴림" charset="-127"/>
            </a:endParaRPr>
          </a:p>
          <a:p>
            <a:pPr marL="685800" lvl="1" indent="0" eaLnBrk="1" latinLnBrk="0" hangingPunct="1">
              <a:spcBef>
                <a:spcPct val="50000"/>
              </a:spcBef>
              <a:spcAft>
                <a:spcPct val="35000"/>
              </a:spcAft>
              <a:buFont typeface="Arial" panose="020B0604020202020204" pitchFamily="34" charset="0"/>
              <a:buChar char="•"/>
              <a:defRPr/>
            </a:pPr>
            <a:endParaRPr lang="en-US" altLang="ko-KR" sz="1600" kern="0" dirty="0" smtClean="0">
              <a:solidFill>
                <a:srgbClr val="000000"/>
              </a:solidFill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endParaRPr lang="ko-KR" altLang="en-US" sz="1600" kern="0" dirty="0" smtClean="0">
              <a:latin typeface="굴림" charset="-127"/>
              <a:ea typeface="굴림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053470"/>
              </p:ext>
            </p:extLst>
          </p:nvPr>
        </p:nvGraphicFramePr>
        <p:xfrm>
          <a:off x="1876616" y="1844824"/>
          <a:ext cx="7405496" cy="2448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5496"/>
              </a:tblGrid>
              <a:tr h="24482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 public void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DrawString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( string, Font, Brush,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PointF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 public void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DrawString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( string, Font, Brush,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RectangleF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 public void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DrawString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( string, Font, Brush,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PointF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StringFomat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 public void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DrawString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( string, Font, Brush,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RectangleF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StringFomat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 public void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DrawString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( string, Font, Brush, float)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 public void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DrawString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( string, Font, Brush, float,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StringFomat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98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[</a:t>
            </a:r>
            <a:fld id="{021C87D5-353D-4FF0-A6AC-1A9765D5A0E0}" type="slidenum">
              <a:rPr lang="en-US" altLang="ko-KR" sz="1200" smtClean="0">
                <a:latin typeface="HY울릉도L" pitchFamily="18" charset="-127"/>
                <a:ea typeface="HY울릉도L" pitchFamily="18" charset="-127"/>
              </a:rPr>
              <a:pPr/>
              <a:t>16</a:t>
            </a:fld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1450" y="160338"/>
            <a:ext cx="576263" cy="57626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135184" y="185738"/>
            <a:ext cx="5982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288" y="159852"/>
            <a:ext cx="2215671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>
              <a:buFontTx/>
              <a:buNone/>
              <a:defRPr/>
            </a:pPr>
            <a:r>
              <a:rPr lang="ko-KR" altLang="en-US" sz="2800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8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Font </a:t>
            </a:r>
            <a:r>
              <a:rPr lang="ko-KR" altLang="en-US" sz="28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클래스</a:t>
            </a:r>
            <a:endParaRPr lang="ko-KR" altLang="en-US" sz="2800" b="1" dirty="0">
              <a:ln>
                <a:solidFill>
                  <a:schemeClr val="tx1">
                    <a:alpha val="1000"/>
                  </a:schemeClr>
                </a:solidFill>
              </a:ln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6534150"/>
            <a:ext cx="12477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연결선 10"/>
          <p:cNvCxnSpPr>
            <a:stCxn id="9" idx="3"/>
          </p:cNvCxnSpPr>
          <p:nvPr/>
        </p:nvCxnSpPr>
        <p:spPr>
          <a:xfrm flipV="1">
            <a:off x="2975959" y="420688"/>
            <a:ext cx="6930041" cy="77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32520" y="1085056"/>
            <a:ext cx="8784976" cy="529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1800" b="1" kern="0" dirty="0">
                <a:latin typeface="굴림" charset="-127"/>
                <a:ea typeface="굴림" charset="-127"/>
              </a:rPr>
              <a:t>GDI+</a:t>
            </a:r>
            <a:r>
              <a:rPr lang="ko-KR" altLang="en-US" sz="1800" b="1" kern="0" dirty="0">
                <a:latin typeface="굴림" charset="-127"/>
                <a:ea typeface="굴림" charset="-127"/>
              </a:rPr>
              <a:t>에서 화면에 문자열 출력 </a:t>
            </a:r>
            <a:r>
              <a:rPr lang="ko-KR" altLang="en-US" sz="1800" b="1" kern="0" dirty="0" smtClean="0">
                <a:latin typeface="굴림" charset="-127"/>
                <a:ea typeface="굴림" charset="-127"/>
              </a:rPr>
              <a:t>단계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886246"/>
              </p:ext>
            </p:extLst>
          </p:nvPr>
        </p:nvGraphicFramePr>
        <p:xfrm>
          <a:off x="1496616" y="1556792"/>
          <a:ext cx="7405496" cy="4392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5496"/>
              </a:tblGrid>
              <a:tr h="4392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 1) Font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클래스 개체 생성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          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ex)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Font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font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= new Font("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Timesroman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", 20);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600" b="0" baseline="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 2) Brush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클래스 개체 생성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          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ex)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SolidBrush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brush = new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SolidBrush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color.Blue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600" b="0" baseline="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 3)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출력할 좌표 및 텍스트 레이아웃 정보 설정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          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ex)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RectangleF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rect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= new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RectangleF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(50, 10, 200, 30);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600" b="0" baseline="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 4) Graphics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개체를 얻은 후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DrawString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()</a:t>
                      </a:r>
                      <a:r>
                        <a:rPr lang="ko-KR" altLang="en-US" sz="1600" b="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메서드로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문자열 출력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          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ex)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g.DrawString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("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안녕하세요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", font, brush,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rect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);</a:t>
                      </a: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08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3962400" y="2286000"/>
            <a:ext cx="5943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Arial Black" pitchFamily="34" charset="0"/>
                <a:ea typeface="HY헤드라인M" pitchFamily="18" charset="-127"/>
                <a:sym typeface="Wingdings" pitchFamily="2" charset="2"/>
              </a:rPr>
              <a:t>Chapter</a:t>
            </a:r>
            <a:r>
              <a:rPr lang="en-US" altLang="ko-KR" sz="800" dirty="0">
                <a:solidFill>
                  <a:srgbClr val="000000"/>
                </a:solidFill>
                <a:latin typeface="Arial Black" pitchFamily="34" charset="0"/>
                <a:ea typeface="HY헤드라인M" pitchFamily="18" charset="-127"/>
                <a:sym typeface="Wingdings" pitchFamily="2" charset="2"/>
              </a:rPr>
              <a:t> </a:t>
            </a:r>
            <a:r>
              <a:rPr lang="en-US" altLang="ko-KR" sz="6300" dirty="0" smtClean="0">
                <a:solidFill>
                  <a:srgbClr val="000000"/>
                </a:solidFill>
                <a:latin typeface="Arial Black" pitchFamily="34" charset="0"/>
                <a:ea typeface="HY헤드라인M" pitchFamily="18" charset="-127"/>
                <a:sym typeface="Wingdings" pitchFamily="2" charset="2"/>
              </a:rPr>
              <a:t>05</a:t>
            </a:r>
            <a:endParaRPr lang="en-US" altLang="ko-KR" sz="6300" dirty="0" smtClean="0">
              <a:solidFill>
                <a:srgbClr val="000000"/>
              </a:solidFill>
              <a:latin typeface="Arial Black" pitchFamily="34" charset="0"/>
              <a:ea typeface="HY헤드라인M" pitchFamily="18" charset="-127"/>
              <a:sym typeface="Wingdings" pitchFamily="2" charset="2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6300" dirty="0" smtClean="0">
              <a:solidFill>
                <a:srgbClr val="000000"/>
              </a:solidFill>
              <a:latin typeface="HY견명조" pitchFamily="18" charset="-127"/>
              <a:ea typeface="HY울릉도B" pitchFamily="18" charset="-127"/>
              <a:sym typeface="Wingdings" pitchFamily="2" charset="2"/>
            </a:endParaRPr>
          </a:p>
          <a:p>
            <a:pPr marL="285750" indent="-285750" algn="ctr" eaLnBrk="1" latin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HY울릉도B" pitchFamily="18" charset="-127"/>
              <a:ea typeface="HY울릉도B" pitchFamily="18" charset="-127"/>
              <a:sym typeface="Wingdings" pitchFamily="2" charset="2"/>
            </a:endParaRPr>
          </a:p>
          <a:p>
            <a:pPr marL="1657350" lvl="3" indent="-285750" eaLnBrk="1" latin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ko-KR" altLang="en-US" sz="1000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  <a:sym typeface="Wingdings" pitchFamily="2" charset="2"/>
              </a:rPr>
              <a:t>		</a:t>
            </a:r>
            <a:endParaRPr lang="ko-KR" altLang="en-US" sz="700" dirty="0">
              <a:solidFill>
                <a:srgbClr val="000000"/>
              </a:solidFill>
              <a:latin typeface="HY견명조" pitchFamily="18" charset="-127"/>
              <a:ea typeface="HY견명조" pitchFamily="18" charset="-127"/>
              <a:sym typeface="Wingdings" pitchFamily="2" charset="2"/>
            </a:endParaRPr>
          </a:p>
        </p:txBody>
      </p:sp>
      <p:sp>
        <p:nvSpPr>
          <p:cNvPr id="16387" name="TextBox 1"/>
          <p:cNvSpPr txBox="1">
            <a:spLocks noChangeArrowheads="1"/>
          </p:cNvSpPr>
          <p:nvPr/>
        </p:nvSpPr>
        <p:spPr bwMode="auto">
          <a:xfrm>
            <a:off x="1856656" y="3284538"/>
            <a:ext cx="792075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>
              <a:buFontTx/>
              <a:buNone/>
            </a:pPr>
            <a:r>
              <a:rPr lang="ko-KR" altLang="en-US" sz="3200" dirty="0">
                <a:solidFill>
                  <a:srgbClr val="000000"/>
                </a:solidFill>
                <a:latin typeface="Arial" pitchFamily="34" charset="0"/>
                <a:ea typeface="굴림체" pitchFamily="49" charset="-127"/>
              </a:rPr>
              <a:t>펜과 </a:t>
            </a:r>
            <a:r>
              <a:rPr lang="ko-KR" altLang="en-US" sz="3200" dirty="0" err="1">
                <a:solidFill>
                  <a:srgbClr val="000000"/>
                </a:solidFill>
                <a:latin typeface="Arial" pitchFamily="34" charset="0"/>
                <a:ea typeface="굴림체" pitchFamily="49" charset="-127"/>
              </a:rPr>
              <a:t>브러쉬</a:t>
            </a:r>
            <a:r>
              <a:rPr lang="en-US" altLang="ko-KR" sz="3200" dirty="0">
                <a:solidFill>
                  <a:srgbClr val="000000"/>
                </a:solidFill>
                <a:latin typeface="Arial" pitchFamily="34" charset="0"/>
                <a:ea typeface="굴림체" pitchFamily="49" charset="-127"/>
              </a:rPr>
              <a:t>, </a:t>
            </a:r>
            <a:r>
              <a:rPr lang="ko-KR" altLang="en-US" sz="3200" dirty="0">
                <a:solidFill>
                  <a:srgbClr val="000000"/>
                </a:solidFill>
                <a:latin typeface="Arial" pitchFamily="34" charset="0"/>
                <a:ea typeface="굴림체" pitchFamily="49" charset="-127"/>
              </a:rPr>
              <a:t>패스</a:t>
            </a:r>
            <a:r>
              <a:rPr lang="en-US" altLang="ko-KR" sz="3200" dirty="0">
                <a:solidFill>
                  <a:srgbClr val="000000"/>
                </a:solidFill>
                <a:latin typeface="Arial" pitchFamily="34" charset="0"/>
                <a:ea typeface="굴림체" pitchFamily="49" charset="-127"/>
              </a:rPr>
              <a:t>, </a:t>
            </a:r>
            <a:r>
              <a:rPr lang="ko-KR" altLang="en-US" sz="3200" dirty="0" err="1">
                <a:solidFill>
                  <a:srgbClr val="000000"/>
                </a:solidFill>
                <a:latin typeface="Arial" pitchFamily="34" charset="0"/>
                <a:ea typeface="굴림체" pitchFamily="49" charset="-127"/>
              </a:rPr>
              <a:t>클리핑</a:t>
            </a:r>
            <a:r>
              <a:rPr lang="en-US" altLang="ko-KR" sz="3200" dirty="0">
                <a:solidFill>
                  <a:srgbClr val="000000"/>
                </a:solidFill>
                <a:latin typeface="Arial" pitchFamily="34" charset="0"/>
                <a:ea typeface="굴림체" pitchFamily="49" charset="-127"/>
              </a:rPr>
              <a:t>, Region</a:t>
            </a:r>
            <a:endParaRPr lang="ko-KR" altLang="en-US" sz="3200" dirty="0">
              <a:solidFill>
                <a:srgbClr val="000000"/>
              </a:solidFill>
              <a:latin typeface="Arial" pitchFamily="34" charset="0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6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[</a:t>
            </a:r>
            <a:fld id="{021C87D5-353D-4FF0-A6AC-1A9765D5A0E0}" type="slidenum">
              <a:rPr lang="en-US" altLang="ko-KR" sz="1200" smtClean="0">
                <a:latin typeface="HY울릉도L" pitchFamily="18" charset="-127"/>
                <a:ea typeface="HY울릉도L" pitchFamily="18" charset="-127"/>
              </a:rPr>
              <a:pPr/>
              <a:t>18</a:t>
            </a:fld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1450" y="160338"/>
            <a:ext cx="576263" cy="57626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135184" y="185738"/>
            <a:ext cx="5982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288" y="159852"/>
            <a:ext cx="2113079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>
              <a:buFontTx/>
              <a:buNone/>
              <a:defRPr/>
            </a:pPr>
            <a:r>
              <a:rPr lang="ko-KR" altLang="en-US" sz="2800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800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Pen, Brush</a:t>
            </a:r>
            <a:endParaRPr lang="ko-KR" altLang="en-US" sz="2800" b="1" dirty="0">
              <a:ln>
                <a:solidFill>
                  <a:schemeClr val="tx1">
                    <a:alpha val="1000"/>
                  </a:schemeClr>
                </a:solidFill>
              </a:ln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6534150"/>
            <a:ext cx="12477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연결선 10"/>
          <p:cNvCxnSpPr>
            <a:stCxn id="9" idx="3"/>
          </p:cNvCxnSpPr>
          <p:nvPr/>
        </p:nvCxnSpPr>
        <p:spPr>
          <a:xfrm flipV="1">
            <a:off x="2873367" y="420688"/>
            <a:ext cx="7032633" cy="77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32520" y="1085056"/>
            <a:ext cx="8784976" cy="529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1800" b="1" kern="0" dirty="0" smtClean="0">
                <a:latin typeface="굴림" charset="-127"/>
                <a:ea typeface="굴림" charset="-127"/>
              </a:rPr>
              <a:t>Pen </a:t>
            </a:r>
            <a:r>
              <a:rPr lang="ko-KR" altLang="en-US" sz="1800" b="1" kern="0" dirty="0" smtClean="0">
                <a:latin typeface="굴림" charset="-127"/>
                <a:ea typeface="굴림" charset="-127"/>
              </a:rPr>
              <a:t>클래스</a:t>
            </a:r>
            <a:endParaRPr lang="en-US" altLang="ko-KR" sz="1600" kern="0" dirty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 err="1">
                <a:latin typeface="굴림" charset="-127"/>
                <a:ea typeface="굴림" charset="-127"/>
              </a:rPr>
              <a:t>닷넷이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 제공하는 표준 색상을 사용해 정의</a:t>
            </a:r>
            <a:endParaRPr lang="ko-KR" altLang="en-US" sz="1600" kern="0" dirty="0" smtClean="0">
              <a:latin typeface="굴림" charset="-127"/>
              <a:ea typeface="굴림" charset="-127"/>
            </a:endParaRPr>
          </a:p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1800" b="1" kern="0" dirty="0" smtClean="0">
                <a:latin typeface="굴림" charset="-127"/>
                <a:ea typeface="굴림" charset="-127"/>
              </a:rPr>
              <a:t>Brush </a:t>
            </a:r>
            <a:r>
              <a:rPr lang="ko-KR" altLang="en-US" sz="1800" b="1" kern="0" dirty="0" smtClean="0">
                <a:latin typeface="굴림" charset="-127"/>
                <a:ea typeface="굴림" charset="-127"/>
              </a:rPr>
              <a:t>클래스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kern="0" dirty="0" smtClean="0">
                <a:latin typeface="굴림" charset="-127"/>
                <a:ea typeface="굴림" charset="-127"/>
              </a:rPr>
              <a:t>Brush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클래스는 추상 클래스로 직접 </a:t>
            </a:r>
            <a:r>
              <a:rPr lang="ko-KR" altLang="en-US" sz="1600" kern="0" dirty="0" err="1">
                <a:latin typeface="굴림" charset="-127"/>
                <a:ea typeface="굴림" charset="-127"/>
              </a:rPr>
              <a:t>인스턴스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 생성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불가함</a:t>
            </a:r>
            <a:endParaRPr lang="ko-KR" altLang="en-US" sz="1600" kern="0" dirty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>
                <a:latin typeface="굴림" charset="-127"/>
                <a:ea typeface="굴림" charset="-127"/>
              </a:rPr>
              <a:t>상속받은 아래와 같은 클래스로 </a:t>
            </a:r>
            <a:r>
              <a:rPr lang="ko-KR" altLang="en-US" sz="1600" kern="0" dirty="0" err="1">
                <a:latin typeface="굴림" charset="-127"/>
                <a:ea typeface="굴림" charset="-127"/>
              </a:rPr>
              <a:t>인스턴스를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 생성해서 사용함</a:t>
            </a:r>
            <a:endParaRPr lang="en-US" altLang="ko-KR" sz="1600" kern="0" dirty="0">
              <a:latin typeface="굴림" charset="-127"/>
              <a:ea typeface="굴림" charset="-127"/>
            </a:endParaRPr>
          </a:p>
          <a:p>
            <a:pPr marL="685800" lvl="1" indent="0" eaLnBrk="1" latinLnBrk="0" hangingPunct="1">
              <a:spcBef>
                <a:spcPct val="50000"/>
              </a:spcBef>
              <a:spcAft>
                <a:spcPct val="35000"/>
              </a:spcAft>
              <a:buNone/>
              <a:defRPr/>
            </a:pPr>
            <a:endParaRPr lang="en-US" altLang="ko-KR" sz="1600" kern="0" dirty="0" smtClean="0">
              <a:solidFill>
                <a:srgbClr val="000000"/>
              </a:solidFill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endParaRPr lang="ko-KR" altLang="en-US" sz="1600" kern="0" dirty="0" smtClean="0">
              <a:latin typeface="굴림" charset="-127"/>
              <a:ea typeface="굴림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343761"/>
              </p:ext>
            </p:extLst>
          </p:nvPr>
        </p:nvGraphicFramePr>
        <p:xfrm>
          <a:off x="1076039" y="2996952"/>
          <a:ext cx="7897937" cy="3273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075363"/>
                <a:gridCol w="4166390"/>
              </a:tblGrid>
              <a:tr h="2564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선언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클래스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설명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53586">
                <a:tc rowSpan="2"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System.Drawing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SolidBrush</a:t>
                      </a:r>
                      <a:endParaRPr lang="ko-KR" altLang="en-US" sz="15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영역을 단색으로 채움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35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TextureBrush</a:t>
                      </a:r>
                      <a:endParaRPr lang="ko-KR" altLang="en-US" sz="15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영역을 이미지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비트맵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, jpg, gif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등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로 채움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3586">
                <a:tc rowSpan="3"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System.Darawing2D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LinearGradientBrush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endParaRPr lang="ko-KR" altLang="en-US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영역을 </a:t>
                      </a:r>
                      <a:r>
                        <a:rPr lang="ko-KR" altLang="en-US" sz="1500" dirty="0" err="1" smtClean="0">
                          <a:latin typeface="굴림" pitchFamily="50" charset="-127"/>
                          <a:ea typeface="굴림" pitchFamily="50" charset="-127"/>
                        </a:rPr>
                        <a:t>그라데이션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 효과로 채움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35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PathGradientBrush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endParaRPr lang="ko-KR" altLang="en-US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영역의 가장자리에서 중심 쪽으로 </a:t>
                      </a:r>
                      <a:r>
                        <a:rPr lang="ko-KR" altLang="en-US" sz="1500" dirty="0" err="1" smtClean="0">
                          <a:latin typeface="굴림" pitchFamily="50" charset="-127"/>
                          <a:ea typeface="굴림" pitchFamily="50" charset="-127"/>
                        </a:rPr>
                        <a:t>그라데이션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 효과를 주어 채움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35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HatchBrush</a:t>
                      </a:r>
                      <a:endParaRPr lang="ko-KR" altLang="en-US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패턴을 사용해 영역을 채움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92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 sz="28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r>
              <a:rPr lang="en-US" altLang="ko-KR" sz="1200">
                <a:latin typeface="HY울릉도L" pitchFamily="18" charset="-127"/>
                <a:ea typeface="HY울릉도L" pitchFamily="18" charset="-127"/>
              </a:rPr>
              <a:t>[</a:t>
            </a:r>
            <a:fld id="{1D6714A5-7F37-4617-8B4A-3F30AF53FFA1}" type="slidenum">
              <a:rPr lang="en-US" altLang="ko-KR" sz="1200">
                <a:latin typeface="HY울릉도L" pitchFamily="18" charset="-127"/>
                <a:ea typeface="HY울릉도L" pitchFamily="18" charset="-127"/>
              </a:rPr>
              <a:pPr/>
              <a:t>1</a:t>
            </a:fld>
            <a:r>
              <a:rPr lang="en-US" altLang="ko-KR" sz="1200">
                <a:latin typeface="HY울릉도L" pitchFamily="18" charset="-127"/>
                <a:ea typeface="HY울릉도L" pitchFamily="18" charset="-127"/>
              </a:rPr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288" y="159852"/>
            <a:ext cx="100700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spcAft>
                <a:spcPct val="35000"/>
              </a:spcAft>
              <a:defRPr/>
            </a:pPr>
            <a:r>
              <a:rPr lang="ko-KR" altLang="en-US" sz="2800" b="1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목 차</a:t>
            </a: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6534150"/>
            <a:ext cx="12477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직선 연결선 10"/>
          <p:cNvCxnSpPr>
            <a:stCxn id="9" idx="3"/>
          </p:cNvCxnSpPr>
          <p:nvPr/>
        </p:nvCxnSpPr>
        <p:spPr>
          <a:xfrm flipV="1">
            <a:off x="1766888" y="420688"/>
            <a:ext cx="8139112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809624" y="928688"/>
            <a:ext cx="8751887" cy="52149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2800" b="1" i="1" dirty="0" smtClean="0">
                <a:latin typeface="굴림" pitchFamily="50" charset="-127"/>
                <a:ea typeface="굴림" pitchFamily="50" charset="-127"/>
              </a:rPr>
              <a:t>Chapter 01</a:t>
            </a:r>
            <a:r>
              <a:rPr lang="en-US" altLang="ko-KR" sz="2400" i="1" dirty="0" smtClean="0">
                <a:latin typeface="굴림" pitchFamily="50" charset="-127"/>
                <a:ea typeface="굴림" pitchFamily="50" charset="-127"/>
              </a:rPr>
              <a:t>		</a:t>
            </a:r>
            <a:r>
              <a:rPr lang="en-US" altLang="ko-KR" sz="2400" dirty="0" err="1" smtClean="0">
                <a:latin typeface="굴림" pitchFamily="50" charset="-127"/>
                <a:ea typeface="굴림" pitchFamily="50" charset="-127"/>
              </a:rPr>
              <a:t>WinForm</a:t>
            </a:r>
            <a:endParaRPr lang="ko-KR" altLang="en-US" sz="2400" dirty="0" smtClean="0">
              <a:latin typeface="굴림" pitchFamily="50" charset="-127"/>
              <a:ea typeface="굴림" pitchFamily="50" charset="-127"/>
            </a:endParaRPr>
          </a:p>
          <a:p>
            <a:pPr eaLnBrk="1" hangingPunct="1">
              <a:defRPr/>
            </a:pPr>
            <a:r>
              <a:rPr lang="en-US" altLang="ko-KR" sz="2800" b="1" i="1" dirty="0" smtClean="0">
                <a:latin typeface="굴림" pitchFamily="50" charset="-127"/>
                <a:ea typeface="굴림" pitchFamily="50" charset="-127"/>
              </a:rPr>
              <a:t>Chapter 02</a:t>
            </a:r>
            <a:r>
              <a:rPr lang="en-US" altLang="ko-KR" sz="2400" dirty="0" smtClean="0">
                <a:latin typeface="굴림" pitchFamily="50" charset="-127"/>
                <a:ea typeface="굴림" pitchFamily="50" charset="-127"/>
              </a:rPr>
              <a:t>		</a:t>
            </a:r>
            <a:r>
              <a:rPr lang="ko-KR" altLang="en-US" sz="2400" dirty="0" smtClean="0">
                <a:latin typeface="굴림" pitchFamily="50" charset="-127"/>
                <a:ea typeface="굴림" pitchFamily="50" charset="-127"/>
              </a:rPr>
              <a:t>필수구조</a:t>
            </a:r>
            <a:r>
              <a:rPr lang="ko-KR" altLang="en-US" sz="2400" dirty="0">
                <a:latin typeface="굴림" pitchFamily="50" charset="-127"/>
                <a:ea typeface="굴림" pitchFamily="50" charset="-127"/>
              </a:rPr>
              <a:t>체</a:t>
            </a:r>
            <a:endParaRPr lang="ko-KR" altLang="en-US" sz="2400" dirty="0" smtClean="0">
              <a:latin typeface="굴림" pitchFamily="50" charset="-127"/>
              <a:ea typeface="굴림" pitchFamily="50" charset="-127"/>
            </a:endParaRPr>
          </a:p>
          <a:p>
            <a:pPr latinLnBrk="0">
              <a:defRPr/>
            </a:pPr>
            <a:r>
              <a:rPr lang="en-US" altLang="ko-KR" sz="2800" b="1" i="1" dirty="0" smtClean="0">
                <a:latin typeface="굴림" pitchFamily="50" charset="-127"/>
                <a:ea typeface="굴림" pitchFamily="50" charset="-127"/>
              </a:rPr>
              <a:t>Chapter 03</a:t>
            </a:r>
            <a:r>
              <a:rPr lang="en-US" altLang="ko-KR" sz="2400" dirty="0" smtClean="0">
                <a:latin typeface="굴림" pitchFamily="50" charset="-127"/>
                <a:ea typeface="굴림" pitchFamily="50" charset="-127"/>
              </a:rPr>
              <a:t>		</a:t>
            </a:r>
            <a:r>
              <a:rPr lang="en-US" altLang="ko-KR" sz="2400" dirty="0" smtClean="0">
                <a:latin typeface="굴림" pitchFamily="50" charset="-127"/>
                <a:ea typeface="굴림" pitchFamily="50" charset="-127"/>
              </a:rPr>
              <a:t>Graphics </a:t>
            </a:r>
            <a:r>
              <a:rPr lang="ko-KR" altLang="en-US" sz="2400" dirty="0" smtClean="0">
                <a:latin typeface="굴림" pitchFamily="50" charset="-127"/>
                <a:ea typeface="굴림" pitchFamily="50" charset="-127"/>
              </a:rPr>
              <a:t>개체사용</a:t>
            </a:r>
            <a:endParaRPr lang="ko-KR" altLang="en-US" sz="2400" dirty="0" smtClean="0">
              <a:latin typeface="굴림" pitchFamily="50" charset="-127"/>
              <a:ea typeface="굴림" pitchFamily="50" charset="-127"/>
            </a:endParaRPr>
          </a:p>
          <a:p>
            <a:pPr eaLnBrk="1" hangingPunct="1">
              <a:defRPr/>
            </a:pPr>
            <a:r>
              <a:rPr lang="en-US" altLang="ko-KR" sz="2800" b="1" i="1" dirty="0" smtClean="0">
                <a:latin typeface="굴림" pitchFamily="50" charset="-127"/>
                <a:ea typeface="굴림" pitchFamily="50" charset="-127"/>
              </a:rPr>
              <a:t>Chapter 04</a:t>
            </a:r>
            <a:r>
              <a:rPr lang="en-US" altLang="ko-KR" sz="2400" dirty="0" smtClean="0">
                <a:latin typeface="굴림" pitchFamily="50" charset="-127"/>
                <a:ea typeface="굴림" pitchFamily="50" charset="-127"/>
              </a:rPr>
              <a:t>		</a:t>
            </a:r>
            <a:r>
              <a:rPr lang="ko-KR" altLang="en-US" sz="2400" dirty="0" smtClean="0">
                <a:latin typeface="굴림" pitchFamily="50" charset="-127"/>
                <a:ea typeface="굴림" pitchFamily="50" charset="-127"/>
              </a:rPr>
              <a:t>텍스트출력</a:t>
            </a:r>
            <a:r>
              <a:rPr lang="en-US" altLang="ko-KR" sz="240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400" dirty="0" smtClean="0">
                <a:latin typeface="굴림" pitchFamily="50" charset="-127"/>
                <a:ea typeface="굴림" pitchFamily="50" charset="-127"/>
              </a:rPr>
              <a:t>폰트 사용</a:t>
            </a:r>
            <a:endParaRPr lang="ko-KR" altLang="en-US" sz="2400" i="1" dirty="0" smtClean="0">
              <a:latin typeface="굴림" pitchFamily="50" charset="-127"/>
              <a:ea typeface="굴림" pitchFamily="50" charset="-127"/>
            </a:endParaRPr>
          </a:p>
          <a:p>
            <a:pPr eaLnBrk="1" hangingPunct="1">
              <a:defRPr/>
            </a:pPr>
            <a:r>
              <a:rPr lang="en-US" altLang="ko-KR" sz="2800" b="1" i="1" dirty="0" smtClean="0">
                <a:latin typeface="굴림" pitchFamily="50" charset="-127"/>
                <a:ea typeface="굴림" pitchFamily="50" charset="-127"/>
              </a:rPr>
              <a:t>Chapter 05</a:t>
            </a:r>
            <a:r>
              <a:rPr lang="en-US" altLang="ko-KR" sz="2400" dirty="0" smtClean="0">
                <a:latin typeface="굴림" pitchFamily="50" charset="-127"/>
                <a:ea typeface="굴림" pitchFamily="50" charset="-127"/>
              </a:rPr>
              <a:t>		</a:t>
            </a:r>
            <a:r>
              <a:rPr lang="ko-KR" altLang="en-US" sz="2400" dirty="0">
                <a:latin typeface="굴림" pitchFamily="50" charset="-127"/>
                <a:ea typeface="굴림" pitchFamily="50" charset="-127"/>
              </a:rPr>
              <a:t>펜과 </a:t>
            </a:r>
            <a:r>
              <a:rPr lang="ko-KR" altLang="en-US" sz="2400" dirty="0" err="1">
                <a:latin typeface="굴림" pitchFamily="50" charset="-127"/>
                <a:ea typeface="굴림" pitchFamily="50" charset="-127"/>
              </a:rPr>
              <a:t>브러쉬</a:t>
            </a: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400" dirty="0">
                <a:latin typeface="굴림" pitchFamily="50" charset="-127"/>
                <a:ea typeface="굴림" pitchFamily="50" charset="-127"/>
              </a:rPr>
              <a:t>패스</a:t>
            </a: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400" dirty="0" err="1">
                <a:latin typeface="굴림" pitchFamily="50" charset="-127"/>
                <a:ea typeface="굴림" pitchFamily="50" charset="-127"/>
              </a:rPr>
              <a:t>클리핑</a:t>
            </a: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, Region</a:t>
            </a:r>
            <a:endParaRPr lang="ko-KR" altLang="en-US" sz="2400" dirty="0" smtClean="0">
              <a:latin typeface="굴림" pitchFamily="50" charset="-127"/>
              <a:ea typeface="굴림" pitchFamily="50" charset="-127"/>
            </a:endParaRPr>
          </a:p>
          <a:p>
            <a:pPr eaLnBrk="1" hangingPunct="1">
              <a:defRPr/>
            </a:pPr>
            <a:r>
              <a:rPr lang="en-US" altLang="ko-KR" sz="2800" b="1" i="1" dirty="0" smtClean="0">
                <a:latin typeface="굴림" pitchFamily="50" charset="-127"/>
                <a:ea typeface="굴림" pitchFamily="50" charset="-127"/>
              </a:rPr>
              <a:t>Chapter 06</a:t>
            </a:r>
            <a:r>
              <a:rPr lang="en-US" altLang="ko-KR" sz="2400" dirty="0" smtClean="0">
                <a:latin typeface="굴림" pitchFamily="50" charset="-127"/>
                <a:ea typeface="굴림" pitchFamily="50" charset="-127"/>
              </a:rPr>
              <a:t>		</a:t>
            </a:r>
            <a:r>
              <a:rPr lang="ko-KR" altLang="en-US" sz="2400" dirty="0">
                <a:latin typeface="굴림" pitchFamily="50" charset="-127"/>
                <a:ea typeface="굴림" pitchFamily="50" charset="-127"/>
              </a:rPr>
              <a:t>이미지와 비트맵</a:t>
            </a:r>
            <a:endParaRPr lang="ko-KR" altLang="en-US" sz="2400" dirty="0" smtClean="0">
              <a:latin typeface="굴림" pitchFamily="50" charset="-127"/>
              <a:ea typeface="굴림" pitchFamily="50" charset="-127"/>
            </a:endParaRPr>
          </a:p>
          <a:p>
            <a:pPr eaLnBrk="1" hangingPunct="1">
              <a:defRPr/>
            </a:pPr>
            <a:r>
              <a:rPr lang="en-US" altLang="ko-KR" sz="2800" b="1" i="1" dirty="0" smtClean="0">
                <a:latin typeface="굴림" pitchFamily="50" charset="-127"/>
                <a:ea typeface="굴림" pitchFamily="50" charset="-127"/>
              </a:rPr>
              <a:t>Chapter 07</a:t>
            </a:r>
            <a:r>
              <a:rPr lang="en-US" altLang="ko-KR" sz="2400" dirty="0" smtClean="0">
                <a:latin typeface="굴림" pitchFamily="50" charset="-127"/>
                <a:ea typeface="굴림" pitchFamily="50" charset="-127"/>
              </a:rPr>
              <a:t>		</a:t>
            </a:r>
            <a:r>
              <a:rPr lang="ko-KR" altLang="en-US" sz="2400" dirty="0">
                <a:latin typeface="굴림" pitchFamily="50" charset="-127"/>
                <a:ea typeface="굴림" pitchFamily="50" charset="-127"/>
              </a:rPr>
              <a:t>타이머</a:t>
            </a:r>
            <a:endParaRPr lang="ko-KR" altLang="en-US" sz="2400" i="1" dirty="0" smtClean="0">
              <a:latin typeface="굴림" pitchFamily="50" charset="-127"/>
              <a:ea typeface="굴림" pitchFamily="50" charset="-127"/>
            </a:endParaRPr>
          </a:p>
          <a:p>
            <a:pPr latinLnBrk="0">
              <a:defRPr/>
            </a:pPr>
            <a:r>
              <a:rPr lang="en-US" altLang="ko-KR" sz="2800" b="1" i="1" dirty="0" smtClean="0">
                <a:latin typeface="굴림" pitchFamily="50" charset="-127"/>
                <a:ea typeface="굴림" pitchFamily="50" charset="-127"/>
              </a:rPr>
              <a:t>Chapter 08</a:t>
            </a:r>
            <a:r>
              <a:rPr lang="en-US" altLang="ko-KR" sz="2400" dirty="0" smtClean="0">
                <a:latin typeface="굴림" pitchFamily="50" charset="-127"/>
                <a:ea typeface="굴림" pitchFamily="50" charset="-127"/>
              </a:rPr>
              <a:t>		</a:t>
            </a: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GDI+ </a:t>
            </a:r>
            <a:r>
              <a:rPr lang="ko-KR" altLang="en-US" sz="2400" dirty="0">
                <a:latin typeface="굴림" pitchFamily="50" charset="-127"/>
                <a:ea typeface="굴림" pitchFamily="50" charset="-127"/>
              </a:rPr>
              <a:t>좌표 </a:t>
            </a:r>
            <a:r>
              <a:rPr lang="ko-KR" altLang="en-US" sz="2400" dirty="0" smtClean="0">
                <a:latin typeface="굴림" pitchFamily="50" charset="-127"/>
                <a:ea typeface="굴림" pitchFamily="50" charset="-127"/>
              </a:rPr>
              <a:t>변환</a:t>
            </a:r>
            <a:endParaRPr lang="en-US" altLang="ko-KR" sz="2400" dirty="0" smtClean="0">
              <a:latin typeface="굴림" pitchFamily="50" charset="-127"/>
              <a:ea typeface="굴림" pitchFamily="50" charset="-127"/>
            </a:endParaRPr>
          </a:p>
          <a:p>
            <a:pPr latinLnBrk="0">
              <a:defRPr/>
            </a:pPr>
            <a:r>
              <a:rPr lang="en-US" altLang="ko-KR" sz="2800" b="1" i="1" dirty="0" smtClean="0">
                <a:latin typeface="굴림" pitchFamily="50" charset="-127"/>
                <a:ea typeface="굴림" pitchFamily="50" charset="-127"/>
              </a:rPr>
              <a:t>Chapter 09</a:t>
            </a:r>
            <a:r>
              <a:rPr lang="en-US" altLang="ko-KR" sz="2400" dirty="0" smtClean="0">
                <a:latin typeface="굴림" pitchFamily="50" charset="-127"/>
                <a:ea typeface="굴림" pitchFamily="50" charset="-127"/>
              </a:rPr>
              <a:t>		</a:t>
            </a:r>
            <a:r>
              <a:rPr lang="ko-KR" altLang="en-US" sz="2400" dirty="0">
                <a:latin typeface="굴림" pitchFamily="50" charset="-127"/>
                <a:ea typeface="굴림" pitchFamily="50" charset="-127"/>
              </a:rPr>
              <a:t>마우스와 </a:t>
            </a:r>
            <a:r>
              <a:rPr lang="ko-KR" altLang="en-US" sz="2400" dirty="0" smtClean="0">
                <a:latin typeface="굴림" pitchFamily="50" charset="-127"/>
                <a:ea typeface="굴림" pitchFamily="50" charset="-127"/>
              </a:rPr>
              <a:t>키보드</a:t>
            </a:r>
            <a:endParaRPr lang="en-US" altLang="ko-KR" sz="2400" dirty="0" smtClean="0">
              <a:latin typeface="굴림" pitchFamily="50" charset="-127"/>
              <a:ea typeface="굴림" pitchFamily="50" charset="-127"/>
            </a:endParaRPr>
          </a:p>
          <a:p>
            <a:pPr latinLnBrk="0">
              <a:defRPr/>
            </a:pPr>
            <a:r>
              <a:rPr lang="en-US" altLang="ko-KR" sz="2800" b="1" i="1" dirty="0" smtClean="0">
                <a:latin typeface="굴림" pitchFamily="50" charset="-127"/>
                <a:ea typeface="굴림" pitchFamily="50" charset="-127"/>
              </a:rPr>
              <a:t>Chapter </a:t>
            </a:r>
            <a:r>
              <a:rPr lang="en-US" altLang="ko-KR" sz="2800" b="1" i="1" dirty="0" smtClean="0">
                <a:latin typeface="굴림" pitchFamily="50" charset="-127"/>
                <a:ea typeface="굴림" pitchFamily="50" charset="-127"/>
              </a:rPr>
              <a:t>10</a:t>
            </a:r>
            <a:r>
              <a:rPr lang="en-US" altLang="ko-KR" sz="2400" dirty="0" smtClean="0">
                <a:latin typeface="굴림" pitchFamily="50" charset="-127"/>
                <a:ea typeface="굴림" pitchFamily="50" charset="-127"/>
              </a:rPr>
              <a:t>		</a:t>
            </a:r>
            <a:r>
              <a:rPr lang="ko-KR" altLang="en-US" sz="2400" dirty="0">
                <a:latin typeface="굴림" pitchFamily="50" charset="-127"/>
                <a:ea typeface="굴림" pitchFamily="50" charset="-127"/>
              </a:rPr>
              <a:t>인쇄하기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583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[</a:t>
            </a:r>
            <a:fld id="{021C87D5-353D-4FF0-A6AC-1A9765D5A0E0}" type="slidenum">
              <a:rPr lang="en-US" altLang="ko-KR" sz="1200" smtClean="0">
                <a:latin typeface="HY울릉도L" pitchFamily="18" charset="-127"/>
                <a:ea typeface="HY울릉도L" pitchFamily="18" charset="-127"/>
              </a:rPr>
              <a:pPr/>
              <a:t>19</a:t>
            </a:fld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1450" y="160338"/>
            <a:ext cx="576263" cy="57626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135184" y="185738"/>
            <a:ext cx="5982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288" y="159852"/>
            <a:ext cx="2629246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>
              <a:buFontTx/>
              <a:buNone/>
              <a:defRPr/>
            </a:pPr>
            <a:r>
              <a:rPr lang="ko-KR" altLang="en-US" sz="2800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800" b="1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GraphicsPath</a:t>
            </a:r>
            <a:r>
              <a:rPr lang="en-US" altLang="ko-KR" sz="2800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 </a:t>
            </a:r>
            <a:endParaRPr lang="ko-KR" altLang="en-US" sz="2800" b="1" dirty="0">
              <a:ln>
                <a:solidFill>
                  <a:schemeClr val="tx1">
                    <a:alpha val="1000"/>
                  </a:schemeClr>
                </a:solidFill>
              </a:ln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6534150"/>
            <a:ext cx="12477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연결선 10"/>
          <p:cNvCxnSpPr>
            <a:stCxn id="9" idx="3"/>
          </p:cNvCxnSpPr>
          <p:nvPr/>
        </p:nvCxnSpPr>
        <p:spPr>
          <a:xfrm flipV="1">
            <a:off x="3389534" y="420688"/>
            <a:ext cx="6516466" cy="77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32520" y="1085056"/>
            <a:ext cx="8784976" cy="529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1800" b="1" kern="0" dirty="0" err="1">
                <a:latin typeface="굴림" charset="-127"/>
                <a:ea typeface="굴림" charset="-127"/>
              </a:rPr>
              <a:t>GraphicsPath</a:t>
            </a:r>
            <a:r>
              <a:rPr lang="en-US" altLang="ko-KR" sz="1800" b="1" kern="0" dirty="0">
                <a:latin typeface="굴림" charset="-127"/>
                <a:ea typeface="굴림" charset="-127"/>
              </a:rPr>
              <a:t>  </a:t>
            </a:r>
            <a:r>
              <a:rPr lang="ko-KR" altLang="en-US" sz="1800" b="1" kern="0" dirty="0">
                <a:latin typeface="굴림" charset="-127"/>
                <a:ea typeface="굴림" charset="-127"/>
              </a:rPr>
              <a:t>클래스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>
                <a:latin typeface="굴림" charset="-127"/>
                <a:ea typeface="굴림" charset="-127"/>
              </a:rPr>
              <a:t>다각형을 정의하고 테두리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(Draw)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영역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(Fill)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을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채우는 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GDI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+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도구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클래스임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 smtClean="0">
                <a:latin typeface="굴림" charset="-127"/>
                <a:ea typeface="굴림" charset="-127"/>
              </a:rPr>
              <a:t>시작과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끝을 갖는 패스를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정의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(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열린 그림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: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시작과 끝이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다름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,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닫힌 그림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: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시작과 끝이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같음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)</a:t>
            </a:r>
            <a:endParaRPr lang="ko-KR" altLang="en-US" sz="1600" kern="0" dirty="0" smtClean="0">
              <a:latin typeface="굴림" charset="-127"/>
              <a:ea typeface="굴림" charset="-127"/>
            </a:endParaRPr>
          </a:p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1800" b="1" kern="0" dirty="0">
                <a:latin typeface="굴림" charset="-127"/>
                <a:ea typeface="굴림" charset="-127"/>
              </a:rPr>
              <a:t>시작하고 닫을 때 사용하는 </a:t>
            </a:r>
            <a:r>
              <a:rPr lang="en-US" altLang="ko-KR" sz="1800" b="1" kern="0" dirty="0">
                <a:latin typeface="굴림" charset="-127"/>
                <a:ea typeface="굴림" charset="-127"/>
              </a:rPr>
              <a:t>3</a:t>
            </a:r>
            <a:r>
              <a:rPr lang="ko-KR" altLang="en-US" sz="1800" b="1" kern="0" dirty="0">
                <a:latin typeface="굴림" charset="-127"/>
                <a:ea typeface="굴림" charset="-127"/>
              </a:rPr>
              <a:t>가지 </a:t>
            </a:r>
            <a:r>
              <a:rPr lang="ko-KR" altLang="en-US" sz="1800" b="1" kern="0" dirty="0" err="1" smtClean="0">
                <a:latin typeface="굴림" charset="-127"/>
                <a:ea typeface="굴림" charset="-127"/>
              </a:rPr>
              <a:t>메서드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kern="0" dirty="0" smtClean="0">
                <a:latin typeface="굴림" charset="-127"/>
                <a:ea typeface="굴림" charset="-127"/>
              </a:rPr>
              <a:t>Brush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클래스는 추상 클래스로 직접 </a:t>
            </a:r>
            <a:r>
              <a:rPr lang="ko-KR" altLang="en-US" sz="1600" kern="0" dirty="0" err="1">
                <a:latin typeface="굴림" charset="-127"/>
                <a:ea typeface="굴림" charset="-127"/>
              </a:rPr>
              <a:t>인스턴스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 생성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불가함</a:t>
            </a:r>
            <a:endParaRPr lang="ko-KR" altLang="en-US" sz="1600" kern="0" dirty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>
                <a:latin typeface="굴림" charset="-127"/>
                <a:ea typeface="굴림" charset="-127"/>
              </a:rPr>
              <a:t>상속받은 아래와 같은 클래스로 </a:t>
            </a:r>
            <a:r>
              <a:rPr lang="ko-KR" altLang="en-US" sz="1600" kern="0" dirty="0" err="1">
                <a:latin typeface="굴림" charset="-127"/>
                <a:ea typeface="굴림" charset="-127"/>
              </a:rPr>
              <a:t>인스턴스를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 생성해서 사용함</a:t>
            </a:r>
            <a:endParaRPr lang="en-US" altLang="ko-KR" sz="1600" kern="0" dirty="0">
              <a:latin typeface="굴림" charset="-127"/>
              <a:ea typeface="굴림" charset="-127"/>
            </a:endParaRPr>
          </a:p>
          <a:p>
            <a:pPr marL="685800" lvl="1" indent="0" eaLnBrk="1" latinLnBrk="0" hangingPunct="1">
              <a:spcBef>
                <a:spcPct val="50000"/>
              </a:spcBef>
              <a:spcAft>
                <a:spcPct val="35000"/>
              </a:spcAft>
              <a:buNone/>
              <a:defRPr/>
            </a:pPr>
            <a:endParaRPr lang="en-US" altLang="ko-KR" sz="1600" kern="0" dirty="0" smtClean="0">
              <a:solidFill>
                <a:srgbClr val="000000"/>
              </a:solidFill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endParaRPr lang="ko-KR" altLang="en-US" sz="1600" kern="0" dirty="0" smtClean="0">
              <a:latin typeface="굴림" charset="-127"/>
              <a:ea typeface="굴림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119982"/>
              </p:ext>
            </p:extLst>
          </p:nvPr>
        </p:nvGraphicFramePr>
        <p:xfrm>
          <a:off x="1252872" y="3068960"/>
          <a:ext cx="7732576" cy="3075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640"/>
                <a:gridCol w="5447936"/>
              </a:tblGrid>
              <a:tr h="2564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메서드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설명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53586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StartFlgure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()</a:t>
                      </a:r>
                      <a:endParaRPr lang="ko-KR" altLang="en-US" sz="15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현재 그림을 닫지 않고 새 그림을 시작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3586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CloseFigure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()</a:t>
                      </a:r>
                      <a:endParaRPr lang="ko-KR" altLang="en-US" sz="15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현재 그림을 닫고 새 그림을 시작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연결된 일련의 선과 곡선이 현재 그림에 있으면 </a:t>
                      </a:r>
                      <a:r>
                        <a:rPr lang="ko-KR" altLang="en-US" sz="1500" dirty="0" err="1" smtClean="0">
                          <a:latin typeface="굴림" pitchFamily="50" charset="-127"/>
                          <a:ea typeface="굴림" pitchFamily="50" charset="-127"/>
                        </a:rPr>
                        <a:t>메서드가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 끝점에서 시작점으로 선을 연결하여 루프를 닫음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3586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CloseAllFigure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()</a:t>
                      </a:r>
                      <a:endParaRPr lang="ko-KR" altLang="en-US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이 경로에 있는 열린 그림을 모두 닫고 새 그림을 시작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열린 그림의 각 끝점에서 시작점으로 선을 연결하면  해당 그림이 닫힘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17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[</a:t>
            </a:r>
            <a:fld id="{021C87D5-353D-4FF0-A6AC-1A9765D5A0E0}" type="slidenum">
              <a:rPr lang="en-US" altLang="ko-KR" sz="1200" smtClean="0">
                <a:latin typeface="HY울릉도L" pitchFamily="18" charset="-127"/>
                <a:ea typeface="HY울릉도L" pitchFamily="18" charset="-127"/>
              </a:rPr>
              <a:pPr/>
              <a:t>20</a:t>
            </a:fld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1450" y="160338"/>
            <a:ext cx="576263" cy="57626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135184" y="185738"/>
            <a:ext cx="5982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288" y="159852"/>
            <a:ext cx="1454244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>
              <a:buFontTx/>
              <a:buNone/>
              <a:defRPr/>
            </a:pPr>
            <a:r>
              <a:rPr lang="ko-KR" altLang="en-US" sz="2800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8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Region</a:t>
            </a:r>
            <a:endParaRPr lang="ko-KR" altLang="en-US" sz="2800" b="1" dirty="0">
              <a:ln>
                <a:solidFill>
                  <a:schemeClr val="tx1">
                    <a:alpha val="1000"/>
                  </a:schemeClr>
                </a:solidFill>
              </a:ln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6534150"/>
            <a:ext cx="12477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연결선 10"/>
          <p:cNvCxnSpPr>
            <a:stCxn id="9" idx="3"/>
          </p:cNvCxnSpPr>
          <p:nvPr/>
        </p:nvCxnSpPr>
        <p:spPr>
          <a:xfrm flipV="1">
            <a:off x="2214532" y="420688"/>
            <a:ext cx="7691468" cy="77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32520" y="1085056"/>
            <a:ext cx="8784976" cy="529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1800" b="1" kern="0" dirty="0" smtClean="0">
                <a:latin typeface="굴림" charset="-127"/>
                <a:ea typeface="굴림" charset="-127"/>
              </a:rPr>
              <a:t>Region </a:t>
            </a:r>
            <a:r>
              <a:rPr lang="ko-KR" altLang="en-US" sz="1800" b="1" kern="0" dirty="0" smtClean="0">
                <a:latin typeface="굴림" charset="-127"/>
                <a:ea typeface="굴림" charset="-127"/>
              </a:rPr>
              <a:t>클래스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kern="0" dirty="0" err="1">
                <a:latin typeface="굴림" charset="-127"/>
                <a:ea typeface="굴림" charset="-127"/>
              </a:rPr>
              <a:t>GraphicsPath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와 비슷한 기능을 갖고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있음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>
                <a:latin typeface="굴림" charset="-127"/>
                <a:ea typeface="굴림" charset="-127"/>
              </a:rPr>
              <a:t>도형의 영역을 정의하고 내부를 채우거나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정의된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영역의 일부를 잘라내는 등의 작업에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사용됨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kern="0" dirty="0" err="1">
                <a:latin typeface="굴림" charset="-127"/>
                <a:ea typeface="굴림" charset="-127"/>
              </a:rPr>
              <a:t>GraphicsPath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와 달리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AddXXX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형태의 </a:t>
            </a:r>
            <a:r>
              <a:rPr lang="ko-KR" altLang="en-US" sz="1600" kern="0" dirty="0" err="1">
                <a:latin typeface="굴림" charset="-127"/>
                <a:ea typeface="굴림" charset="-127"/>
              </a:rPr>
              <a:t>메서드가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없음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endParaRPr lang="ko-KR" altLang="en-US" sz="1600" kern="0" dirty="0" smtClean="0">
              <a:latin typeface="굴림" charset="-127"/>
              <a:ea typeface="굴림" charset="-127"/>
            </a:endParaRPr>
          </a:p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1800" b="1" kern="0" dirty="0">
                <a:latin typeface="굴림" charset="-127"/>
                <a:ea typeface="굴림" charset="-127"/>
              </a:rPr>
              <a:t>사용법 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kern="0" dirty="0">
                <a:latin typeface="굴림" charset="-127"/>
                <a:ea typeface="굴림" charset="-127"/>
              </a:rPr>
              <a:t>Region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클래스의 </a:t>
            </a:r>
            <a:r>
              <a:rPr lang="ko-KR" altLang="en-US" sz="1600" kern="0" dirty="0" err="1">
                <a:latin typeface="굴림" charset="-127"/>
                <a:ea typeface="굴림" charset="-127"/>
              </a:rPr>
              <a:t>생성자에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Rectangle,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RectangleF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또는 </a:t>
            </a:r>
            <a:r>
              <a:rPr lang="en-US" altLang="ko-KR" sz="1600" kern="0" dirty="0" err="1" smtClean="0">
                <a:latin typeface="굴림" charset="-127"/>
                <a:ea typeface="굴림" charset="-127"/>
              </a:rPr>
              <a:t>GraphicsPath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개체를 인자로 넣어서 </a:t>
            </a:r>
            <a:r>
              <a:rPr lang="ko-KR" altLang="en-US" sz="1600" kern="0" dirty="0" err="1" smtClean="0">
                <a:latin typeface="굴림" charset="-127"/>
                <a:ea typeface="굴림" charset="-127"/>
              </a:rPr>
              <a:t>만듬</a:t>
            </a:r>
            <a:endParaRPr lang="en-US" altLang="ko-KR" sz="1600" kern="0" dirty="0" smtClean="0">
              <a:solidFill>
                <a:srgbClr val="000000"/>
              </a:solidFill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endParaRPr lang="ko-KR" altLang="en-US" sz="1600" kern="0" dirty="0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530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[</a:t>
            </a:r>
            <a:fld id="{021C87D5-353D-4FF0-A6AC-1A9765D5A0E0}" type="slidenum">
              <a:rPr lang="en-US" altLang="ko-KR" sz="1200" smtClean="0">
                <a:latin typeface="HY울릉도L" pitchFamily="18" charset="-127"/>
                <a:ea typeface="HY울릉도L" pitchFamily="18" charset="-127"/>
              </a:rPr>
              <a:pPr/>
              <a:t>21</a:t>
            </a:fld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1450" y="160338"/>
            <a:ext cx="576263" cy="57626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135184" y="185738"/>
            <a:ext cx="5982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288" y="159852"/>
            <a:ext cx="1651414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>
              <a:buFontTx/>
              <a:buNone/>
              <a:defRPr/>
            </a:pPr>
            <a:r>
              <a:rPr lang="ko-KR" altLang="en-US" sz="2800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8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Clipping</a:t>
            </a:r>
            <a:endParaRPr lang="ko-KR" altLang="en-US" sz="2800" b="1" dirty="0">
              <a:ln>
                <a:solidFill>
                  <a:schemeClr val="tx1">
                    <a:alpha val="1000"/>
                  </a:schemeClr>
                </a:solidFill>
              </a:ln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6534150"/>
            <a:ext cx="12477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연결선 10"/>
          <p:cNvCxnSpPr>
            <a:stCxn id="9" idx="3"/>
          </p:cNvCxnSpPr>
          <p:nvPr/>
        </p:nvCxnSpPr>
        <p:spPr>
          <a:xfrm flipV="1">
            <a:off x="2411702" y="420688"/>
            <a:ext cx="7494298" cy="77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32520" y="1085056"/>
            <a:ext cx="8784976" cy="529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1800" b="1" kern="0" dirty="0" smtClean="0">
                <a:latin typeface="굴림" charset="-127"/>
                <a:ea typeface="굴림" charset="-127"/>
              </a:rPr>
              <a:t>Clipping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>
                <a:latin typeface="굴림" charset="-127"/>
                <a:ea typeface="굴림" charset="-127"/>
              </a:rPr>
              <a:t>그리기 표면에서 그리기 연산이 실제 수행되는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영역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281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3962400" y="2286000"/>
            <a:ext cx="5943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Arial Black" pitchFamily="34" charset="0"/>
                <a:ea typeface="HY헤드라인M" pitchFamily="18" charset="-127"/>
                <a:sym typeface="Wingdings" pitchFamily="2" charset="2"/>
              </a:rPr>
              <a:t>Chapter</a:t>
            </a:r>
            <a:r>
              <a:rPr lang="en-US" altLang="ko-KR" sz="800" dirty="0">
                <a:solidFill>
                  <a:srgbClr val="000000"/>
                </a:solidFill>
                <a:latin typeface="Arial Black" pitchFamily="34" charset="0"/>
                <a:ea typeface="HY헤드라인M" pitchFamily="18" charset="-127"/>
                <a:sym typeface="Wingdings" pitchFamily="2" charset="2"/>
              </a:rPr>
              <a:t> </a:t>
            </a:r>
            <a:r>
              <a:rPr lang="en-US" altLang="ko-KR" sz="6300" dirty="0" smtClean="0">
                <a:solidFill>
                  <a:srgbClr val="000000"/>
                </a:solidFill>
                <a:latin typeface="Arial Black" pitchFamily="34" charset="0"/>
                <a:ea typeface="HY헤드라인M" pitchFamily="18" charset="-127"/>
                <a:sym typeface="Wingdings" pitchFamily="2" charset="2"/>
              </a:rPr>
              <a:t>06</a:t>
            </a:r>
            <a:endParaRPr lang="en-US" altLang="ko-KR" sz="6300" dirty="0" smtClean="0">
              <a:solidFill>
                <a:srgbClr val="000000"/>
              </a:solidFill>
              <a:latin typeface="Arial Black" pitchFamily="34" charset="0"/>
              <a:ea typeface="HY헤드라인M" pitchFamily="18" charset="-127"/>
              <a:sym typeface="Wingdings" pitchFamily="2" charset="2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6300" dirty="0" smtClean="0">
              <a:solidFill>
                <a:srgbClr val="000000"/>
              </a:solidFill>
              <a:latin typeface="HY견명조" pitchFamily="18" charset="-127"/>
              <a:ea typeface="HY울릉도B" pitchFamily="18" charset="-127"/>
              <a:sym typeface="Wingdings" pitchFamily="2" charset="2"/>
            </a:endParaRPr>
          </a:p>
          <a:p>
            <a:pPr marL="285750" indent="-285750" algn="ctr" eaLnBrk="1" latin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HY울릉도B" pitchFamily="18" charset="-127"/>
              <a:ea typeface="HY울릉도B" pitchFamily="18" charset="-127"/>
              <a:sym typeface="Wingdings" pitchFamily="2" charset="2"/>
            </a:endParaRPr>
          </a:p>
          <a:p>
            <a:pPr marL="1657350" lvl="3" indent="-285750" eaLnBrk="1" latin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ko-KR" altLang="en-US" sz="1000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  <a:sym typeface="Wingdings" pitchFamily="2" charset="2"/>
              </a:rPr>
              <a:t>		</a:t>
            </a:r>
            <a:endParaRPr lang="ko-KR" altLang="en-US" sz="700" dirty="0">
              <a:solidFill>
                <a:srgbClr val="000000"/>
              </a:solidFill>
              <a:latin typeface="HY견명조" pitchFamily="18" charset="-127"/>
              <a:ea typeface="HY견명조" pitchFamily="18" charset="-127"/>
              <a:sym typeface="Wingdings" pitchFamily="2" charset="2"/>
            </a:endParaRPr>
          </a:p>
        </p:txBody>
      </p:sp>
      <p:sp>
        <p:nvSpPr>
          <p:cNvPr id="16387" name="TextBox 1"/>
          <p:cNvSpPr txBox="1">
            <a:spLocks noChangeArrowheads="1"/>
          </p:cNvSpPr>
          <p:nvPr/>
        </p:nvSpPr>
        <p:spPr bwMode="auto">
          <a:xfrm>
            <a:off x="5961063" y="3284538"/>
            <a:ext cx="38163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>
              <a:buFontTx/>
              <a:buNone/>
            </a:pPr>
            <a:r>
              <a:rPr lang="ko-KR" altLang="en-US" sz="3200" dirty="0">
                <a:solidFill>
                  <a:srgbClr val="000000"/>
                </a:solidFill>
                <a:latin typeface="Arial" pitchFamily="34" charset="0"/>
                <a:ea typeface="굴림체" pitchFamily="49" charset="-127"/>
              </a:rPr>
              <a:t>이미지와 비트맵</a:t>
            </a:r>
          </a:p>
        </p:txBody>
      </p:sp>
    </p:spTree>
    <p:extLst>
      <p:ext uri="{BB962C8B-B14F-4D97-AF65-F5344CB8AC3E}">
        <p14:creationId xmlns:p14="http://schemas.microsoft.com/office/powerpoint/2010/main" val="35616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[</a:t>
            </a:r>
            <a:fld id="{021C87D5-353D-4FF0-A6AC-1A9765D5A0E0}" type="slidenum">
              <a:rPr lang="en-US" altLang="ko-KR" sz="1200" smtClean="0">
                <a:latin typeface="HY울릉도L" pitchFamily="18" charset="-127"/>
                <a:ea typeface="HY울릉도L" pitchFamily="18" charset="-127"/>
              </a:rPr>
              <a:pPr/>
              <a:t>23</a:t>
            </a:fld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1450" y="160338"/>
            <a:ext cx="576263" cy="57626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135184" y="185738"/>
            <a:ext cx="5982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288" y="159852"/>
            <a:ext cx="1359668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>
              <a:buFontTx/>
              <a:buNone/>
              <a:defRPr/>
            </a:pPr>
            <a:r>
              <a:rPr lang="ko-KR" altLang="en-US" sz="2800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28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비트맵</a:t>
            </a:r>
          </a:p>
        </p:txBody>
      </p:sp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6534150"/>
            <a:ext cx="12477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연결선 10"/>
          <p:cNvCxnSpPr>
            <a:stCxn id="9" idx="3"/>
          </p:cNvCxnSpPr>
          <p:nvPr/>
        </p:nvCxnSpPr>
        <p:spPr>
          <a:xfrm flipV="1">
            <a:off x="2119956" y="420688"/>
            <a:ext cx="7786044" cy="77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32520" y="1085056"/>
            <a:ext cx="8784976" cy="529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1800" b="1" kern="0" dirty="0">
                <a:latin typeface="굴림" charset="-127"/>
                <a:ea typeface="굴림" charset="-127"/>
              </a:rPr>
              <a:t>비트맵 관련 클래스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kern="0" dirty="0">
                <a:latin typeface="굴림" charset="-127"/>
                <a:ea typeface="굴림" charset="-127"/>
              </a:rPr>
              <a:t>Object  &lt;--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MarshalByRefObject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 &lt;-- Image(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추상 클래스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)</a:t>
            </a: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kern="0" dirty="0" err="1">
                <a:latin typeface="굴림" charset="-127"/>
                <a:ea typeface="굴림" charset="-127"/>
              </a:rPr>
              <a:t>System.Drawing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에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정의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706886"/>
              </p:ext>
            </p:extLst>
          </p:nvPr>
        </p:nvGraphicFramePr>
        <p:xfrm>
          <a:off x="1348007" y="2348880"/>
          <a:ext cx="7732576" cy="3022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640"/>
                <a:gridCol w="5447936"/>
              </a:tblGrid>
              <a:tr h="2564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클래스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설명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53586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Image 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클래스</a:t>
                      </a:r>
                      <a:endParaRPr lang="ko-KR" altLang="en-US" sz="15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다양한 이미지 처리 </a:t>
                      </a:r>
                      <a:r>
                        <a:rPr lang="ko-KR" altLang="en-US" sz="1500" dirty="0" err="1" smtClean="0">
                          <a:latin typeface="굴림" pitchFamily="50" charset="-127"/>
                          <a:ea typeface="굴림" pitchFamily="50" charset="-127"/>
                        </a:rPr>
                        <a:t>메서드와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 속성 제공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3586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Bitmap 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클래스</a:t>
                      </a:r>
                      <a:endParaRPr lang="ko-KR" altLang="en-US" sz="15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픽셀 단위로 이미지를 다룰 때 자주 사용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err="1" smtClean="0">
                          <a:latin typeface="굴림" pitchFamily="50" charset="-127"/>
                          <a:ea typeface="굴림" pitchFamily="50" charset="-127"/>
                        </a:rPr>
                        <a:t>닷넷에서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 주로 사용하는 클래스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3586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Metafile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클래스</a:t>
                      </a:r>
                      <a:endParaRPr lang="ko-KR" altLang="en-US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벡터 이미지를 다룰 때 사용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GDI+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를 이용 그리기 연산 </a:t>
                      </a:r>
                      <a:r>
                        <a:rPr lang="ko-KR" altLang="en-US" sz="1500" dirty="0" err="1" smtClean="0">
                          <a:latin typeface="굴림" pitchFamily="50" charset="-127"/>
                          <a:ea typeface="굴림" pitchFamily="50" charset="-127"/>
                        </a:rPr>
                        <a:t>수행시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 해당 정보가 벡터 이미지의 큐에 저장되며 이러한 벡터 정보 이미지를 기록 및 재생 할 수 있음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85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3962400" y="2286000"/>
            <a:ext cx="5943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Arial Black" pitchFamily="34" charset="0"/>
                <a:ea typeface="HY헤드라인M" pitchFamily="18" charset="-127"/>
                <a:sym typeface="Wingdings" pitchFamily="2" charset="2"/>
              </a:rPr>
              <a:t>Chapter</a:t>
            </a:r>
            <a:r>
              <a:rPr lang="en-US" altLang="ko-KR" sz="800" dirty="0">
                <a:solidFill>
                  <a:srgbClr val="000000"/>
                </a:solidFill>
                <a:latin typeface="Arial Black" pitchFamily="34" charset="0"/>
                <a:ea typeface="HY헤드라인M" pitchFamily="18" charset="-127"/>
                <a:sym typeface="Wingdings" pitchFamily="2" charset="2"/>
              </a:rPr>
              <a:t> </a:t>
            </a:r>
            <a:r>
              <a:rPr lang="en-US" altLang="ko-KR" sz="6300" dirty="0" smtClean="0">
                <a:solidFill>
                  <a:srgbClr val="000000"/>
                </a:solidFill>
                <a:latin typeface="Arial Black" pitchFamily="34" charset="0"/>
                <a:ea typeface="HY헤드라인M" pitchFamily="18" charset="-127"/>
                <a:sym typeface="Wingdings" pitchFamily="2" charset="2"/>
              </a:rPr>
              <a:t>07</a:t>
            </a:r>
            <a:endParaRPr lang="en-US" altLang="ko-KR" sz="6300" dirty="0" smtClean="0">
              <a:solidFill>
                <a:srgbClr val="000000"/>
              </a:solidFill>
              <a:latin typeface="Arial Black" pitchFamily="34" charset="0"/>
              <a:ea typeface="HY헤드라인M" pitchFamily="18" charset="-127"/>
              <a:sym typeface="Wingdings" pitchFamily="2" charset="2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6300" dirty="0" smtClean="0">
              <a:solidFill>
                <a:srgbClr val="000000"/>
              </a:solidFill>
              <a:latin typeface="HY견명조" pitchFamily="18" charset="-127"/>
              <a:ea typeface="HY울릉도B" pitchFamily="18" charset="-127"/>
              <a:sym typeface="Wingdings" pitchFamily="2" charset="2"/>
            </a:endParaRPr>
          </a:p>
          <a:p>
            <a:pPr marL="285750" indent="-285750" algn="ctr" eaLnBrk="1" latin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HY울릉도B" pitchFamily="18" charset="-127"/>
              <a:ea typeface="HY울릉도B" pitchFamily="18" charset="-127"/>
              <a:sym typeface="Wingdings" pitchFamily="2" charset="2"/>
            </a:endParaRPr>
          </a:p>
          <a:p>
            <a:pPr marL="1657350" lvl="3" indent="-285750" eaLnBrk="1" latin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ko-KR" altLang="en-US" sz="1000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  <a:sym typeface="Wingdings" pitchFamily="2" charset="2"/>
              </a:rPr>
              <a:t>		</a:t>
            </a:r>
            <a:endParaRPr lang="ko-KR" altLang="en-US" sz="700" dirty="0">
              <a:solidFill>
                <a:srgbClr val="000000"/>
              </a:solidFill>
              <a:latin typeface="HY견명조" pitchFamily="18" charset="-127"/>
              <a:ea typeface="HY견명조" pitchFamily="18" charset="-127"/>
              <a:sym typeface="Wingdings" pitchFamily="2" charset="2"/>
            </a:endParaRPr>
          </a:p>
        </p:txBody>
      </p:sp>
      <p:sp>
        <p:nvSpPr>
          <p:cNvPr id="16387" name="TextBox 1"/>
          <p:cNvSpPr txBox="1">
            <a:spLocks noChangeArrowheads="1"/>
          </p:cNvSpPr>
          <p:nvPr/>
        </p:nvSpPr>
        <p:spPr bwMode="auto">
          <a:xfrm>
            <a:off x="5961063" y="3284538"/>
            <a:ext cx="38163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>
              <a:buFontTx/>
              <a:buNone/>
            </a:pPr>
            <a:r>
              <a:rPr lang="ko-KR" altLang="en-US" sz="3200" dirty="0">
                <a:latin typeface="굴림" pitchFamily="50" charset="-127"/>
                <a:ea typeface="굴림" pitchFamily="50" charset="-127"/>
              </a:rPr>
              <a:t>타이머</a:t>
            </a:r>
            <a:endParaRPr lang="ko-KR" altLang="en-US" sz="3200" dirty="0">
              <a:solidFill>
                <a:srgbClr val="000000"/>
              </a:solidFill>
              <a:latin typeface="Arial" pitchFamily="34" charset="0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6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[</a:t>
            </a:r>
            <a:fld id="{021C87D5-353D-4FF0-A6AC-1A9765D5A0E0}" type="slidenum">
              <a:rPr lang="en-US" altLang="ko-KR" sz="1200" smtClean="0">
                <a:latin typeface="HY울릉도L" pitchFamily="18" charset="-127"/>
                <a:ea typeface="HY울릉도L" pitchFamily="18" charset="-127"/>
              </a:rPr>
              <a:pPr/>
              <a:t>25</a:t>
            </a:fld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1450" y="160338"/>
            <a:ext cx="576263" cy="57626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135184" y="185738"/>
            <a:ext cx="5982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288" y="159852"/>
            <a:ext cx="1359668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>
              <a:buFontTx/>
              <a:buNone/>
              <a:defRPr/>
            </a:pPr>
            <a:r>
              <a:rPr lang="ko-KR" altLang="en-US" sz="2800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8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Timer </a:t>
            </a:r>
            <a:endParaRPr lang="ko-KR" altLang="en-US" sz="2800" b="1" dirty="0">
              <a:ln>
                <a:solidFill>
                  <a:schemeClr val="tx1">
                    <a:alpha val="1000"/>
                  </a:schemeClr>
                </a:solidFill>
              </a:ln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6534150"/>
            <a:ext cx="12477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연결선 10"/>
          <p:cNvCxnSpPr>
            <a:stCxn id="9" idx="3"/>
          </p:cNvCxnSpPr>
          <p:nvPr/>
        </p:nvCxnSpPr>
        <p:spPr>
          <a:xfrm flipV="1">
            <a:off x="2119956" y="420688"/>
            <a:ext cx="7786044" cy="77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32520" y="1085056"/>
            <a:ext cx="8784976" cy="529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1800" b="1" kern="0" dirty="0">
                <a:latin typeface="굴림" charset="-127"/>
                <a:ea typeface="굴림" charset="-127"/>
              </a:rPr>
              <a:t>서버 기반 타이머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 err="1">
                <a:latin typeface="굴림" charset="-127"/>
                <a:ea typeface="굴림" charset="-127"/>
              </a:rPr>
              <a:t>밀리초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 단위로 타이머 호출 시간 설정 가능</a:t>
            </a: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 smtClean="0">
                <a:latin typeface="굴림" charset="-127"/>
                <a:ea typeface="굴림" charset="-127"/>
              </a:rPr>
              <a:t>다른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타이머에 비해 정확도가 높음</a:t>
            </a: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 smtClean="0">
                <a:latin typeface="굴림" charset="-127"/>
                <a:ea typeface="굴림" charset="-127"/>
              </a:rPr>
              <a:t>주로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24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시간 가동하며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,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연속된 데이터를 처리하는 웹 </a:t>
            </a:r>
            <a:r>
              <a:rPr lang="ko-KR" altLang="en-US" sz="1600" kern="0" dirty="0" err="1">
                <a:latin typeface="굴림" charset="-127"/>
                <a:ea typeface="굴림" charset="-127"/>
              </a:rPr>
              <a:t>서버등에서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사용됨</a:t>
            </a:r>
            <a:endParaRPr lang="ko-KR" altLang="en-US" sz="1600" kern="0" dirty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kern="0" dirty="0" smtClean="0">
                <a:latin typeface="굴림" charset="-127"/>
                <a:ea typeface="굴림" charset="-127"/>
              </a:rPr>
              <a:t>Elapsed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이벤트가 발생되는 반복 간격을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Interval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속성을 이용해 지정함</a:t>
            </a: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kern="0" dirty="0" smtClean="0">
                <a:latin typeface="굴림" charset="-127"/>
                <a:ea typeface="굴림" charset="-127"/>
              </a:rPr>
              <a:t>Enabled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속성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: Elapsed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이벤트 활성화 여부를 설정할 때 사용</a:t>
            </a: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kern="0" dirty="0" smtClean="0">
                <a:latin typeface="굴림" charset="-127"/>
                <a:ea typeface="굴림" charset="-127"/>
              </a:rPr>
              <a:t>Start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() / Stop() </a:t>
            </a:r>
            <a:r>
              <a:rPr lang="ko-KR" altLang="en-US" sz="1600" kern="0" dirty="0" err="1">
                <a:latin typeface="굴림" charset="-127"/>
                <a:ea typeface="굴림" charset="-127"/>
              </a:rPr>
              <a:t>메서드를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 이용해 속성 값 변경</a:t>
            </a: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kern="0" dirty="0" smtClean="0">
                <a:latin typeface="굴림" charset="-127"/>
                <a:ea typeface="굴림" charset="-127"/>
              </a:rPr>
              <a:t>Elapsed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이벤트는 지정된 시간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(Interval)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이 경과하면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ElapsedEventHandler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에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등록된 </a:t>
            </a:r>
            <a:r>
              <a:rPr lang="ko-KR" altLang="en-US" sz="1600" kern="0" dirty="0" err="1">
                <a:latin typeface="굴림" charset="-127"/>
                <a:ea typeface="굴림" charset="-127"/>
              </a:rPr>
              <a:t>메서드를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 호출하게 됨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329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[</a:t>
            </a:r>
            <a:fld id="{021C87D5-353D-4FF0-A6AC-1A9765D5A0E0}" type="slidenum">
              <a:rPr lang="en-US" altLang="ko-KR" sz="1200" smtClean="0">
                <a:latin typeface="HY울릉도L" pitchFamily="18" charset="-127"/>
                <a:ea typeface="HY울릉도L" pitchFamily="18" charset="-127"/>
              </a:rPr>
              <a:pPr/>
              <a:t>26</a:t>
            </a:fld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1450" y="160338"/>
            <a:ext cx="576263" cy="57626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135184" y="185738"/>
            <a:ext cx="5982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288" y="159852"/>
            <a:ext cx="1359668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>
              <a:buFontTx/>
              <a:buNone/>
              <a:defRPr/>
            </a:pPr>
            <a:r>
              <a:rPr lang="ko-KR" altLang="en-US" sz="2800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8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Timer </a:t>
            </a:r>
            <a:endParaRPr lang="ko-KR" altLang="en-US" sz="2800" b="1" dirty="0">
              <a:ln>
                <a:solidFill>
                  <a:schemeClr val="tx1">
                    <a:alpha val="1000"/>
                  </a:schemeClr>
                </a:solidFill>
              </a:ln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6534150"/>
            <a:ext cx="12477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연결선 10"/>
          <p:cNvCxnSpPr>
            <a:stCxn id="9" idx="3"/>
          </p:cNvCxnSpPr>
          <p:nvPr/>
        </p:nvCxnSpPr>
        <p:spPr>
          <a:xfrm flipV="1">
            <a:off x="2119956" y="420688"/>
            <a:ext cx="7786044" cy="77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32520" y="1085056"/>
            <a:ext cx="8784976" cy="529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1800" b="1" kern="0" dirty="0">
                <a:latin typeface="굴림" charset="-127"/>
                <a:ea typeface="굴림" charset="-127"/>
              </a:rPr>
              <a:t>윈도우 기반 </a:t>
            </a:r>
            <a:r>
              <a:rPr lang="ko-KR" altLang="en-US" sz="1800" b="1" kern="0" dirty="0" smtClean="0">
                <a:latin typeface="굴림" charset="-127"/>
                <a:ea typeface="굴림" charset="-127"/>
              </a:rPr>
              <a:t>타이머</a:t>
            </a:r>
            <a:endParaRPr lang="en-US" altLang="ko-KR" sz="1800" b="1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>
                <a:latin typeface="굴림" charset="-127"/>
                <a:ea typeface="굴림" charset="-127"/>
              </a:rPr>
              <a:t>서버 타이머에 비해 작고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가벼움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 smtClean="0">
                <a:latin typeface="굴림" charset="-127"/>
                <a:ea typeface="굴림" charset="-127"/>
              </a:rPr>
              <a:t>서버타이머가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지정된 시간마다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Elapsed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이벤트에 등록한 </a:t>
            </a:r>
            <a:r>
              <a:rPr lang="ko-KR" altLang="en-US" sz="1600" kern="0" dirty="0" err="1">
                <a:latin typeface="굴림" charset="-127"/>
                <a:ea typeface="굴림" charset="-127"/>
              </a:rPr>
              <a:t>메서드를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 호출하는 것에 비해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,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윈도우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타이머는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Tick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이벤트에 등록한 </a:t>
            </a:r>
            <a:r>
              <a:rPr lang="ko-KR" altLang="en-US" sz="1600" kern="0" dirty="0" err="1">
                <a:latin typeface="굴림" charset="-127"/>
                <a:ea typeface="굴림" charset="-127"/>
              </a:rPr>
              <a:t>메서드를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 호출함</a:t>
            </a: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kern="0" dirty="0" smtClean="0">
                <a:latin typeface="굴림" charset="-127"/>
                <a:ea typeface="굴림" charset="-127"/>
              </a:rPr>
              <a:t>Tick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이벤트는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EventHandler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대리자 형태의 </a:t>
            </a:r>
            <a:r>
              <a:rPr lang="ko-KR" altLang="en-US" sz="1600" kern="0" dirty="0" err="1">
                <a:latin typeface="굴림" charset="-127"/>
                <a:ea typeface="굴림" charset="-127"/>
              </a:rPr>
              <a:t>메서드를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Interval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간격마다 호출하게 됨</a:t>
            </a: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kern="0" dirty="0" smtClean="0">
                <a:latin typeface="굴림" charset="-127"/>
                <a:ea typeface="굴림" charset="-127"/>
              </a:rPr>
              <a:t>Interval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과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Enabled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속성이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있음</a:t>
            </a:r>
            <a:endParaRPr lang="ko-KR" altLang="en-US" sz="1600" kern="0" dirty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 smtClean="0">
                <a:latin typeface="굴림" charset="-127"/>
                <a:ea typeface="굴림" charset="-127"/>
              </a:rPr>
              <a:t>서버와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달리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Enabled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속성을 이용하기 보다는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Start() / Stop()</a:t>
            </a:r>
            <a:r>
              <a:rPr lang="ko-KR" altLang="en-US" sz="1600" kern="0" dirty="0" err="1">
                <a:latin typeface="굴림" charset="-127"/>
                <a:ea typeface="굴림" charset="-127"/>
              </a:rPr>
              <a:t>메서드를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 이용하여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타이머를 제어하도록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코드를 작성함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89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[</a:t>
            </a:r>
            <a:fld id="{021C87D5-353D-4FF0-A6AC-1A9765D5A0E0}" type="slidenum">
              <a:rPr lang="en-US" altLang="ko-KR" sz="1200" smtClean="0">
                <a:latin typeface="HY울릉도L" pitchFamily="18" charset="-127"/>
                <a:ea typeface="HY울릉도L" pitchFamily="18" charset="-127"/>
              </a:rPr>
              <a:pPr/>
              <a:t>27</a:t>
            </a:fld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1450" y="160338"/>
            <a:ext cx="576263" cy="57626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135184" y="185738"/>
            <a:ext cx="5982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288" y="159852"/>
            <a:ext cx="1359668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>
              <a:buFontTx/>
              <a:buNone/>
              <a:defRPr/>
            </a:pPr>
            <a:r>
              <a:rPr lang="ko-KR" altLang="en-US" sz="2800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8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Timer </a:t>
            </a:r>
            <a:endParaRPr lang="ko-KR" altLang="en-US" sz="2800" b="1" dirty="0">
              <a:ln>
                <a:solidFill>
                  <a:schemeClr val="tx1">
                    <a:alpha val="1000"/>
                  </a:schemeClr>
                </a:solidFill>
              </a:ln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6534150"/>
            <a:ext cx="12477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연결선 10"/>
          <p:cNvCxnSpPr>
            <a:stCxn id="9" idx="3"/>
          </p:cNvCxnSpPr>
          <p:nvPr/>
        </p:nvCxnSpPr>
        <p:spPr>
          <a:xfrm flipV="1">
            <a:off x="2119956" y="420688"/>
            <a:ext cx="7786044" cy="77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32520" y="1085056"/>
            <a:ext cx="8784976" cy="529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1800" b="1" kern="0" dirty="0" err="1">
                <a:latin typeface="굴림" charset="-127"/>
                <a:ea typeface="굴림" charset="-127"/>
              </a:rPr>
              <a:t>스레드</a:t>
            </a:r>
            <a:r>
              <a:rPr lang="ko-KR" altLang="en-US" sz="1800" b="1" kern="0" dirty="0">
                <a:latin typeface="굴림" charset="-127"/>
                <a:ea typeface="굴림" charset="-127"/>
              </a:rPr>
              <a:t> 기반 </a:t>
            </a:r>
            <a:r>
              <a:rPr lang="ko-KR" altLang="en-US" sz="1800" b="1" kern="0" dirty="0" smtClean="0">
                <a:latin typeface="굴림" charset="-127"/>
                <a:ea typeface="굴림" charset="-127"/>
              </a:rPr>
              <a:t>타이머</a:t>
            </a:r>
            <a:endParaRPr lang="en-US" altLang="ko-KR" sz="1800" b="1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 err="1" smtClean="0">
                <a:latin typeface="굴림" charset="-127"/>
                <a:ea typeface="굴림" charset="-127"/>
              </a:rPr>
              <a:t>생성자로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1600" kern="0" dirty="0" err="1">
                <a:latin typeface="굴림" charset="-127"/>
                <a:ea typeface="굴림" charset="-127"/>
              </a:rPr>
              <a:t>스레드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 타이머 객체를 생성함</a:t>
            </a: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 smtClean="0">
                <a:latin typeface="굴림" charset="-127"/>
                <a:ea typeface="굴림" charset="-127"/>
              </a:rPr>
              <a:t>타이머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실행되는 도중에 타이머의 시작시간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, </a:t>
            </a:r>
            <a:r>
              <a:rPr lang="ko-KR" altLang="en-US" sz="1600" kern="0" dirty="0" err="1">
                <a:latin typeface="굴림" charset="-127"/>
                <a:ea typeface="굴림" charset="-127"/>
              </a:rPr>
              <a:t>메서드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 호출 간격 변경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사용가능</a:t>
            </a:r>
            <a:endParaRPr lang="ko-KR" altLang="en-US" sz="1600" kern="0" dirty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 smtClean="0">
                <a:latin typeface="굴림" charset="-127"/>
                <a:ea typeface="굴림" charset="-127"/>
              </a:rPr>
              <a:t>반드시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개체 사용이 끝나면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Dispose() </a:t>
            </a:r>
            <a:r>
              <a:rPr lang="ko-KR" altLang="en-US" sz="1600" kern="0" dirty="0" err="1">
                <a:latin typeface="굴림" charset="-127"/>
                <a:ea typeface="굴림" charset="-127"/>
              </a:rPr>
              <a:t>메서드로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 타이머 리소스를 해제해야 함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106682"/>
              </p:ext>
            </p:extLst>
          </p:nvPr>
        </p:nvGraphicFramePr>
        <p:xfrm>
          <a:off x="1136576" y="2905100"/>
          <a:ext cx="8280920" cy="2684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0"/>
              </a:tblGrid>
              <a:tr h="26841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Timer(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TimerCallback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callback ,    // 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호출될 </a:t>
                      </a:r>
                      <a:r>
                        <a:rPr lang="ko-KR" altLang="en-US" sz="1600" b="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메서드</a:t>
                      </a:r>
                      <a:endParaRPr lang="ko-KR" altLang="en-US" sz="1600" b="0" baseline="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	              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object state,   //  </a:t>
                      </a:r>
                      <a:r>
                        <a:rPr lang="ko-KR" altLang="en-US" sz="1600" b="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콜백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ko-KR" altLang="en-US" sz="1600" b="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메서드에서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사용할 정보가 포함된 개체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	             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dueTime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,   // 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TimerCallback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에 등록된 </a:t>
                      </a:r>
                      <a:r>
                        <a:rPr lang="ko-KR" altLang="en-US" sz="1600" b="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메서드를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호출하기 전에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			        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// 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타이머 지연 시간을 </a:t>
                      </a:r>
                      <a:r>
                        <a:rPr lang="ko-KR" altLang="en-US" sz="1600" b="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밀리초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단위로 설정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                           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period);   // 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호출 간격</a:t>
                      </a:r>
                      <a:endParaRPr lang="ko-KR" altLang="en-US" sz="1600" b="0" baseline="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5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3962400" y="2286000"/>
            <a:ext cx="5943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Arial Black" pitchFamily="34" charset="0"/>
                <a:ea typeface="HY헤드라인M" pitchFamily="18" charset="-127"/>
                <a:sym typeface="Wingdings" pitchFamily="2" charset="2"/>
              </a:rPr>
              <a:t>Chapter</a:t>
            </a:r>
            <a:r>
              <a:rPr lang="en-US" altLang="ko-KR" sz="800" dirty="0">
                <a:solidFill>
                  <a:srgbClr val="000000"/>
                </a:solidFill>
                <a:latin typeface="Arial Black" pitchFamily="34" charset="0"/>
                <a:ea typeface="HY헤드라인M" pitchFamily="18" charset="-127"/>
                <a:sym typeface="Wingdings" pitchFamily="2" charset="2"/>
              </a:rPr>
              <a:t> </a:t>
            </a:r>
            <a:r>
              <a:rPr lang="en-US" altLang="ko-KR" sz="6300" dirty="0" smtClean="0">
                <a:solidFill>
                  <a:srgbClr val="000000"/>
                </a:solidFill>
                <a:latin typeface="Arial Black" pitchFamily="34" charset="0"/>
                <a:ea typeface="HY헤드라인M" pitchFamily="18" charset="-127"/>
                <a:sym typeface="Wingdings" pitchFamily="2" charset="2"/>
              </a:rPr>
              <a:t>08</a:t>
            </a:r>
            <a:endParaRPr lang="en-US" altLang="ko-KR" sz="6300" dirty="0" smtClean="0">
              <a:solidFill>
                <a:srgbClr val="000000"/>
              </a:solidFill>
              <a:latin typeface="Arial Black" pitchFamily="34" charset="0"/>
              <a:ea typeface="HY헤드라인M" pitchFamily="18" charset="-127"/>
              <a:sym typeface="Wingdings" pitchFamily="2" charset="2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6300" dirty="0" smtClean="0">
              <a:solidFill>
                <a:srgbClr val="000000"/>
              </a:solidFill>
              <a:latin typeface="HY견명조" pitchFamily="18" charset="-127"/>
              <a:ea typeface="HY울릉도B" pitchFamily="18" charset="-127"/>
              <a:sym typeface="Wingdings" pitchFamily="2" charset="2"/>
            </a:endParaRPr>
          </a:p>
          <a:p>
            <a:pPr marL="285750" indent="-285750" algn="ctr" eaLnBrk="1" latin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HY울릉도B" pitchFamily="18" charset="-127"/>
              <a:ea typeface="HY울릉도B" pitchFamily="18" charset="-127"/>
              <a:sym typeface="Wingdings" pitchFamily="2" charset="2"/>
            </a:endParaRPr>
          </a:p>
          <a:p>
            <a:pPr marL="1657350" lvl="3" indent="-285750" eaLnBrk="1" latin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ko-KR" altLang="en-US" sz="1000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  <a:sym typeface="Wingdings" pitchFamily="2" charset="2"/>
              </a:rPr>
              <a:t>		</a:t>
            </a:r>
            <a:endParaRPr lang="ko-KR" altLang="en-US" sz="700" dirty="0">
              <a:solidFill>
                <a:srgbClr val="000000"/>
              </a:solidFill>
              <a:latin typeface="HY견명조" pitchFamily="18" charset="-127"/>
              <a:ea typeface="HY견명조" pitchFamily="18" charset="-127"/>
              <a:sym typeface="Wingdings" pitchFamily="2" charset="2"/>
            </a:endParaRPr>
          </a:p>
        </p:txBody>
      </p:sp>
      <p:sp>
        <p:nvSpPr>
          <p:cNvPr id="16387" name="TextBox 1"/>
          <p:cNvSpPr txBox="1">
            <a:spLocks noChangeArrowheads="1"/>
          </p:cNvSpPr>
          <p:nvPr/>
        </p:nvSpPr>
        <p:spPr bwMode="auto">
          <a:xfrm>
            <a:off x="5961063" y="3284538"/>
            <a:ext cx="38163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Arial" pitchFamily="34" charset="0"/>
                <a:ea typeface="굴림체" pitchFamily="49" charset="-127"/>
              </a:rPr>
              <a:t>GDI+ </a:t>
            </a:r>
            <a:r>
              <a:rPr lang="ko-KR" altLang="en-US" sz="3200" dirty="0">
                <a:solidFill>
                  <a:srgbClr val="000000"/>
                </a:solidFill>
                <a:latin typeface="Arial" pitchFamily="34" charset="0"/>
                <a:ea typeface="굴림체" pitchFamily="49" charset="-127"/>
              </a:rPr>
              <a:t>좌표 </a:t>
            </a:r>
            <a:r>
              <a:rPr lang="ko-KR" altLang="en-US" sz="3200" dirty="0" smtClean="0">
                <a:solidFill>
                  <a:srgbClr val="000000"/>
                </a:solidFill>
                <a:latin typeface="Arial" pitchFamily="34" charset="0"/>
                <a:ea typeface="굴림체" pitchFamily="49" charset="-127"/>
              </a:rPr>
              <a:t>변환</a:t>
            </a:r>
            <a:endParaRPr lang="ko-KR" altLang="en-US" sz="3200" dirty="0">
              <a:solidFill>
                <a:srgbClr val="000000"/>
              </a:solidFill>
              <a:latin typeface="Arial" pitchFamily="34" charset="0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6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 sz="28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r>
              <a:rPr lang="en-US" altLang="ko-KR" sz="1200">
                <a:latin typeface="HY울릉도L" pitchFamily="18" charset="-127"/>
                <a:ea typeface="HY울릉도L" pitchFamily="18" charset="-127"/>
              </a:rPr>
              <a:t>[</a:t>
            </a:r>
            <a:fld id="{1D6714A5-7F37-4617-8B4A-3F30AF53FFA1}" type="slidenum">
              <a:rPr lang="en-US" altLang="ko-KR" sz="1200">
                <a:latin typeface="HY울릉도L" pitchFamily="18" charset="-127"/>
                <a:ea typeface="HY울릉도L" pitchFamily="18" charset="-127"/>
              </a:rPr>
              <a:pPr/>
              <a:t>2</a:t>
            </a:fld>
            <a:r>
              <a:rPr lang="en-US" altLang="ko-KR" sz="1200">
                <a:latin typeface="HY울릉도L" pitchFamily="18" charset="-127"/>
                <a:ea typeface="HY울릉도L" pitchFamily="18" charset="-127"/>
              </a:rPr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288" y="159852"/>
            <a:ext cx="100700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spcAft>
                <a:spcPct val="35000"/>
              </a:spcAft>
              <a:defRPr/>
            </a:pPr>
            <a:r>
              <a:rPr lang="ko-KR" altLang="en-US" sz="2800" b="1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목 차</a:t>
            </a: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6534150"/>
            <a:ext cx="12477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직선 연결선 10"/>
          <p:cNvCxnSpPr>
            <a:stCxn id="9" idx="3"/>
          </p:cNvCxnSpPr>
          <p:nvPr/>
        </p:nvCxnSpPr>
        <p:spPr>
          <a:xfrm flipV="1">
            <a:off x="1766888" y="420688"/>
            <a:ext cx="8139112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809624" y="925323"/>
            <a:ext cx="8895904" cy="52149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2800" b="1" i="1" dirty="0" smtClean="0">
                <a:latin typeface="굴림" pitchFamily="50" charset="-127"/>
                <a:ea typeface="굴림" pitchFamily="50" charset="-127"/>
              </a:rPr>
              <a:t>Chapter </a:t>
            </a:r>
            <a:r>
              <a:rPr lang="en-US" altLang="ko-KR" sz="2800" b="1" i="1" dirty="0" smtClean="0">
                <a:latin typeface="굴림" pitchFamily="50" charset="-127"/>
                <a:ea typeface="굴림" pitchFamily="50" charset="-127"/>
              </a:rPr>
              <a:t>11</a:t>
            </a:r>
            <a:r>
              <a:rPr lang="en-US" altLang="ko-KR" sz="2400" i="1" dirty="0" smtClean="0">
                <a:latin typeface="굴림" pitchFamily="50" charset="-127"/>
                <a:ea typeface="굴림" pitchFamily="50" charset="-127"/>
              </a:rPr>
              <a:t>		</a:t>
            </a:r>
            <a:r>
              <a:rPr lang="ko-KR" altLang="en-US" sz="2400" dirty="0">
                <a:latin typeface="굴림" pitchFamily="50" charset="-127"/>
                <a:ea typeface="굴림" pitchFamily="50" charset="-127"/>
              </a:rPr>
              <a:t>버튼</a:t>
            </a: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400" dirty="0" smtClean="0">
                <a:latin typeface="굴림" pitchFamily="50" charset="-127"/>
                <a:ea typeface="굴림" pitchFamily="50" charset="-127"/>
              </a:rPr>
              <a:t>라벨</a:t>
            </a:r>
            <a:r>
              <a:rPr lang="en-US" altLang="ko-KR" sz="240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400" dirty="0" smtClean="0">
                <a:latin typeface="굴림" pitchFamily="50" charset="-127"/>
                <a:ea typeface="굴림" pitchFamily="50" charset="-127"/>
              </a:rPr>
              <a:t>스크롤</a:t>
            </a:r>
            <a:r>
              <a:rPr lang="en-US" altLang="ko-KR" sz="240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400" dirty="0" smtClean="0">
                <a:latin typeface="굴림" pitchFamily="50" charset="-127"/>
                <a:ea typeface="굴림" pitchFamily="50" charset="-127"/>
              </a:rPr>
              <a:t>컨테이너 클래스</a:t>
            </a:r>
            <a:endParaRPr lang="ko-KR" altLang="en-US" sz="2400" dirty="0" smtClean="0">
              <a:latin typeface="굴림" pitchFamily="50" charset="-127"/>
              <a:ea typeface="굴림" pitchFamily="50" charset="-127"/>
            </a:endParaRPr>
          </a:p>
          <a:p>
            <a:pPr eaLnBrk="1" hangingPunct="1">
              <a:defRPr/>
            </a:pPr>
            <a:r>
              <a:rPr lang="en-US" altLang="ko-KR" sz="2800" b="1" i="1" dirty="0" smtClean="0">
                <a:latin typeface="굴림" pitchFamily="50" charset="-127"/>
                <a:ea typeface="굴림" pitchFamily="50" charset="-127"/>
              </a:rPr>
              <a:t>Chapter </a:t>
            </a:r>
            <a:r>
              <a:rPr lang="en-US" altLang="ko-KR" sz="2800" b="1" i="1" dirty="0" smtClean="0">
                <a:latin typeface="굴림" pitchFamily="50" charset="-127"/>
                <a:ea typeface="굴림" pitchFamily="50" charset="-127"/>
              </a:rPr>
              <a:t>12</a:t>
            </a:r>
            <a:r>
              <a:rPr lang="en-US" altLang="ko-KR" sz="2400" dirty="0" smtClean="0">
                <a:latin typeface="굴림" pitchFamily="50" charset="-127"/>
                <a:ea typeface="굴림" pitchFamily="50" charset="-127"/>
              </a:rPr>
              <a:t>		</a:t>
            </a:r>
            <a:r>
              <a:rPr lang="ko-KR" altLang="en-US" sz="2400" dirty="0">
                <a:latin typeface="굴림" pitchFamily="50" charset="-127"/>
                <a:ea typeface="굴림" pitchFamily="50" charset="-127"/>
              </a:rPr>
              <a:t>텍스트 박스</a:t>
            </a: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400" dirty="0">
                <a:latin typeface="굴림" pitchFamily="50" charset="-127"/>
                <a:ea typeface="굴림" pitchFamily="50" charset="-127"/>
              </a:rPr>
              <a:t>리스트 박스</a:t>
            </a:r>
            <a:r>
              <a:rPr lang="en-US" altLang="ko-KR" sz="240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400" dirty="0" err="1" smtClean="0">
                <a:latin typeface="굴림" pitchFamily="50" charset="-127"/>
                <a:ea typeface="굴림" pitchFamily="50" charset="-127"/>
              </a:rPr>
              <a:t>콤보박스</a:t>
            </a:r>
            <a:endParaRPr lang="ko-KR" altLang="en-US" sz="2400" dirty="0" smtClean="0">
              <a:latin typeface="굴림" pitchFamily="50" charset="-127"/>
              <a:ea typeface="굴림" pitchFamily="50" charset="-127"/>
            </a:endParaRPr>
          </a:p>
          <a:p>
            <a:pPr latinLnBrk="0">
              <a:defRPr/>
            </a:pPr>
            <a:r>
              <a:rPr lang="en-US" altLang="ko-KR" sz="2800" b="1" i="1" dirty="0" smtClean="0">
                <a:latin typeface="굴림" pitchFamily="50" charset="-127"/>
                <a:ea typeface="굴림" pitchFamily="50" charset="-127"/>
              </a:rPr>
              <a:t>Chapter 13</a:t>
            </a:r>
            <a:r>
              <a:rPr lang="en-US" altLang="ko-KR" sz="2400" dirty="0" smtClean="0">
                <a:latin typeface="굴림" pitchFamily="50" charset="-127"/>
                <a:ea typeface="굴림" pitchFamily="50" charset="-127"/>
              </a:rPr>
              <a:t>		</a:t>
            </a:r>
            <a:r>
              <a:rPr lang="ko-KR" altLang="en-US" sz="2400" dirty="0" smtClean="0">
                <a:latin typeface="굴림" pitchFamily="50" charset="-127"/>
                <a:ea typeface="굴림" pitchFamily="50" charset="-127"/>
              </a:rPr>
              <a:t>대화상자</a:t>
            </a:r>
            <a:endParaRPr lang="ko-KR" altLang="en-US" sz="2400" dirty="0" smtClean="0">
              <a:latin typeface="굴림" pitchFamily="50" charset="-127"/>
              <a:ea typeface="굴림" pitchFamily="50" charset="-127"/>
            </a:endParaRPr>
          </a:p>
          <a:p>
            <a:pPr eaLnBrk="1" hangingPunct="1">
              <a:defRPr/>
            </a:pPr>
            <a:r>
              <a:rPr lang="en-US" altLang="ko-KR" sz="2800" b="1" i="1" dirty="0" smtClean="0">
                <a:latin typeface="굴림" pitchFamily="50" charset="-127"/>
                <a:ea typeface="굴림" pitchFamily="50" charset="-127"/>
              </a:rPr>
              <a:t>Chapter </a:t>
            </a:r>
            <a:r>
              <a:rPr lang="en-US" altLang="ko-KR" sz="2800" b="1" i="1" dirty="0" smtClean="0">
                <a:latin typeface="굴림" pitchFamily="50" charset="-127"/>
                <a:ea typeface="굴림" pitchFamily="50" charset="-127"/>
              </a:rPr>
              <a:t>14</a:t>
            </a:r>
            <a:r>
              <a:rPr lang="en-US" altLang="ko-KR" sz="2400" dirty="0" smtClean="0">
                <a:latin typeface="굴림" pitchFamily="50" charset="-127"/>
                <a:ea typeface="굴림" pitchFamily="50" charset="-127"/>
              </a:rPr>
              <a:t>	</a:t>
            </a:r>
            <a:r>
              <a:rPr lang="en-US" altLang="ko-KR" sz="2400" dirty="0" smtClean="0">
                <a:latin typeface="굴림" pitchFamily="50" charset="-127"/>
                <a:ea typeface="굴림" pitchFamily="50" charset="-127"/>
              </a:rPr>
              <a:t>	</a:t>
            </a:r>
            <a:r>
              <a:rPr lang="ko-KR" altLang="en-US" sz="2400" dirty="0">
                <a:latin typeface="굴림" pitchFamily="50" charset="-127"/>
                <a:ea typeface="굴림" pitchFamily="50" charset="-127"/>
              </a:rPr>
              <a:t>드래그 앤 </a:t>
            </a:r>
            <a:r>
              <a:rPr lang="ko-KR" altLang="en-US" sz="2400" dirty="0" err="1">
                <a:latin typeface="굴림" pitchFamily="50" charset="-127"/>
                <a:ea typeface="굴림" pitchFamily="50" charset="-127"/>
              </a:rPr>
              <a:t>드롭</a:t>
            </a:r>
            <a:r>
              <a:rPr lang="en-US" altLang="ko-KR" sz="2400" dirty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400" dirty="0" smtClean="0">
                <a:latin typeface="굴림" pitchFamily="50" charset="-127"/>
                <a:ea typeface="굴림" pitchFamily="50" charset="-127"/>
              </a:rPr>
              <a:t>클립보드</a:t>
            </a:r>
            <a:endParaRPr lang="ko-KR" altLang="en-US" sz="2400" dirty="0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267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[</a:t>
            </a:r>
            <a:fld id="{021C87D5-353D-4FF0-A6AC-1A9765D5A0E0}" type="slidenum">
              <a:rPr lang="en-US" altLang="ko-KR" sz="1200" smtClean="0">
                <a:latin typeface="HY울릉도L" pitchFamily="18" charset="-127"/>
                <a:ea typeface="HY울릉도L" pitchFamily="18" charset="-127"/>
              </a:rPr>
              <a:pPr/>
              <a:t>29</a:t>
            </a:fld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1450" y="160338"/>
            <a:ext cx="576263" cy="57626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135184" y="185738"/>
            <a:ext cx="5982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288" y="159852"/>
            <a:ext cx="2084225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>
              <a:buFontTx/>
              <a:buNone/>
              <a:defRPr/>
            </a:pPr>
            <a:r>
              <a:rPr lang="ko-KR" altLang="en-US" sz="2800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8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GDI+ </a:t>
            </a:r>
            <a:r>
              <a:rPr lang="ko-KR" altLang="en-US" sz="28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좌표 </a:t>
            </a:r>
          </a:p>
        </p:txBody>
      </p:sp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6534150"/>
            <a:ext cx="12477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연결선 10"/>
          <p:cNvCxnSpPr>
            <a:stCxn id="9" idx="3"/>
          </p:cNvCxnSpPr>
          <p:nvPr/>
        </p:nvCxnSpPr>
        <p:spPr>
          <a:xfrm flipV="1">
            <a:off x="2844513" y="420688"/>
            <a:ext cx="7061487" cy="77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32520" y="1085056"/>
            <a:ext cx="8784976" cy="529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1800" b="1" kern="0" dirty="0">
                <a:latin typeface="굴림" charset="-127"/>
                <a:ea typeface="굴림" charset="-127"/>
              </a:rPr>
              <a:t>GDI</a:t>
            </a:r>
            <a:r>
              <a:rPr lang="en-US" altLang="ko-KR" sz="1800" b="1" kern="0" dirty="0" smtClean="0">
                <a:latin typeface="굴림" charset="-127"/>
                <a:ea typeface="굴림" charset="-127"/>
              </a:rPr>
              <a:t>+</a:t>
            </a:r>
            <a:r>
              <a:rPr lang="ko-KR" altLang="en-US" sz="1800" b="1" kern="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1800" b="1" kern="0" dirty="0">
                <a:latin typeface="굴림" charset="-127"/>
                <a:ea typeface="굴림" charset="-127"/>
              </a:rPr>
              <a:t>3</a:t>
            </a:r>
            <a:r>
              <a:rPr lang="ko-KR" altLang="en-US" sz="1800" b="1" kern="0" dirty="0">
                <a:latin typeface="굴림" charset="-127"/>
                <a:ea typeface="굴림" charset="-127"/>
              </a:rPr>
              <a:t>가지의 </a:t>
            </a:r>
            <a:r>
              <a:rPr lang="ko-KR" altLang="en-US" sz="1800" b="1" kern="0" dirty="0" err="1">
                <a:latin typeface="굴림" charset="-127"/>
                <a:ea typeface="굴림" charset="-127"/>
              </a:rPr>
              <a:t>좌표계</a:t>
            </a:r>
            <a:r>
              <a:rPr lang="ko-KR" altLang="en-US" sz="1800" b="1" kern="0" dirty="0">
                <a:latin typeface="굴림" charset="-127"/>
                <a:ea typeface="굴림" charset="-127"/>
              </a:rPr>
              <a:t> </a:t>
            </a:r>
            <a:endParaRPr lang="en-US" altLang="ko-KR" sz="1800" b="1" kern="0" dirty="0" smtClean="0">
              <a:latin typeface="굴림" charset="-127"/>
              <a:ea typeface="굴림" charset="-127"/>
            </a:endParaRPr>
          </a:p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endParaRPr lang="en-US" altLang="ko-KR" sz="1800" b="1" kern="0" dirty="0">
              <a:latin typeface="굴림" charset="-127"/>
              <a:ea typeface="굴림" charset="-127"/>
            </a:endParaRPr>
          </a:p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endParaRPr lang="en-US" altLang="ko-KR" sz="1800" b="1" kern="0" dirty="0" smtClean="0">
              <a:latin typeface="굴림" charset="-127"/>
              <a:ea typeface="굴림" charset="-127"/>
            </a:endParaRPr>
          </a:p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endParaRPr lang="en-US" altLang="ko-KR" sz="1800" b="1" kern="0" dirty="0">
              <a:latin typeface="굴림" charset="-127"/>
              <a:ea typeface="굴림" charset="-127"/>
            </a:endParaRPr>
          </a:p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endParaRPr lang="en-US" altLang="ko-KR" sz="1800" b="1" kern="0" dirty="0" smtClean="0">
              <a:latin typeface="굴림" charset="-127"/>
              <a:ea typeface="굴림" charset="-127"/>
            </a:endParaRPr>
          </a:p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endParaRPr lang="en-US" altLang="ko-KR" sz="1800" b="1" kern="0" dirty="0">
              <a:latin typeface="굴림" charset="-127"/>
              <a:ea typeface="굴림" charset="-127"/>
            </a:endParaRPr>
          </a:p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endParaRPr lang="en-US" altLang="ko-KR" sz="1800" b="1" kern="0" dirty="0" smtClean="0">
              <a:latin typeface="굴림" charset="-127"/>
              <a:ea typeface="굴림" charset="-127"/>
            </a:endParaRPr>
          </a:p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endParaRPr lang="en-US" altLang="ko-KR" sz="1800" b="1" kern="0" dirty="0">
              <a:latin typeface="굴림" charset="-127"/>
              <a:ea typeface="굴림" charset="-127"/>
            </a:endParaRPr>
          </a:p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endParaRPr lang="en-US" altLang="ko-KR" sz="1800" b="1" kern="0" dirty="0" smtClean="0">
              <a:latin typeface="굴림" charset="-127"/>
              <a:ea typeface="굴림" charset="-127"/>
            </a:endParaRPr>
          </a:p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endParaRPr lang="en-US" altLang="ko-KR" sz="1800" b="1" kern="0" dirty="0">
              <a:latin typeface="굴림" charset="-127"/>
              <a:ea typeface="굴림" charset="-127"/>
            </a:endParaRPr>
          </a:p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1800" b="1" kern="0" dirty="0">
                <a:latin typeface="굴림" charset="-127"/>
                <a:ea typeface="굴림" charset="-127"/>
              </a:rPr>
              <a:t>페이지 </a:t>
            </a:r>
            <a:r>
              <a:rPr lang="ko-KR" altLang="en-US" sz="1800" b="1" kern="0" dirty="0" err="1">
                <a:latin typeface="굴림" charset="-127"/>
                <a:ea typeface="굴림" charset="-127"/>
              </a:rPr>
              <a:t>좌표계의</a:t>
            </a:r>
            <a:r>
              <a:rPr lang="ko-KR" altLang="en-US" sz="1800" b="1" kern="0" dirty="0">
                <a:latin typeface="굴림" charset="-127"/>
                <a:ea typeface="굴림" charset="-127"/>
              </a:rPr>
              <a:t> 속성</a:t>
            </a:r>
            <a:endParaRPr lang="en-US" altLang="ko-KR" sz="1800" b="1" kern="0" dirty="0" smtClean="0">
              <a:latin typeface="굴림" charset="-127"/>
              <a:ea typeface="굴림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791913"/>
              </p:ext>
            </p:extLst>
          </p:nvPr>
        </p:nvGraphicFramePr>
        <p:xfrm>
          <a:off x="1396888" y="1484784"/>
          <a:ext cx="7732576" cy="250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640"/>
                <a:gridCol w="5447936"/>
              </a:tblGrid>
              <a:tr h="2564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좌표계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설명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53586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영역 좌표</a:t>
                      </a:r>
                      <a:endParaRPr lang="ko-KR" altLang="en-US" sz="15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그리기 </a:t>
                      </a:r>
                      <a:r>
                        <a:rPr lang="ko-KR" altLang="en-US" sz="1500" dirty="0" err="1" smtClean="0">
                          <a:latin typeface="굴림" pitchFamily="50" charset="-127"/>
                          <a:ea typeface="굴림" pitchFamily="50" charset="-127"/>
                        </a:rPr>
                        <a:t>메서드에서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 사용하는 형식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3586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페이지 좌표</a:t>
                      </a:r>
                      <a:endParaRPr lang="ko-KR" altLang="en-US" sz="15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클라이언트 영역의 왼쪽 모서리를 기반으로 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Graphics 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클래스의 </a:t>
                      </a: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PageScale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과 </a:t>
                      </a: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PageUnit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속성을 사용해 크기 및 단위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(Pixel, Inch, Millimeter, Point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등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) 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를 변경할 때 사용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3586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장치 </a:t>
                      </a:r>
                      <a:r>
                        <a:rPr lang="ko-KR" altLang="en-US" sz="1500" dirty="0" err="1" smtClean="0">
                          <a:latin typeface="굴림" pitchFamily="50" charset="-127"/>
                          <a:ea typeface="굴림" pitchFamily="50" charset="-127"/>
                        </a:rPr>
                        <a:t>좌표계</a:t>
                      </a:r>
                      <a:endParaRPr lang="ko-KR" altLang="en-US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실제 출력 장치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모니터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프린터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) 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등에서 사용되는 </a:t>
                      </a:r>
                      <a:r>
                        <a:rPr lang="ko-KR" altLang="en-US" sz="1500" dirty="0" err="1" smtClean="0">
                          <a:latin typeface="굴림" pitchFamily="50" charset="-127"/>
                          <a:ea typeface="굴림" pitchFamily="50" charset="-127"/>
                        </a:rPr>
                        <a:t>좌표계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485706"/>
              </p:ext>
            </p:extLst>
          </p:nvPr>
        </p:nvGraphicFramePr>
        <p:xfrm>
          <a:off x="1352600" y="4797152"/>
          <a:ext cx="7732576" cy="1442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2503273"/>
                <a:gridCol w="3429103"/>
              </a:tblGrid>
              <a:tr h="2564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속성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자료형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설명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53586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PageUnit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	</a:t>
                      </a:r>
                      <a:endParaRPr lang="ko-KR" altLang="en-US" sz="15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GraphicsUnit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페이지 단위 설정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3586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PageScale</a:t>
                      </a:r>
                      <a:endParaRPr lang="ko-KR" altLang="en-US" sz="15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float</a:t>
                      </a: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페이지 배율 설정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87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[</a:t>
            </a:r>
            <a:fld id="{021C87D5-353D-4FF0-A6AC-1A9765D5A0E0}" type="slidenum">
              <a:rPr lang="en-US" altLang="ko-KR" sz="1200" smtClean="0">
                <a:latin typeface="HY울릉도L" pitchFamily="18" charset="-127"/>
                <a:ea typeface="HY울릉도L" pitchFamily="18" charset="-127"/>
              </a:rPr>
              <a:pPr/>
              <a:t>30</a:t>
            </a:fld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1450" y="160338"/>
            <a:ext cx="576263" cy="57626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135184" y="185738"/>
            <a:ext cx="5982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288" y="159852"/>
            <a:ext cx="2084225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>
              <a:buFontTx/>
              <a:buNone/>
              <a:defRPr/>
            </a:pPr>
            <a:r>
              <a:rPr lang="ko-KR" altLang="en-US" sz="2800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8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GDI+ </a:t>
            </a:r>
            <a:r>
              <a:rPr lang="ko-KR" altLang="en-US" sz="28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좌표 </a:t>
            </a:r>
          </a:p>
        </p:txBody>
      </p:sp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6534150"/>
            <a:ext cx="12477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연결선 10"/>
          <p:cNvCxnSpPr>
            <a:stCxn id="9" idx="3"/>
          </p:cNvCxnSpPr>
          <p:nvPr/>
        </p:nvCxnSpPr>
        <p:spPr>
          <a:xfrm flipV="1">
            <a:off x="2844513" y="420688"/>
            <a:ext cx="7061487" cy="77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32520" y="1085056"/>
            <a:ext cx="8784976" cy="529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1800" b="1" kern="0" dirty="0">
                <a:latin typeface="굴림" charset="-127"/>
                <a:ea typeface="굴림" charset="-127"/>
              </a:rPr>
              <a:t>영역 좌표계가 제공하는 변환</a:t>
            </a:r>
            <a:endParaRPr lang="en-US" altLang="ko-KR" sz="1800" b="1" kern="0" dirty="0">
              <a:latin typeface="굴림" charset="-127"/>
              <a:ea typeface="굴림" charset="-127"/>
            </a:endParaRPr>
          </a:p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endParaRPr lang="en-US" altLang="ko-KR" sz="1800" b="1" kern="0" dirty="0" smtClean="0">
              <a:latin typeface="굴림" charset="-127"/>
              <a:ea typeface="굴림" charset="-127"/>
            </a:endParaRPr>
          </a:p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endParaRPr lang="en-US" altLang="ko-KR" sz="1800" b="1" kern="0" dirty="0">
              <a:latin typeface="굴림" charset="-127"/>
              <a:ea typeface="굴림" charset="-127"/>
            </a:endParaRPr>
          </a:p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endParaRPr lang="en-US" altLang="ko-KR" sz="1800" b="1" kern="0" dirty="0" smtClean="0">
              <a:latin typeface="굴림" charset="-127"/>
              <a:ea typeface="굴림" charset="-127"/>
            </a:endParaRPr>
          </a:p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endParaRPr lang="en-US" altLang="ko-KR" sz="1800" b="1" kern="0" dirty="0">
              <a:latin typeface="굴림" charset="-127"/>
              <a:ea typeface="굴림" charset="-127"/>
            </a:endParaRPr>
          </a:p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endParaRPr lang="en-US" altLang="ko-KR" sz="1800" b="1" kern="0" dirty="0" smtClean="0">
              <a:latin typeface="굴림" charset="-127"/>
              <a:ea typeface="굴림" charset="-127"/>
            </a:endParaRPr>
          </a:p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endParaRPr lang="en-US" altLang="ko-KR" sz="1800" b="1" kern="0" dirty="0">
              <a:latin typeface="굴림" charset="-127"/>
              <a:ea typeface="굴림" charset="-127"/>
            </a:endParaRPr>
          </a:p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endParaRPr lang="en-US" altLang="ko-KR" sz="1800" b="1" kern="0" dirty="0" smtClean="0">
              <a:latin typeface="굴림" charset="-127"/>
              <a:ea typeface="굴림" charset="-127"/>
            </a:endParaRPr>
          </a:p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endParaRPr lang="en-US" altLang="ko-KR" sz="1800" b="1" kern="0" dirty="0">
              <a:latin typeface="굴림" charset="-127"/>
              <a:ea typeface="굴림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277957"/>
              </p:ext>
            </p:extLst>
          </p:nvPr>
        </p:nvGraphicFramePr>
        <p:xfrm>
          <a:off x="1396888" y="1549912"/>
          <a:ext cx="7444544" cy="3103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9539"/>
                <a:gridCol w="5245005"/>
              </a:tblGrid>
              <a:tr h="2564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메서드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설명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53586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ResetTransform</a:t>
                      </a:r>
                      <a:endParaRPr lang="ko-KR" altLang="en-US" sz="15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변환된 </a:t>
                      </a:r>
                      <a:r>
                        <a:rPr lang="ko-KR" altLang="en-US" sz="1500" dirty="0" err="1" smtClean="0">
                          <a:latin typeface="굴림" pitchFamily="50" charset="-127"/>
                          <a:ea typeface="굴림" pitchFamily="50" charset="-127"/>
                        </a:rPr>
                        <a:t>좌표계를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 초기화 시킴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3586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RotateTransform</a:t>
                      </a:r>
                      <a:endParaRPr lang="ko-KR" altLang="en-US" sz="15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점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(0.0)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을 중심으로 지정된 각도만큼 회전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3586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ScaleTransform</a:t>
                      </a:r>
                      <a:endParaRPr lang="ko-KR" altLang="en-US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영역 변환 배율을 설정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3586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TranslateTransform</a:t>
                      </a:r>
                      <a:endParaRPr lang="ko-KR" altLang="en-US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err="1" smtClean="0">
                          <a:latin typeface="굴림" pitchFamily="50" charset="-127"/>
                          <a:ea typeface="굴림" pitchFamily="50" charset="-127"/>
                        </a:rPr>
                        <a:t>좌표계의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 원점을 변경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3586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MultiplyTransform</a:t>
                      </a:r>
                      <a:endParaRPr lang="ko-KR" altLang="en-US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지정된 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Matrix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를 곱해 </a:t>
                      </a:r>
                      <a:r>
                        <a:rPr lang="ko-KR" altLang="en-US" sz="1500" dirty="0" err="1" smtClean="0">
                          <a:latin typeface="굴림" pitchFamily="50" charset="-127"/>
                          <a:ea typeface="굴림" pitchFamily="50" charset="-127"/>
                        </a:rPr>
                        <a:t>좌표계를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 변환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77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3962400" y="2286000"/>
            <a:ext cx="5943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Arial Black" pitchFamily="34" charset="0"/>
                <a:ea typeface="HY헤드라인M" pitchFamily="18" charset="-127"/>
                <a:sym typeface="Wingdings" pitchFamily="2" charset="2"/>
              </a:rPr>
              <a:t>Chapter</a:t>
            </a:r>
            <a:r>
              <a:rPr lang="en-US" altLang="ko-KR" sz="800" dirty="0">
                <a:solidFill>
                  <a:srgbClr val="000000"/>
                </a:solidFill>
                <a:latin typeface="Arial Black" pitchFamily="34" charset="0"/>
                <a:ea typeface="HY헤드라인M" pitchFamily="18" charset="-127"/>
                <a:sym typeface="Wingdings" pitchFamily="2" charset="2"/>
              </a:rPr>
              <a:t> </a:t>
            </a:r>
            <a:r>
              <a:rPr lang="en-US" altLang="ko-KR" sz="6300" dirty="0" smtClean="0">
                <a:solidFill>
                  <a:srgbClr val="000000"/>
                </a:solidFill>
                <a:latin typeface="Arial Black" pitchFamily="34" charset="0"/>
                <a:ea typeface="HY헤드라인M" pitchFamily="18" charset="-127"/>
                <a:sym typeface="Wingdings" pitchFamily="2" charset="2"/>
              </a:rPr>
              <a:t>09</a:t>
            </a:r>
            <a:endParaRPr lang="en-US" altLang="ko-KR" sz="6300" dirty="0" smtClean="0">
              <a:solidFill>
                <a:srgbClr val="000000"/>
              </a:solidFill>
              <a:latin typeface="Arial Black" pitchFamily="34" charset="0"/>
              <a:ea typeface="HY헤드라인M" pitchFamily="18" charset="-127"/>
              <a:sym typeface="Wingdings" pitchFamily="2" charset="2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6300" dirty="0" smtClean="0">
              <a:solidFill>
                <a:srgbClr val="000000"/>
              </a:solidFill>
              <a:latin typeface="HY견명조" pitchFamily="18" charset="-127"/>
              <a:ea typeface="HY울릉도B" pitchFamily="18" charset="-127"/>
              <a:sym typeface="Wingdings" pitchFamily="2" charset="2"/>
            </a:endParaRPr>
          </a:p>
          <a:p>
            <a:pPr marL="285750" indent="-285750" algn="ctr" eaLnBrk="1" latin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HY울릉도B" pitchFamily="18" charset="-127"/>
              <a:ea typeface="HY울릉도B" pitchFamily="18" charset="-127"/>
              <a:sym typeface="Wingdings" pitchFamily="2" charset="2"/>
            </a:endParaRPr>
          </a:p>
          <a:p>
            <a:pPr marL="1657350" lvl="3" indent="-285750" eaLnBrk="1" latin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ko-KR" altLang="en-US" sz="1000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  <a:sym typeface="Wingdings" pitchFamily="2" charset="2"/>
              </a:rPr>
              <a:t>		</a:t>
            </a:r>
            <a:endParaRPr lang="ko-KR" altLang="en-US" sz="700" dirty="0">
              <a:solidFill>
                <a:srgbClr val="000000"/>
              </a:solidFill>
              <a:latin typeface="HY견명조" pitchFamily="18" charset="-127"/>
              <a:ea typeface="HY견명조" pitchFamily="18" charset="-127"/>
              <a:sym typeface="Wingdings" pitchFamily="2" charset="2"/>
            </a:endParaRPr>
          </a:p>
        </p:txBody>
      </p:sp>
      <p:sp>
        <p:nvSpPr>
          <p:cNvPr id="16387" name="TextBox 1"/>
          <p:cNvSpPr txBox="1">
            <a:spLocks noChangeArrowheads="1"/>
          </p:cNvSpPr>
          <p:nvPr/>
        </p:nvSpPr>
        <p:spPr bwMode="auto">
          <a:xfrm>
            <a:off x="5961063" y="3284538"/>
            <a:ext cx="38163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>
              <a:buFontTx/>
              <a:buNone/>
            </a:pPr>
            <a:r>
              <a:rPr lang="ko-KR" altLang="en-US" sz="3200" dirty="0" smtClean="0">
                <a:solidFill>
                  <a:srgbClr val="000000"/>
                </a:solidFill>
                <a:latin typeface="Arial" pitchFamily="34" charset="0"/>
                <a:ea typeface="굴림체" pitchFamily="49" charset="-127"/>
              </a:rPr>
              <a:t>마우스와 키보드</a:t>
            </a:r>
            <a:endParaRPr lang="ko-KR" altLang="en-US" sz="3200" dirty="0">
              <a:solidFill>
                <a:srgbClr val="000000"/>
              </a:solidFill>
              <a:latin typeface="Arial" pitchFamily="34" charset="0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6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[</a:t>
            </a:r>
            <a:fld id="{021C87D5-353D-4FF0-A6AC-1A9765D5A0E0}" type="slidenum">
              <a:rPr lang="en-US" altLang="ko-KR" sz="1200" smtClean="0">
                <a:latin typeface="HY울릉도L" pitchFamily="18" charset="-127"/>
                <a:ea typeface="HY울릉도L" pitchFamily="18" charset="-127"/>
              </a:rPr>
              <a:pPr/>
              <a:t>32</a:t>
            </a:fld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1450" y="160338"/>
            <a:ext cx="576263" cy="57626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135184" y="185738"/>
            <a:ext cx="5982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288" y="159852"/>
            <a:ext cx="1359668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>
              <a:buFontTx/>
              <a:buNone/>
              <a:defRPr/>
            </a:pPr>
            <a:r>
              <a:rPr lang="ko-KR" altLang="en-US" sz="2800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28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마우스</a:t>
            </a:r>
          </a:p>
        </p:txBody>
      </p:sp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6534150"/>
            <a:ext cx="12477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연결선 10"/>
          <p:cNvCxnSpPr>
            <a:stCxn id="9" idx="3"/>
          </p:cNvCxnSpPr>
          <p:nvPr/>
        </p:nvCxnSpPr>
        <p:spPr>
          <a:xfrm flipV="1">
            <a:off x="2119956" y="420688"/>
            <a:ext cx="7786044" cy="77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88504" y="764704"/>
            <a:ext cx="8784976" cy="529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1800" b="1" kern="0" dirty="0">
                <a:latin typeface="굴림" charset="-127"/>
                <a:ea typeface="굴림" charset="-127"/>
              </a:rPr>
              <a:t>마우스</a:t>
            </a:r>
            <a:endParaRPr lang="en-US" altLang="ko-KR" sz="1800" b="1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kern="0" dirty="0" err="1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네임스페이스의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Systeminformation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클래스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이용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802883"/>
              </p:ext>
            </p:extLst>
          </p:nvPr>
        </p:nvGraphicFramePr>
        <p:xfrm>
          <a:off x="632520" y="1556792"/>
          <a:ext cx="8873232" cy="4989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6568"/>
                <a:gridCol w="5976664"/>
              </a:tblGrid>
              <a:tr h="490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속성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설명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0728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MouseWheelPresent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 (</a:t>
                      </a: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bool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endParaRPr lang="ko-KR" altLang="en-US" sz="15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마우스 </a:t>
                      </a:r>
                      <a:r>
                        <a:rPr lang="ko-KR" altLang="en-US" sz="1500" dirty="0" err="1" smtClean="0">
                          <a:latin typeface="굴림" pitchFamily="50" charset="-127"/>
                          <a:ea typeface="굴림" pitchFamily="50" charset="-127"/>
                        </a:rPr>
                        <a:t>휠이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 있으면 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true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리턴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728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MouseWheelScrollDelta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endParaRPr lang="ko-KR" altLang="en-US" sz="15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마우스 휠 회전 </a:t>
                      </a:r>
                      <a:r>
                        <a:rPr lang="ko-KR" altLang="en-US" sz="1500" dirty="0" err="1" smtClean="0">
                          <a:latin typeface="굴림" pitchFamily="50" charset="-127"/>
                          <a:ea typeface="굴림" pitchFamily="50" charset="-127"/>
                        </a:rPr>
                        <a:t>증분에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 대한 </a:t>
                      </a:r>
                      <a:r>
                        <a:rPr lang="ko-KR" altLang="en-US" sz="1500" dirty="0" err="1" smtClean="0">
                          <a:latin typeface="굴림" pitchFamily="50" charset="-127"/>
                          <a:ea typeface="굴림" pitchFamily="50" charset="-127"/>
                        </a:rPr>
                        <a:t>델타값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 크기 반환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728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MouseWheelScrollLines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endParaRPr lang="ko-KR" altLang="en-US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마우스 </a:t>
                      </a:r>
                      <a:r>
                        <a:rPr lang="ko-KR" altLang="en-US" sz="1500" dirty="0" err="1" smtClean="0">
                          <a:latin typeface="굴림" pitchFamily="50" charset="-127"/>
                          <a:ea typeface="굴림" pitchFamily="50" charset="-127"/>
                        </a:rPr>
                        <a:t>휠이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ko-KR" altLang="en-US" sz="1500" dirty="0" err="1" smtClean="0">
                          <a:latin typeface="굴림" pitchFamily="50" charset="-127"/>
                          <a:ea typeface="굴림" pitchFamily="50" charset="-127"/>
                        </a:rPr>
                        <a:t>회전될때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ko-KR" altLang="en-US" sz="1500" dirty="0" err="1" smtClean="0">
                          <a:latin typeface="굴림" pitchFamily="50" charset="-127"/>
                          <a:ea typeface="굴림" pitchFamily="50" charset="-127"/>
                        </a:rPr>
                        <a:t>스크롤할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 줄의 수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728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MouseButtons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endParaRPr lang="ko-KR" altLang="en-US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마우스에 있는 버튼 수 반환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728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MouseButtonsSwapped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bool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endParaRPr lang="ko-KR" altLang="en-US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마우스 왼쪽 및 오른쪽 버튼의 기능이 바뀌었으면 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true, 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아니면 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false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반환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728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MouseSpeed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endParaRPr lang="ko-KR" altLang="en-US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현재 마우스 속도 반환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728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DoubleClickTime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endParaRPr lang="ko-KR" altLang="en-US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더블 클릭이 이루어지기 위해 </a:t>
                      </a:r>
                      <a:r>
                        <a:rPr lang="ko-KR" altLang="en-US" sz="1500" dirty="0" err="1" smtClean="0">
                          <a:latin typeface="굴림" pitchFamily="50" charset="-127"/>
                          <a:ea typeface="굴림" pitchFamily="50" charset="-127"/>
                        </a:rPr>
                        <a:t>첫번째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 클릭 이후 </a:t>
                      </a:r>
                      <a:r>
                        <a:rPr lang="ko-KR" altLang="en-US" sz="1500" dirty="0" err="1" smtClean="0">
                          <a:latin typeface="굴림" pitchFamily="50" charset="-127"/>
                          <a:ea typeface="굴림" pitchFamily="50" charset="-127"/>
                        </a:rPr>
                        <a:t>두번째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ko-KR" altLang="en-US" sz="1500" dirty="0" err="1" smtClean="0">
                          <a:latin typeface="굴림" pitchFamily="50" charset="-127"/>
                          <a:ea typeface="굴림" pitchFamily="50" charset="-127"/>
                        </a:rPr>
                        <a:t>클릭할때까지의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 제한 시간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728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DoubleClickSize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(size)</a:t>
                      </a:r>
                      <a:endParaRPr lang="ko-KR" altLang="en-US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사용자 입력이 더블 클릭으로 간주되기 위한 영역의 최소 크기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04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[</a:t>
            </a:r>
            <a:fld id="{021C87D5-353D-4FF0-A6AC-1A9765D5A0E0}" type="slidenum">
              <a:rPr lang="en-US" altLang="ko-KR" sz="1200" smtClean="0">
                <a:latin typeface="HY울릉도L" pitchFamily="18" charset="-127"/>
                <a:ea typeface="HY울릉도L" pitchFamily="18" charset="-127"/>
              </a:rPr>
              <a:pPr/>
              <a:t>33</a:t>
            </a:fld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1450" y="160338"/>
            <a:ext cx="576263" cy="57626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135184" y="185738"/>
            <a:ext cx="5982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288" y="159852"/>
            <a:ext cx="1359668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>
              <a:buFontTx/>
              <a:buNone/>
              <a:defRPr/>
            </a:pPr>
            <a:r>
              <a:rPr lang="ko-KR" altLang="en-US" sz="2800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28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마우스</a:t>
            </a:r>
          </a:p>
        </p:txBody>
      </p:sp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6534150"/>
            <a:ext cx="12477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연결선 10"/>
          <p:cNvCxnSpPr>
            <a:stCxn id="9" idx="3"/>
          </p:cNvCxnSpPr>
          <p:nvPr/>
        </p:nvCxnSpPr>
        <p:spPr>
          <a:xfrm flipV="1">
            <a:off x="2119956" y="420688"/>
            <a:ext cx="7786044" cy="77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60512" y="1085056"/>
            <a:ext cx="8784976" cy="529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1800" b="1" kern="0" dirty="0">
                <a:latin typeface="굴림" charset="-127"/>
                <a:ea typeface="굴림" charset="-127"/>
              </a:rPr>
              <a:t>마우스 이벤트 </a:t>
            </a:r>
            <a:r>
              <a:rPr lang="ko-KR" altLang="en-US" sz="1800" b="1" kern="0" dirty="0" smtClean="0">
                <a:latin typeface="굴림" charset="-127"/>
                <a:ea typeface="굴림" charset="-127"/>
              </a:rPr>
              <a:t>처리</a:t>
            </a:r>
            <a:endParaRPr lang="en-US" altLang="ko-KR" sz="1800" b="1" kern="0" dirty="0" smtClean="0">
              <a:latin typeface="굴림" charset="-127"/>
              <a:ea typeface="굴림" charset="-127"/>
            </a:endParaRPr>
          </a:p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endParaRPr lang="en-US" altLang="ko-KR" sz="1800" b="1" kern="0" dirty="0">
              <a:latin typeface="굴림" charset="-127"/>
              <a:ea typeface="굴림" charset="-127"/>
            </a:endParaRPr>
          </a:p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endParaRPr lang="en-US" altLang="ko-KR" sz="1800" b="1" kern="0" dirty="0" smtClean="0">
              <a:latin typeface="굴림" charset="-127"/>
              <a:ea typeface="굴림" charset="-127"/>
            </a:endParaRPr>
          </a:p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endParaRPr lang="en-US" altLang="ko-KR" sz="1800" b="1" kern="0" dirty="0">
              <a:latin typeface="굴림" charset="-127"/>
              <a:ea typeface="굴림" charset="-127"/>
            </a:endParaRPr>
          </a:p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endParaRPr lang="en-US" altLang="ko-KR" sz="1800" b="1" kern="0" dirty="0" smtClean="0">
              <a:latin typeface="굴림" charset="-127"/>
              <a:ea typeface="굴림" charset="-127"/>
            </a:endParaRPr>
          </a:p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endParaRPr lang="en-US" altLang="ko-KR" sz="1800" b="1" kern="0" dirty="0">
              <a:latin typeface="굴림" charset="-127"/>
              <a:ea typeface="굴림" charset="-127"/>
            </a:endParaRPr>
          </a:p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endParaRPr lang="en-US" altLang="ko-KR" sz="1800" b="1" kern="0" dirty="0" smtClean="0">
              <a:latin typeface="굴림" charset="-127"/>
              <a:ea typeface="굴림" charset="-127"/>
            </a:endParaRPr>
          </a:p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endParaRPr lang="en-US" altLang="ko-KR" sz="1800" b="1" kern="0" dirty="0">
              <a:latin typeface="굴림" charset="-127"/>
              <a:ea typeface="굴림" charset="-127"/>
            </a:endParaRPr>
          </a:p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endParaRPr lang="en-US" altLang="ko-KR" sz="1800" b="1" kern="0" dirty="0" smtClean="0">
              <a:latin typeface="굴림" charset="-127"/>
              <a:ea typeface="굴림" charset="-127"/>
            </a:endParaRPr>
          </a:p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1800" b="1" kern="0" dirty="0">
                <a:latin typeface="굴림" charset="-127"/>
                <a:ea typeface="굴림" charset="-127"/>
              </a:rPr>
              <a:t>마우스 이벤트의 발생 순서</a:t>
            </a:r>
            <a:endParaRPr lang="ko-KR" altLang="en-US" sz="1800" b="1" kern="0" dirty="0" smtClean="0">
              <a:latin typeface="굴림" charset="-127"/>
              <a:ea typeface="굴림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900341"/>
              </p:ext>
            </p:extLst>
          </p:nvPr>
        </p:nvGraphicFramePr>
        <p:xfrm>
          <a:off x="1136576" y="1467594"/>
          <a:ext cx="7776864" cy="2249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889"/>
                <a:gridCol w="5934975"/>
              </a:tblGrid>
              <a:tr h="490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속성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설명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0728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MouseEnter</a:t>
                      </a:r>
                      <a:endParaRPr lang="ko-KR" altLang="en-US" sz="15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마우스커서가 컨트롤 위를 지나갈 때 발생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728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MouseLeave</a:t>
                      </a:r>
                      <a:endParaRPr lang="ko-KR" altLang="en-US" sz="15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마우스 커서가 컨트롤 영역을 벗어날 때 발생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728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MouseHover</a:t>
                      </a:r>
                      <a:endParaRPr lang="ko-KR" altLang="en-US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마우스 커서가 컨트롤 영역으로 들어와 움직임을 멈춘 후 발생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MouseEnter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와 </a:t>
                      </a: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MouseLeave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사이에 반드시 한번은 발생함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351621"/>
              </p:ext>
            </p:extLst>
          </p:nvPr>
        </p:nvGraphicFramePr>
        <p:xfrm>
          <a:off x="1136576" y="4437112"/>
          <a:ext cx="7848872" cy="2097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/>
              </a:tblGrid>
              <a:tr h="2097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 1)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MouseEnter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: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특정 컨트롤 영역 진입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 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2)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MouseMove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: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마우스 포인터 이동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 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3)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MouseHover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/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MouseDown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/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MouseWheel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: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이동 또는 버튼 조작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 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4)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Mouseup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: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버튼 놓음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 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5)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MouseLeave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: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특정 컨트롤 영역에서 빠져 나옴 </a:t>
                      </a:r>
                      <a:endParaRPr lang="ko-KR" altLang="en-US" sz="1600" b="0" baseline="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60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[</a:t>
            </a:r>
            <a:fld id="{021C87D5-353D-4FF0-A6AC-1A9765D5A0E0}" type="slidenum">
              <a:rPr lang="en-US" altLang="ko-KR" sz="1200" smtClean="0">
                <a:latin typeface="HY울릉도L" pitchFamily="18" charset="-127"/>
                <a:ea typeface="HY울릉도L" pitchFamily="18" charset="-127"/>
              </a:rPr>
              <a:pPr/>
              <a:t>34</a:t>
            </a:fld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1450" y="160338"/>
            <a:ext cx="576263" cy="57626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135184" y="185738"/>
            <a:ext cx="5982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288" y="159852"/>
            <a:ext cx="1359668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>
              <a:buFontTx/>
              <a:buNone/>
              <a:defRPr/>
            </a:pPr>
            <a:r>
              <a:rPr lang="ko-KR" altLang="en-US" sz="2800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28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키보드</a:t>
            </a:r>
          </a:p>
        </p:txBody>
      </p:sp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6534150"/>
            <a:ext cx="12477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연결선 10"/>
          <p:cNvCxnSpPr>
            <a:stCxn id="9" idx="3"/>
          </p:cNvCxnSpPr>
          <p:nvPr/>
        </p:nvCxnSpPr>
        <p:spPr>
          <a:xfrm flipV="1">
            <a:off x="2119956" y="420688"/>
            <a:ext cx="7786044" cy="77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60512" y="1085056"/>
            <a:ext cx="8784976" cy="529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1800" b="1" kern="0" dirty="0">
                <a:latin typeface="굴림" charset="-127"/>
                <a:ea typeface="굴림" charset="-127"/>
              </a:rPr>
              <a:t>키 이벤트 </a:t>
            </a:r>
            <a:r>
              <a:rPr lang="ko-KR" altLang="en-US" sz="1800" b="1" kern="0" dirty="0" smtClean="0">
                <a:latin typeface="굴림" charset="-127"/>
                <a:ea typeface="굴림" charset="-127"/>
              </a:rPr>
              <a:t>처리</a:t>
            </a:r>
            <a:endParaRPr lang="en-US" altLang="ko-KR" sz="1800" b="1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>
                <a:latin typeface="굴림" charset="-127"/>
                <a:ea typeface="굴림" charset="-127"/>
              </a:rPr>
              <a:t>키보드는 활성화 폼에서만 입력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가능</a:t>
            </a:r>
            <a:endParaRPr lang="en-US" altLang="ko-KR" sz="1600" kern="0" dirty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kern="0" dirty="0">
                <a:latin typeface="굴림" charset="-127"/>
                <a:ea typeface="굴림" charset="-127"/>
              </a:rPr>
              <a:t>4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가지 종류의 그룹으로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구분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7005"/>
              </p:ext>
            </p:extLst>
          </p:nvPr>
        </p:nvGraphicFramePr>
        <p:xfrm>
          <a:off x="1064568" y="2348880"/>
          <a:ext cx="7992888" cy="3096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6624736"/>
              </a:tblGrid>
              <a:tr h="619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종류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설명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19269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1500" dirty="0" err="1" smtClean="0">
                          <a:latin typeface="굴림" pitchFamily="50" charset="-127"/>
                          <a:ea typeface="굴림" pitchFamily="50" charset="-127"/>
                        </a:rPr>
                        <a:t>문자키</a:t>
                      </a:r>
                      <a:endParaRPr lang="ko-KR" altLang="en-US" sz="15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문자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숫자 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,&lt;Space&gt;, &lt;Tab&gt;, &lt;</a:t>
                      </a: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BackSpace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&gt;, &lt;Esc&gt;</a:t>
                      </a: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9269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비문자키</a:t>
                      </a:r>
                      <a:endParaRPr lang="ko-KR" altLang="en-US" sz="15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방향키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1500" dirty="0" err="1" smtClean="0">
                          <a:latin typeface="굴림" pitchFamily="50" charset="-127"/>
                          <a:ea typeface="굴림" pitchFamily="50" charset="-127"/>
                        </a:rPr>
                        <a:t>함수키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삭제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삽입 키들로 문자 입력과는 직접적인 연관이 없음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9269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1500" dirty="0" err="1" smtClean="0">
                          <a:latin typeface="굴림" pitchFamily="50" charset="-127"/>
                          <a:ea typeface="굴림" pitchFamily="50" charset="-127"/>
                        </a:rPr>
                        <a:t>토글키</a:t>
                      </a:r>
                      <a:endParaRPr lang="ko-KR" altLang="en-US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&lt;Caps Lock&gt; , &lt; </a:t>
                      </a: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Num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 Lock &gt;, &lt; Scroll Lock&gt;, &lt; Insert&gt;</a:t>
                      </a: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9269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1500" dirty="0" err="1" smtClean="0">
                          <a:latin typeface="굴림" pitchFamily="50" charset="-127"/>
                          <a:ea typeface="굴림" pitchFamily="50" charset="-127"/>
                        </a:rPr>
                        <a:t>쉬프트키</a:t>
                      </a:r>
                      <a:endParaRPr lang="ko-KR" altLang="en-US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&lt;Shift&gt; &lt;Alt&gt; &lt; Ctrl&gt; 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등으로 다른 키나 </a:t>
                      </a:r>
                      <a:r>
                        <a:rPr lang="ko-KR" altLang="en-US" sz="1500" dirty="0" err="1" smtClean="0">
                          <a:latin typeface="굴림" pitchFamily="50" charset="-127"/>
                          <a:ea typeface="굴림" pitchFamily="50" charset="-127"/>
                        </a:rPr>
                        <a:t>마우스키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 등과 조합해서 사용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71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[</a:t>
            </a:r>
            <a:fld id="{021C87D5-353D-4FF0-A6AC-1A9765D5A0E0}" type="slidenum">
              <a:rPr lang="en-US" altLang="ko-KR" sz="1200" smtClean="0">
                <a:latin typeface="HY울릉도L" pitchFamily="18" charset="-127"/>
                <a:ea typeface="HY울릉도L" pitchFamily="18" charset="-127"/>
              </a:rPr>
              <a:pPr/>
              <a:t>35</a:t>
            </a:fld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1450" y="160338"/>
            <a:ext cx="576263" cy="57626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135184" y="185738"/>
            <a:ext cx="5982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288" y="159852"/>
            <a:ext cx="1359668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>
              <a:buFontTx/>
              <a:buNone/>
              <a:defRPr/>
            </a:pPr>
            <a:r>
              <a:rPr lang="ko-KR" altLang="en-US" sz="2800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28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키보드</a:t>
            </a:r>
          </a:p>
        </p:txBody>
      </p:sp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6534150"/>
            <a:ext cx="12477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연결선 10"/>
          <p:cNvCxnSpPr>
            <a:stCxn id="9" idx="3"/>
          </p:cNvCxnSpPr>
          <p:nvPr/>
        </p:nvCxnSpPr>
        <p:spPr>
          <a:xfrm flipV="1">
            <a:off x="2119956" y="420688"/>
            <a:ext cx="7786044" cy="77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848544" y="1052736"/>
            <a:ext cx="8784976" cy="529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1800" b="1" kern="0" dirty="0">
                <a:latin typeface="굴림" charset="-127"/>
                <a:ea typeface="굴림" charset="-127"/>
              </a:rPr>
              <a:t>키 </a:t>
            </a:r>
            <a:r>
              <a:rPr lang="ko-KR" altLang="en-US" sz="1800" b="1" kern="0" dirty="0" smtClean="0">
                <a:latin typeface="굴림" charset="-127"/>
                <a:ea typeface="굴림" charset="-127"/>
              </a:rPr>
              <a:t>이벤트</a:t>
            </a:r>
            <a:endParaRPr lang="en-US" altLang="ko-KR" sz="1800" b="1" kern="0" dirty="0" smtClean="0">
              <a:latin typeface="굴림" charset="-127"/>
              <a:ea typeface="굴림" charset="-127"/>
            </a:endParaRPr>
          </a:p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endParaRPr lang="en-US" altLang="ko-KR" sz="1800" b="1" kern="0" dirty="0">
              <a:latin typeface="굴림" charset="-127"/>
              <a:ea typeface="굴림" charset="-127"/>
            </a:endParaRPr>
          </a:p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endParaRPr lang="en-US" altLang="ko-KR" sz="1800" b="1" kern="0" dirty="0" smtClean="0">
              <a:latin typeface="굴림" charset="-127"/>
              <a:ea typeface="굴림" charset="-127"/>
            </a:endParaRPr>
          </a:p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endParaRPr lang="en-US" altLang="ko-KR" sz="1800" b="1" kern="0" dirty="0">
              <a:latin typeface="굴림" charset="-127"/>
              <a:ea typeface="굴림" charset="-127"/>
            </a:endParaRPr>
          </a:p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endParaRPr lang="en-US" altLang="ko-KR" sz="1800" b="1" kern="0" dirty="0" smtClean="0">
              <a:latin typeface="굴림" charset="-127"/>
              <a:ea typeface="굴림" charset="-127"/>
            </a:endParaRPr>
          </a:p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endParaRPr lang="en-US" altLang="ko-KR" sz="1800" b="1" kern="0" dirty="0">
              <a:latin typeface="굴림" charset="-127"/>
              <a:ea typeface="굴림" charset="-127"/>
            </a:endParaRPr>
          </a:p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endParaRPr lang="en-US" altLang="ko-KR" sz="1800" b="1" kern="0" dirty="0" smtClean="0">
              <a:latin typeface="굴림" charset="-127"/>
              <a:ea typeface="굴림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796817"/>
              </p:ext>
            </p:extLst>
          </p:nvPr>
        </p:nvGraphicFramePr>
        <p:xfrm>
          <a:off x="1352600" y="1484784"/>
          <a:ext cx="7416824" cy="2736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5472608"/>
              </a:tblGrid>
              <a:tr h="659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종류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설명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9518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KeyDown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이벤트 </a:t>
                      </a:r>
                      <a:endParaRPr lang="ko-KR" altLang="en-US" sz="15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컨트롤에 포커스가 </a:t>
                      </a:r>
                      <a:r>
                        <a:rPr lang="ko-KR" altLang="en-US" sz="1500" dirty="0" err="1" smtClean="0">
                          <a:latin typeface="굴림" pitchFamily="50" charset="-127"/>
                          <a:ea typeface="굴림" pitchFamily="50" charset="-127"/>
                        </a:rPr>
                        <a:t>있을때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 키를 누르면 발생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59518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KeyUp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이벤트 </a:t>
                      </a:r>
                      <a:endParaRPr lang="ko-KR" altLang="en-US" sz="15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컨트롤에 포커스가 있을 때 키를 놓으면 발생 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7749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KeyPress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이벤트 </a:t>
                      </a:r>
                      <a:endParaRPr lang="ko-KR" altLang="en-US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컨트롤에 포커스가 있을 때 키를 누르면 발생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err="1" smtClean="0">
                          <a:latin typeface="굴림" pitchFamily="50" charset="-127"/>
                          <a:ea typeface="굴림" pitchFamily="50" charset="-127"/>
                        </a:rPr>
                        <a:t>문자키가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ko-KR" altLang="en-US" sz="1500" dirty="0" err="1" smtClean="0">
                          <a:latin typeface="굴림" pitchFamily="50" charset="-127"/>
                          <a:ea typeface="굴림" pitchFamily="50" charset="-127"/>
                        </a:rPr>
                        <a:t>눌릴때만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 발생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12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3962400" y="2286000"/>
            <a:ext cx="5943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Arial Black" pitchFamily="34" charset="0"/>
                <a:ea typeface="HY헤드라인M" pitchFamily="18" charset="-127"/>
                <a:sym typeface="Wingdings" pitchFamily="2" charset="2"/>
              </a:rPr>
              <a:t>Chapter</a:t>
            </a:r>
            <a:r>
              <a:rPr lang="en-US" altLang="ko-KR" sz="800" dirty="0">
                <a:solidFill>
                  <a:srgbClr val="000000"/>
                </a:solidFill>
                <a:latin typeface="Arial Black" pitchFamily="34" charset="0"/>
                <a:ea typeface="HY헤드라인M" pitchFamily="18" charset="-127"/>
                <a:sym typeface="Wingdings" pitchFamily="2" charset="2"/>
              </a:rPr>
              <a:t> </a:t>
            </a:r>
            <a:r>
              <a:rPr lang="en-US" altLang="ko-KR" sz="6300" dirty="0" smtClean="0">
                <a:solidFill>
                  <a:srgbClr val="000000"/>
                </a:solidFill>
                <a:latin typeface="Arial Black" pitchFamily="34" charset="0"/>
                <a:ea typeface="HY헤드라인M" pitchFamily="18" charset="-127"/>
                <a:sym typeface="Wingdings" pitchFamily="2" charset="2"/>
              </a:rPr>
              <a:t>10</a:t>
            </a:r>
            <a:endParaRPr lang="en-US" altLang="ko-KR" sz="6300" dirty="0" smtClean="0">
              <a:solidFill>
                <a:srgbClr val="000000"/>
              </a:solidFill>
              <a:latin typeface="Arial Black" pitchFamily="34" charset="0"/>
              <a:ea typeface="HY헤드라인M" pitchFamily="18" charset="-127"/>
              <a:sym typeface="Wingdings" pitchFamily="2" charset="2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6300" dirty="0" smtClean="0">
              <a:solidFill>
                <a:srgbClr val="000000"/>
              </a:solidFill>
              <a:latin typeface="HY견명조" pitchFamily="18" charset="-127"/>
              <a:ea typeface="HY울릉도B" pitchFamily="18" charset="-127"/>
              <a:sym typeface="Wingdings" pitchFamily="2" charset="2"/>
            </a:endParaRPr>
          </a:p>
          <a:p>
            <a:pPr marL="285750" indent="-285750" algn="ctr" eaLnBrk="1" latin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HY울릉도B" pitchFamily="18" charset="-127"/>
              <a:ea typeface="HY울릉도B" pitchFamily="18" charset="-127"/>
              <a:sym typeface="Wingdings" pitchFamily="2" charset="2"/>
            </a:endParaRPr>
          </a:p>
          <a:p>
            <a:pPr marL="1657350" lvl="3" indent="-285750" eaLnBrk="1" latin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ko-KR" altLang="en-US" sz="1000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  <a:sym typeface="Wingdings" pitchFamily="2" charset="2"/>
              </a:rPr>
              <a:t>		</a:t>
            </a:r>
            <a:endParaRPr lang="ko-KR" altLang="en-US" sz="700" dirty="0">
              <a:solidFill>
                <a:srgbClr val="000000"/>
              </a:solidFill>
              <a:latin typeface="HY견명조" pitchFamily="18" charset="-127"/>
              <a:ea typeface="HY견명조" pitchFamily="18" charset="-127"/>
              <a:sym typeface="Wingdings" pitchFamily="2" charset="2"/>
            </a:endParaRPr>
          </a:p>
        </p:txBody>
      </p:sp>
      <p:sp>
        <p:nvSpPr>
          <p:cNvPr id="16387" name="TextBox 1"/>
          <p:cNvSpPr txBox="1">
            <a:spLocks noChangeArrowheads="1"/>
          </p:cNvSpPr>
          <p:nvPr/>
        </p:nvSpPr>
        <p:spPr bwMode="auto">
          <a:xfrm>
            <a:off x="5961063" y="3284538"/>
            <a:ext cx="38163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>
              <a:buFontTx/>
              <a:buNone/>
            </a:pPr>
            <a:r>
              <a:rPr lang="ko-KR" altLang="en-US" sz="3200" dirty="0" smtClean="0">
                <a:solidFill>
                  <a:srgbClr val="000000"/>
                </a:solidFill>
                <a:latin typeface="Arial" pitchFamily="34" charset="0"/>
                <a:ea typeface="굴림체" pitchFamily="49" charset="-127"/>
              </a:rPr>
              <a:t>인쇄하기</a:t>
            </a:r>
            <a:endParaRPr lang="ko-KR" altLang="en-US" sz="3200" dirty="0">
              <a:solidFill>
                <a:srgbClr val="000000"/>
              </a:solidFill>
              <a:latin typeface="Arial" pitchFamily="34" charset="0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6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[</a:t>
            </a:r>
            <a:fld id="{021C87D5-353D-4FF0-A6AC-1A9765D5A0E0}" type="slidenum">
              <a:rPr lang="en-US" altLang="ko-KR" sz="1200" smtClean="0">
                <a:latin typeface="HY울릉도L" pitchFamily="18" charset="-127"/>
                <a:ea typeface="HY울릉도L" pitchFamily="18" charset="-127"/>
              </a:rPr>
              <a:pPr/>
              <a:t>37</a:t>
            </a:fld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1450" y="160338"/>
            <a:ext cx="576263" cy="57626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135184" y="185738"/>
            <a:ext cx="5982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288" y="159852"/>
            <a:ext cx="1712328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>
              <a:buFontTx/>
              <a:buNone/>
              <a:defRPr/>
            </a:pPr>
            <a:r>
              <a:rPr lang="ko-KR" altLang="en-US" sz="2800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28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인쇄하기</a:t>
            </a:r>
          </a:p>
        </p:txBody>
      </p:sp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6534150"/>
            <a:ext cx="12477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연결선 10"/>
          <p:cNvCxnSpPr>
            <a:stCxn id="9" idx="3"/>
          </p:cNvCxnSpPr>
          <p:nvPr/>
        </p:nvCxnSpPr>
        <p:spPr>
          <a:xfrm flipV="1">
            <a:off x="2472616" y="420688"/>
            <a:ext cx="7433384" cy="77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88504" y="908720"/>
            <a:ext cx="8784976" cy="529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1800" b="1" kern="0" dirty="0">
                <a:latin typeface="굴림" charset="-127"/>
                <a:ea typeface="굴림" charset="-127"/>
              </a:rPr>
              <a:t>인쇄 관련 클래스</a:t>
            </a:r>
            <a:endParaRPr lang="en-US" altLang="ko-KR" sz="1800" b="1" kern="0" dirty="0" smtClean="0">
              <a:latin typeface="굴림" charset="-127"/>
              <a:ea typeface="굴림" charset="-127"/>
            </a:endParaRPr>
          </a:p>
          <a:p>
            <a:pPr marL="914400" lvl="2" indent="0" eaLnBrk="1" hangingPunct="1">
              <a:lnSpc>
                <a:spcPct val="150000"/>
              </a:lnSpc>
              <a:buNone/>
              <a:defRPr/>
            </a:pPr>
            <a:endParaRPr lang="en-US" altLang="ko-KR" sz="1600" kern="0" dirty="0" smtClean="0">
              <a:latin typeface="굴림" charset="-127"/>
              <a:ea typeface="굴림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605051"/>
              </p:ext>
            </p:extLst>
          </p:nvPr>
        </p:nvGraphicFramePr>
        <p:xfrm>
          <a:off x="560512" y="1345174"/>
          <a:ext cx="8856984" cy="503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383"/>
                <a:gridCol w="1974396"/>
                <a:gridCol w="6078205"/>
              </a:tblGrid>
              <a:tr h="345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분류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클래스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설명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00135">
                <a:tc rowSpan="3"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Dialog 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관련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클래스</a:t>
                      </a:r>
                      <a:endParaRPr lang="ko-KR" altLang="en-US" sz="15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PageSetupDialog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페이지 설정을 처리하는 대화상자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용지의 크기 및 공급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방향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여백 등을 설정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00135">
                <a:tc vMerge="1"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endParaRPr lang="ko-KR" altLang="en-US" sz="15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PrintDialog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컴퓨터에 설치된 프린터를 선택할 수 있는 대화상자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프린터 속성과 인쇄 범위 및 매수를 설정할 수 있음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45225">
                <a:tc vMerge="1"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endParaRPr lang="ko-KR" altLang="en-US" sz="1500" b="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500" b="0" dirty="0" err="1" smtClean="0">
                          <a:latin typeface="굴림" pitchFamily="50" charset="-127"/>
                          <a:ea typeface="굴림" pitchFamily="50" charset="-127"/>
                        </a:rPr>
                        <a:t>PrintPreviewDialog</a:t>
                      </a:r>
                      <a:endParaRPr lang="en-US" altLang="ko-KR" sz="1500" b="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b="0" dirty="0" smtClean="0">
                          <a:latin typeface="굴림" pitchFamily="50" charset="-127"/>
                          <a:ea typeface="굴림" pitchFamily="50" charset="-127"/>
                        </a:rPr>
                        <a:t>프린터에 인쇄할 내용을 미리 화면에 보여주는 대화상자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b="0" dirty="0" smtClean="0">
                          <a:latin typeface="굴림" pitchFamily="50" charset="-127"/>
                          <a:ea typeface="굴림" pitchFamily="50" charset="-127"/>
                        </a:rPr>
                        <a:t>인쇄될 내용을 확대</a:t>
                      </a:r>
                      <a:r>
                        <a:rPr lang="en-US" altLang="ko-KR" sz="1500" b="0" dirty="0" smtClean="0"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lang="ko-KR" altLang="en-US" sz="1500" b="0" dirty="0" smtClean="0">
                          <a:latin typeface="굴림" pitchFamily="50" charset="-127"/>
                          <a:ea typeface="굴림" pitchFamily="50" charset="-127"/>
                        </a:rPr>
                        <a:t>축소해 출력하는 기능과 </a:t>
                      </a:r>
                      <a:r>
                        <a:rPr lang="ko-KR" altLang="en-US" sz="1500" b="0" dirty="0" err="1" smtClean="0">
                          <a:latin typeface="굴림" pitchFamily="50" charset="-127"/>
                          <a:ea typeface="굴림" pitchFamily="50" charset="-127"/>
                        </a:rPr>
                        <a:t>스크롤링</a:t>
                      </a:r>
                      <a:r>
                        <a:rPr lang="ko-KR" altLang="en-US" sz="1500" b="0" dirty="0" smtClean="0">
                          <a:latin typeface="굴림" pitchFamily="50" charset="-127"/>
                          <a:ea typeface="굴림" pitchFamily="50" charset="-127"/>
                        </a:rPr>
                        <a:t> 등의 인쇄 </a:t>
                      </a: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00135">
                <a:tc rowSpan="3"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1500" b="0" dirty="0" smtClean="0">
                          <a:latin typeface="굴림" pitchFamily="50" charset="-127"/>
                          <a:ea typeface="굴림" pitchFamily="50" charset="-127"/>
                        </a:rPr>
                        <a:t>인쇄 </a:t>
                      </a:r>
                      <a:endParaRPr lang="en-US" altLang="ko-KR" sz="1500" b="0" dirty="0" smtClean="0"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1500" b="0" dirty="0" smtClean="0">
                          <a:latin typeface="굴림" pitchFamily="50" charset="-127"/>
                          <a:ea typeface="굴림" pitchFamily="50" charset="-127"/>
                        </a:rPr>
                        <a:t>과정 </a:t>
                      </a:r>
                      <a:endParaRPr lang="en-US" altLang="ko-KR" sz="1500" b="0" dirty="0" smtClean="0"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1500" b="0" dirty="0" smtClean="0">
                          <a:latin typeface="굴림" pitchFamily="50" charset="-127"/>
                          <a:ea typeface="굴림" pitchFamily="50" charset="-127"/>
                        </a:rPr>
                        <a:t>제어 </a:t>
                      </a:r>
                      <a:endParaRPr lang="en-US" altLang="ko-KR" sz="1500" b="0" dirty="0" smtClean="0"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1500" b="0" dirty="0" smtClean="0">
                          <a:latin typeface="굴림" pitchFamily="50" charset="-127"/>
                          <a:ea typeface="굴림" pitchFamily="50" charset="-127"/>
                        </a:rPr>
                        <a:t>클래스</a:t>
                      </a:r>
                      <a:endParaRPr lang="ko-KR" altLang="en-US" sz="1500" b="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500" b="0" dirty="0" err="1" smtClean="0">
                          <a:latin typeface="굴림" pitchFamily="50" charset="-127"/>
                          <a:ea typeface="굴림" pitchFamily="50" charset="-127"/>
                        </a:rPr>
                        <a:t>PageSettings</a:t>
                      </a:r>
                      <a:endParaRPr lang="en-US" altLang="ko-KR" sz="1500" b="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b="0" dirty="0" smtClean="0">
                          <a:latin typeface="굴림" pitchFamily="50" charset="-127"/>
                          <a:ea typeface="굴림" pitchFamily="50" charset="-127"/>
                        </a:rPr>
                        <a:t>인쇄될 특정 페이지에 대한 속성을 설정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b="0" dirty="0" smtClean="0">
                          <a:latin typeface="굴림" pitchFamily="50" charset="-127"/>
                          <a:ea typeface="굴림" pitchFamily="50" charset="-127"/>
                        </a:rPr>
                        <a:t>속성을 제어하는 </a:t>
                      </a:r>
                      <a:r>
                        <a:rPr lang="en-US" altLang="ko-KR" sz="1500" b="0" dirty="0" err="1" smtClean="0">
                          <a:latin typeface="굴림" pitchFamily="50" charset="-127"/>
                          <a:ea typeface="굴림" pitchFamily="50" charset="-127"/>
                        </a:rPr>
                        <a:t>PageSetupDialog</a:t>
                      </a:r>
                      <a:r>
                        <a:rPr lang="en-US" altLang="ko-KR" sz="1500" b="0" dirty="0" smtClean="0"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ko-KR" altLang="en-US" sz="1500" b="0" dirty="0" smtClean="0">
                          <a:latin typeface="굴림" pitchFamily="50" charset="-127"/>
                          <a:ea typeface="굴림" pitchFamily="50" charset="-127"/>
                        </a:rPr>
                        <a:t>클래스의 속성으로 사용됨</a:t>
                      </a:r>
                      <a:endParaRPr lang="en-US" altLang="ko-KR" sz="1500" b="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00135">
                <a:tc vMerge="1"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endParaRPr lang="ko-KR" altLang="en-US" sz="1500" b="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500" b="0" dirty="0" err="1" smtClean="0">
                          <a:latin typeface="굴림" pitchFamily="50" charset="-127"/>
                          <a:ea typeface="굴림" pitchFamily="50" charset="-127"/>
                        </a:rPr>
                        <a:t>PrintDocument</a:t>
                      </a:r>
                      <a:endParaRPr lang="en-US" altLang="ko-KR" sz="1500" b="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b="0" dirty="0" smtClean="0">
                          <a:latin typeface="굴림" pitchFamily="50" charset="-127"/>
                          <a:ea typeface="굴림" pitchFamily="50" charset="-127"/>
                        </a:rPr>
                        <a:t>인쇄될 내용을 담고 있는 개체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b="0" dirty="0" smtClean="0">
                          <a:latin typeface="굴림" pitchFamily="50" charset="-127"/>
                          <a:ea typeface="굴림" pitchFamily="50" charset="-127"/>
                        </a:rPr>
                        <a:t>이 개체에 담긴 내용은 인쇄나 </a:t>
                      </a:r>
                      <a:r>
                        <a:rPr lang="ko-KR" altLang="en-US" sz="1500" b="0" dirty="0" err="1" smtClean="0">
                          <a:latin typeface="굴림" pitchFamily="50" charset="-127"/>
                          <a:ea typeface="굴림" pitchFamily="50" charset="-127"/>
                        </a:rPr>
                        <a:t>미리보기</a:t>
                      </a:r>
                      <a:r>
                        <a:rPr lang="ko-KR" altLang="en-US" sz="1500" b="0" dirty="0" smtClean="0">
                          <a:latin typeface="굴림" pitchFamily="50" charset="-127"/>
                          <a:ea typeface="굴림" pitchFamily="50" charset="-127"/>
                        </a:rPr>
                        <a:t> 기능에 사용됨</a:t>
                      </a:r>
                      <a:endParaRPr lang="en-US" altLang="ko-KR" sz="1500" b="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45225">
                <a:tc vMerge="1"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endParaRPr lang="ko-KR" altLang="en-US" sz="1500" b="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500" b="0" dirty="0" err="1" smtClean="0">
                          <a:latin typeface="굴림" pitchFamily="50" charset="-127"/>
                          <a:ea typeface="굴림" pitchFamily="50" charset="-127"/>
                        </a:rPr>
                        <a:t>PrintSettings</a:t>
                      </a:r>
                      <a:endParaRPr lang="en-US" altLang="ko-KR" sz="1500" b="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b="0" dirty="0" smtClean="0">
                          <a:latin typeface="굴림" pitchFamily="50" charset="-127"/>
                          <a:ea typeface="굴림" pitchFamily="50" charset="-127"/>
                        </a:rPr>
                        <a:t>프린터의 색</a:t>
                      </a:r>
                      <a:r>
                        <a:rPr lang="en-US" altLang="ko-KR" sz="1500" b="0" dirty="0" smtClean="0"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1500" b="0" dirty="0" err="1" smtClean="0">
                          <a:latin typeface="굴림" pitchFamily="50" charset="-127"/>
                          <a:ea typeface="굴림" pitchFamily="50" charset="-127"/>
                        </a:rPr>
                        <a:t>급지</a:t>
                      </a:r>
                      <a:r>
                        <a:rPr lang="ko-KR" altLang="en-US" sz="1500" b="0" dirty="0" smtClean="0">
                          <a:latin typeface="굴림" pitchFamily="50" charset="-127"/>
                          <a:ea typeface="굴림" pitchFamily="50" charset="-127"/>
                        </a:rPr>
                        <a:t> 방식</a:t>
                      </a:r>
                      <a:r>
                        <a:rPr lang="en-US" altLang="ko-KR" sz="1500" b="0" dirty="0" smtClean="0"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1500" b="0" dirty="0" smtClean="0">
                          <a:latin typeface="굴림" pitchFamily="50" charset="-127"/>
                          <a:ea typeface="굴림" pitchFamily="50" charset="-127"/>
                        </a:rPr>
                        <a:t>가로 인쇄 등의 프린터 속성을 설정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500" b="0" dirty="0" err="1" smtClean="0">
                          <a:latin typeface="굴림" pitchFamily="50" charset="-127"/>
                          <a:ea typeface="굴림" pitchFamily="50" charset="-127"/>
                        </a:rPr>
                        <a:t>PageSetupDialog</a:t>
                      </a:r>
                      <a:r>
                        <a:rPr lang="en-US" altLang="ko-KR" sz="1500" b="0" dirty="0" smtClean="0"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ko-KR" altLang="en-US" sz="1500" b="0" dirty="0" smtClean="0">
                          <a:latin typeface="굴림" pitchFamily="50" charset="-127"/>
                          <a:ea typeface="굴림" pitchFamily="50" charset="-127"/>
                        </a:rPr>
                        <a:t>또는 </a:t>
                      </a:r>
                      <a:r>
                        <a:rPr lang="en-US" altLang="ko-KR" sz="1500" b="0" dirty="0" err="1" smtClean="0">
                          <a:latin typeface="굴림" pitchFamily="50" charset="-127"/>
                          <a:ea typeface="굴림" pitchFamily="50" charset="-127"/>
                        </a:rPr>
                        <a:t>PrintDialog</a:t>
                      </a:r>
                      <a:r>
                        <a:rPr lang="en-US" altLang="ko-KR" sz="1500" b="0" dirty="0" smtClean="0"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ko-KR" altLang="en-US" sz="1500" b="0" dirty="0" smtClean="0">
                          <a:latin typeface="굴림" pitchFamily="50" charset="-127"/>
                          <a:ea typeface="굴림" pitchFamily="50" charset="-127"/>
                        </a:rPr>
                        <a:t>클래스의 속성으로 사용됨</a:t>
                      </a:r>
                      <a:endParaRPr lang="en-US" altLang="ko-KR" sz="1500" b="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89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[</a:t>
            </a:r>
            <a:fld id="{021C87D5-353D-4FF0-A6AC-1A9765D5A0E0}" type="slidenum">
              <a:rPr lang="en-US" altLang="ko-KR" sz="1200" smtClean="0">
                <a:latin typeface="HY울릉도L" pitchFamily="18" charset="-127"/>
                <a:ea typeface="HY울릉도L" pitchFamily="18" charset="-127"/>
              </a:rPr>
              <a:pPr/>
              <a:t>38</a:t>
            </a:fld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1450" y="160338"/>
            <a:ext cx="576263" cy="57626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135184" y="185738"/>
            <a:ext cx="5982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288" y="159852"/>
            <a:ext cx="1712328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>
              <a:buFontTx/>
              <a:buNone/>
              <a:defRPr/>
            </a:pPr>
            <a:r>
              <a:rPr lang="ko-KR" altLang="en-US" sz="28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 인쇄하기</a:t>
            </a:r>
          </a:p>
        </p:txBody>
      </p:sp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6534150"/>
            <a:ext cx="12477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연결선 10"/>
          <p:cNvCxnSpPr>
            <a:stCxn id="9" idx="3"/>
          </p:cNvCxnSpPr>
          <p:nvPr/>
        </p:nvCxnSpPr>
        <p:spPr>
          <a:xfrm flipV="1">
            <a:off x="2472616" y="420688"/>
            <a:ext cx="7433384" cy="77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88504" y="1052736"/>
            <a:ext cx="8784976" cy="529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1800" b="1" kern="0" dirty="0">
                <a:latin typeface="굴림" charset="-127"/>
                <a:ea typeface="굴림" charset="-127"/>
              </a:rPr>
              <a:t>인쇄 진행 과정</a:t>
            </a:r>
            <a:endParaRPr lang="en-US" altLang="ko-KR" sz="1800" b="1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>
                <a:latin typeface="굴림" charset="-127"/>
                <a:ea typeface="굴림" charset="-127"/>
              </a:rPr>
              <a:t>인쇄 과정 자체는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System.Drawing.Printing.PrintDocument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클래스에 의해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처리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>
                <a:latin typeface="굴림" charset="-127"/>
                <a:ea typeface="굴림" charset="-127"/>
              </a:rPr>
              <a:t>이 클래스에 인쇄 방법을 설명하는 속성을 설정하고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,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인쇄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프로세스를 시작하는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Print() </a:t>
            </a:r>
            <a:r>
              <a:rPr lang="ko-KR" altLang="en-US" sz="1600" kern="0" dirty="0" err="1">
                <a:latin typeface="굴림" charset="-127"/>
                <a:ea typeface="굴림" charset="-127"/>
              </a:rPr>
              <a:t>메서드를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 호출하면 바로 인쇄가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시작</a:t>
            </a:r>
            <a:endParaRPr lang="ko-KR" altLang="en-US" sz="1600" kern="0" dirty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kern="0" dirty="0" smtClean="0">
                <a:latin typeface="굴림" charset="-127"/>
                <a:ea typeface="굴림" charset="-127"/>
              </a:rPr>
              <a:t>Print </a:t>
            </a:r>
            <a:r>
              <a:rPr lang="ko-KR" altLang="en-US" sz="1600" kern="0" dirty="0" err="1">
                <a:latin typeface="굴림" charset="-127"/>
                <a:ea typeface="굴림" charset="-127"/>
              </a:rPr>
              <a:t>메서드는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PrintPage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이벤트를 처리하고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PrintPageEventArgs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에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포함된 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Graphics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를 이용해 인쇄할 페이지 영역에 앞서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, GDI+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그리기 내용을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출력 가능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.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023878"/>
              </p:ext>
            </p:extLst>
          </p:nvPr>
        </p:nvGraphicFramePr>
        <p:xfrm>
          <a:off x="992560" y="3429000"/>
          <a:ext cx="8280920" cy="295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0"/>
              </a:tblGrid>
              <a:tr h="2952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  1)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BeginPrint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이벤트 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인쇄 중에 사용되는 글꼴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파일 </a:t>
                      </a:r>
                      <a:r>
                        <a:rPr lang="ko-KR" altLang="en-US" sz="1600" b="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스트림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및 기타 리소스를 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                                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초기화 함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  2)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QueryPageSettings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이벤트 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현재 인쇄할 페이지에 관련된 프린터 설정 변경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  3)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PrintPage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이벤트 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인쇄할 내용을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PrintPageEventArgs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인자를 갖고 출력 페이지에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                               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실제 인쇄를 진행하는 부분</a:t>
                      </a:r>
                      <a:endParaRPr lang="en-US" altLang="ko-KR" sz="1600" b="0" baseline="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4)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EndPrint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이벤트  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인쇄 중에 사용된 글꼴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파일 </a:t>
                      </a:r>
                      <a:r>
                        <a:rPr lang="ko-KR" altLang="en-US" sz="1600" b="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스트림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및 기타 리소스를 해제 </a:t>
                      </a: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87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3962400" y="2286000"/>
            <a:ext cx="5943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200" dirty="0">
                <a:latin typeface="Arial Black" pitchFamily="34" charset="0"/>
                <a:ea typeface="HY헤드라인M" pitchFamily="18" charset="-127"/>
                <a:sym typeface="Wingdings" pitchFamily="2" charset="2"/>
              </a:rPr>
              <a:t>Chapter</a:t>
            </a:r>
            <a:r>
              <a:rPr lang="en-US" altLang="ko-KR" sz="800" dirty="0">
                <a:latin typeface="Arial Black" pitchFamily="34" charset="0"/>
                <a:ea typeface="HY헤드라인M" pitchFamily="18" charset="-127"/>
                <a:sym typeface="Wingdings" pitchFamily="2" charset="2"/>
              </a:rPr>
              <a:t> </a:t>
            </a:r>
            <a:r>
              <a:rPr lang="en-US" altLang="ko-KR" sz="6300" dirty="0" smtClean="0">
                <a:latin typeface="Arial Black" pitchFamily="34" charset="0"/>
                <a:ea typeface="HY헤드라인M" pitchFamily="18" charset="-127"/>
                <a:sym typeface="Wingdings" pitchFamily="2" charset="2"/>
              </a:rPr>
              <a:t>01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6300" dirty="0">
              <a:latin typeface="HY견명조" pitchFamily="18" charset="-127"/>
              <a:ea typeface="HY울릉도B" pitchFamily="18" charset="-127"/>
              <a:sym typeface="Wingdings" pitchFamily="2" charset="2"/>
            </a:endParaRPr>
          </a:p>
          <a:p>
            <a:pPr marL="285750" indent="-285750" algn="ctr" eaLnBrk="1" latin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endParaRPr lang="en-US" altLang="ko-KR" sz="1000" dirty="0">
              <a:latin typeface="HY울릉도B" pitchFamily="18" charset="-127"/>
              <a:ea typeface="HY울릉도B" pitchFamily="18" charset="-127"/>
              <a:sym typeface="Wingdings" pitchFamily="2" charset="2"/>
            </a:endParaRPr>
          </a:p>
          <a:p>
            <a:pPr marL="1657350" lvl="3" indent="-285750" eaLnBrk="1" latin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ko-KR" altLang="en-US" sz="1000" dirty="0">
                <a:latin typeface="HY견명조" pitchFamily="18" charset="-127"/>
                <a:ea typeface="HY견명조" pitchFamily="18" charset="-127"/>
                <a:sym typeface="Wingdings" pitchFamily="2" charset="2"/>
              </a:rPr>
              <a:t>		</a:t>
            </a:r>
            <a:endParaRPr lang="ko-KR" altLang="en-US" sz="700" dirty="0">
              <a:latin typeface="HY견명조" pitchFamily="18" charset="-127"/>
              <a:ea typeface="HY견명조" pitchFamily="18" charset="-127"/>
              <a:sym typeface="Wingdings" pitchFamily="2" charset="2"/>
            </a:endParaRPr>
          </a:p>
        </p:txBody>
      </p:sp>
      <p:sp>
        <p:nvSpPr>
          <p:cNvPr id="16387" name="TextBox 1"/>
          <p:cNvSpPr txBox="1">
            <a:spLocks noChangeArrowheads="1"/>
          </p:cNvSpPr>
          <p:nvPr/>
        </p:nvSpPr>
        <p:spPr bwMode="auto">
          <a:xfrm>
            <a:off x="5961063" y="3284538"/>
            <a:ext cx="38163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>
              <a:buFontTx/>
              <a:buNone/>
            </a:pPr>
            <a:r>
              <a:rPr lang="en-US" altLang="ko-KR" sz="3200" dirty="0" err="1" smtClean="0">
                <a:latin typeface="Arial" pitchFamily="34" charset="0"/>
                <a:ea typeface="굴림체" pitchFamily="49" charset="-127"/>
              </a:rPr>
              <a:t>WinForm</a:t>
            </a:r>
            <a:endParaRPr lang="ko-KR" altLang="en-US" sz="3200" dirty="0">
              <a:latin typeface="Arial" pitchFamily="34" charset="0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3962400" y="2286000"/>
            <a:ext cx="5943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Arial Black" pitchFamily="34" charset="0"/>
                <a:ea typeface="HY헤드라인M" pitchFamily="18" charset="-127"/>
                <a:sym typeface="Wingdings" pitchFamily="2" charset="2"/>
              </a:rPr>
              <a:t>Chapter</a:t>
            </a:r>
            <a:r>
              <a:rPr lang="en-US" altLang="ko-KR" sz="800" dirty="0">
                <a:solidFill>
                  <a:srgbClr val="000000"/>
                </a:solidFill>
                <a:latin typeface="Arial Black" pitchFamily="34" charset="0"/>
                <a:ea typeface="HY헤드라인M" pitchFamily="18" charset="-127"/>
                <a:sym typeface="Wingdings" pitchFamily="2" charset="2"/>
              </a:rPr>
              <a:t> </a:t>
            </a:r>
            <a:r>
              <a:rPr lang="en-US" altLang="ko-KR" sz="6300" dirty="0" smtClean="0">
                <a:solidFill>
                  <a:srgbClr val="000000"/>
                </a:solidFill>
                <a:latin typeface="Arial Black" pitchFamily="34" charset="0"/>
                <a:ea typeface="HY헤드라인M" pitchFamily="18" charset="-127"/>
                <a:sym typeface="Wingdings" pitchFamily="2" charset="2"/>
              </a:rPr>
              <a:t>11</a:t>
            </a:r>
            <a:endParaRPr lang="en-US" altLang="ko-KR" sz="6300" dirty="0" smtClean="0">
              <a:solidFill>
                <a:srgbClr val="000000"/>
              </a:solidFill>
              <a:latin typeface="Arial Black" pitchFamily="34" charset="0"/>
              <a:ea typeface="HY헤드라인M" pitchFamily="18" charset="-127"/>
              <a:sym typeface="Wingdings" pitchFamily="2" charset="2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6300" dirty="0" smtClean="0">
              <a:solidFill>
                <a:srgbClr val="000000"/>
              </a:solidFill>
              <a:latin typeface="HY견명조" pitchFamily="18" charset="-127"/>
              <a:ea typeface="HY울릉도B" pitchFamily="18" charset="-127"/>
              <a:sym typeface="Wingdings" pitchFamily="2" charset="2"/>
            </a:endParaRPr>
          </a:p>
          <a:p>
            <a:pPr marL="285750" indent="-285750" algn="ctr" eaLnBrk="1" latin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HY울릉도B" pitchFamily="18" charset="-127"/>
              <a:ea typeface="HY울릉도B" pitchFamily="18" charset="-127"/>
              <a:sym typeface="Wingdings" pitchFamily="2" charset="2"/>
            </a:endParaRPr>
          </a:p>
          <a:p>
            <a:pPr marL="1657350" lvl="3" indent="-285750" eaLnBrk="1" latin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ko-KR" altLang="en-US" sz="1000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  <a:sym typeface="Wingdings" pitchFamily="2" charset="2"/>
              </a:rPr>
              <a:t>		</a:t>
            </a:r>
            <a:endParaRPr lang="ko-KR" altLang="en-US" sz="700" dirty="0">
              <a:solidFill>
                <a:srgbClr val="000000"/>
              </a:solidFill>
              <a:latin typeface="HY견명조" pitchFamily="18" charset="-127"/>
              <a:ea typeface="HY견명조" pitchFamily="18" charset="-127"/>
              <a:sym typeface="Wingdings" pitchFamily="2" charset="2"/>
            </a:endParaRPr>
          </a:p>
        </p:txBody>
      </p:sp>
      <p:sp>
        <p:nvSpPr>
          <p:cNvPr id="16387" name="TextBox 1"/>
          <p:cNvSpPr txBox="1">
            <a:spLocks noChangeArrowheads="1"/>
          </p:cNvSpPr>
          <p:nvPr/>
        </p:nvSpPr>
        <p:spPr bwMode="auto">
          <a:xfrm>
            <a:off x="5961063" y="3284538"/>
            <a:ext cx="38163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>
              <a:buFontTx/>
              <a:buNone/>
            </a:pPr>
            <a:r>
              <a:rPr lang="ko-KR" altLang="en-US" sz="3200" dirty="0">
                <a:solidFill>
                  <a:srgbClr val="000000"/>
                </a:solidFill>
                <a:latin typeface="Arial" pitchFamily="34" charset="0"/>
                <a:ea typeface="굴림체" pitchFamily="49" charset="-127"/>
              </a:rPr>
              <a:t>버튼</a:t>
            </a:r>
            <a:r>
              <a:rPr lang="en-US" altLang="ko-KR" sz="3200" dirty="0">
                <a:solidFill>
                  <a:srgbClr val="000000"/>
                </a:solidFill>
                <a:latin typeface="Arial" pitchFamily="34" charset="0"/>
                <a:ea typeface="굴림체" pitchFamily="49" charset="-127"/>
              </a:rPr>
              <a:t>, </a:t>
            </a:r>
            <a:r>
              <a:rPr lang="ko-KR" altLang="en-US" sz="3200" dirty="0" smtClean="0">
                <a:solidFill>
                  <a:srgbClr val="000000"/>
                </a:solidFill>
                <a:latin typeface="Arial" pitchFamily="34" charset="0"/>
                <a:ea typeface="굴림체" pitchFamily="49" charset="-127"/>
              </a:rPr>
              <a:t>라벨</a:t>
            </a:r>
            <a:r>
              <a:rPr lang="en-US" altLang="ko-KR" sz="3200" dirty="0" smtClean="0">
                <a:solidFill>
                  <a:srgbClr val="000000"/>
                </a:solidFill>
                <a:latin typeface="Arial" pitchFamily="34" charset="0"/>
                <a:ea typeface="굴림체" pitchFamily="49" charset="-127"/>
              </a:rPr>
              <a:t>, </a:t>
            </a:r>
            <a:r>
              <a:rPr lang="ko-KR" altLang="en-US" sz="3200" dirty="0" smtClean="0">
                <a:solidFill>
                  <a:srgbClr val="000000"/>
                </a:solidFill>
                <a:latin typeface="Arial" pitchFamily="34" charset="0"/>
                <a:ea typeface="굴림체" pitchFamily="49" charset="-127"/>
              </a:rPr>
              <a:t>스크롤</a:t>
            </a:r>
            <a:r>
              <a:rPr lang="en-US" altLang="ko-KR" sz="3200" dirty="0" smtClean="0">
                <a:solidFill>
                  <a:srgbClr val="000000"/>
                </a:solidFill>
                <a:latin typeface="Arial" pitchFamily="34" charset="0"/>
                <a:ea typeface="굴림체" pitchFamily="49" charset="-127"/>
              </a:rPr>
              <a:t>, </a:t>
            </a:r>
            <a:r>
              <a:rPr lang="ko-KR" altLang="en-US" sz="3200" dirty="0" smtClean="0">
                <a:solidFill>
                  <a:srgbClr val="000000"/>
                </a:solidFill>
                <a:latin typeface="Arial" pitchFamily="34" charset="0"/>
                <a:ea typeface="굴림체" pitchFamily="49" charset="-127"/>
              </a:rPr>
              <a:t>컨테이너 클래스</a:t>
            </a:r>
            <a:endParaRPr lang="ko-KR" altLang="en-US" sz="3200" dirty="0">
              <a:solidFill>
                <a:srgbClr val="000000"/>
              </a:solidFill>
              <a:latin typeface="Arial" pitchFamily="34" charset="0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6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[</a:t>
            </a:r>
            <a:fld id="{021C87D5-353D-4FF0-A6AC-1A9765D5A0E0}" type="slidenum">
              <a:rPr lang="en-US" altLang="ko-KR" sz="1200" smtClean="0">
                <a:latin typeface="HY울릉도L" pitchFamily="18" charset="-127"/>
                <a:ea typeface="HY울릉도L" pitchFamily="18" charset="-127"/>
              </a:rPr>
              <a:pPr/>
              <a:t>40</a:t>
            </a:fld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1450" y="160338"/>
            <a:ext cx="576263" cy="57626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135184" y="185738"/>
            <a:ext cx="5982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288" y="159852"/>
            <a:ext cx="1382110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>
              <a:buFontTx/>
              <a:buNone/>
              <a:defRPr/>
            </a:pPr>
            <a:r>
              <a:rPr lang="ko-KR" altLang="en-US" sz="28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8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Button</a:t>
            </a:r>
            <a:endParaRPr lang="ko-KR" altLang="en-US" sz="2800" b="1" dirty="0">
              <a:ln>
                <a:solidFill>
                  <a:schemeClr val="tx1">
                    <a:alpha val="1000"/>
                  </a:schemeClr>
                </a:solidFill>
              </a:ln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6534150"/>
            <a:ext cx="12477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연결선 10"/>
          <p:cNvCxnSpPr>
            <a:stCxn id="9" idx="3"/>
          </p:cNvCxnSpPr>
          <p:nvPr/>
        </p:nvCxnSpPr>
        <p:spPr>
          <a:xfrm flipV="1">
            <a:off x="2142398" y="420688"/>
            <a:ext cx="7763602" cy="77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88504" y="1013048"/>
            <a:ext cx="8784976" cy="529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1800" b="1" kern="0" dirty="0" err="1">
                <a:latin typeface="굴림" charset="-127"/>
                <a:ea typeface="굴림" charset="-127"/>
              </a:rPr>
              <a:t>ButtonBase</a:t>
            </a:r>
            <a:r>
              <a:rPr lang="en-US" altLang="ko-KR" sz="1800" b="1" kern="0" dirty="0">
                <a:latin typeface="굴림" charset="-127"/>
                <a:ea typeface="굴림" charset="-127"/>
              </a:rPr>
              <a:t> </a:t>
            </a:r>
            <a:r>
              <a:rPr lang="ko-KR" altLang="en-US" sz="1800" b="1" kern="0" dirty="0" smtClean="0">
                <a:latin typeface="굴림" charset="-127"/>
                <a:ea typeface="굴림" charset="-127"/>
              </a:rPr>
              <a:t>클래스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>
                <a:latin typeface="굴림" charset="-127"/>
                <a:ea typeface="굴림" charset="-127"/>
              </a:rPr>
              <a:t>버튼 기본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클래스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 smtClean="0">
                <a:latin typeface="굴림" charset="-127"/>
                <a:ea typeface="굴림" charset="-127"/>
              </a:rPr>
              <a:t>파생클래스 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(Button, </a:t>
            </a:r>
            <a:r>
              <a:rPr lang="en-US" altLang="ko-KR" sz="1600" kern="0" dirty="0" err="1" smtClean="0">
                <a:latin typeface="굴림" charset="-127"/>
                <a:ea typeface="굴림" charset="-127"/>
              </a:rPr>
              <a:t>CheckBox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. </a:t>
            </a:r>
            <a:r>
              <a:rPr lang="en-US" altLang="ko-KR" sz="1600" kern="0" dirty="0" err="1" smtClean="0">
                <a:latin typeface="굴림" charset="-127"/>
                <a:ea typeface="굴림" charset="-127"/>
              </a:rPr>
              <a:t>RadioButton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)</a:t>
            </a: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1800" b="1" kern="0" dirty="0" err="1">
                <a:latin typeface="굴림" charset="-127"/>
                <a:ea typeface="굴림" charset="-127"/>
              </a:rPr>
              <a:t>ButtonBase</a:t>
            </a:r>
            <a:r>
              <a:rPr lang="en-US" altLang="ko-KR" sz="1800" b="1" kern="0" dirty="0">
                <a:latin typeface="굴림" charset="-127"/>
                <a:ea typeface="굴림" charset="-127"/>
              </a:rPr>
              <a:t> </a:t>
            </a:r>
            <a:r>
              <a:rPr lang="ko-KR" altLang="en-US" sz="1800" b="1" kern="0" dirty="0">
                <a:latin typeface="굴림" charset="-127"/>
                <a:ea typeface="굴림" charset="-127"/>
              </a:rPr>
              <a:t>클래스 상속받은 버튼 계열 클래스 사용</a:t>
            </a:r>
            <a:endParaRPr lang="en-US" altLang="ko-KR" sz="1600" kern="0" dirty="0">
              <a:latin typeface="굴림" charset="-127"/>
              <a:ea typeface="굴림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363443"/>
              </p:ext>
            </p:extLst>
          </p:nvPr>
        </p:nvGraphicFramePr>
        <p:xfrm>
          <a:off x="1297632" y="3140968"/>
          <a:ext cx="6751712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1712"/>
              </a:tblGrid>
              <a:tr h="2160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1)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객체 선언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2)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객체 생성 및 초기화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3)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이벤트 등록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 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4)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등록한 이벤트가 발생하면 호출될 </a:t>
                      </a:r>
                      <a:r>
                        <a:rPr lang="ko-KR" altLang="en-US" sz="1600" b="0" baseline="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메서드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구현</a:t>
                      </a: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37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[</a:t>
            </a:r>
            <a:fld id="{021C87D5-353D-4FF0-A6AC-1A9765D5A0E0}" type="slidenum">
              <a:rPr lang="en-US" altLang="ko-KR" sz="1200" smtClean="0">
                <a:latin typeface="HY울릉도L" pitchFamily="18" charset="-127"/>
                <a:ea typeface="HY울릉도L" pitchFamily="18" charset="-127"/>
              </a:rPr>
              <a:pPr/>
              <a:t>41</a:t>
            </a:fld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1450" y="160338"/>
            <a:ext cx="576263" cy="57626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135184" y="185738"/>
            <a:ext cx="5982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288" y="159852"/>
            <a:ext cx="1382110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>
              <a:buFontTx/>
              <a:buNone/>
              <a:defRPr/>
            </a:pPr>
            <a:r>
              <a:rPr lang="ko-KR" altLang="en-US" sz="28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8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Button</a:t>
            </a:r>
            <a:endParaRPr lang="ko-KR" altLang="en-US" sz="2800" b="1" dirty="0">
              <a:ln>
                <a:solidFill>
                  <a:schemeClr val="tx1">
                    <a:alpha val="1000"/>
                  </a:schemeClr>
                </a:solidFill>
              </a:ln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6534150"/>
            <a:ext cx="12477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연결선 10"/>
          <p:cNvCxnSpPr>
            <a:stCxn id="9" idx="3"/>
          </p:cNvCxnSpPr>
          <p:nvPr/>
        </p:nvCxnSpPr>
        <p:spPr>
          <a:xfrm flipV="1">
            <a:off x="2142398" y="420688"/>
            <a:ext cx="7763602" cy="77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88504" y="1013048"/>
            <a:ext cx="8784976" cy="529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1800" b="1" kern="0" dirty="0" err="1">
                <a:latin typeface="굴림" charset="-127"/>
                <a:ea typeface="굴림" charset="-127"/>
              </a:rPr>
              <a:t>CheckBox</a:t>
            </a:r>
            <a:r>
              <a:rPr lang="en-US" altLang="ko-KR" sz="1800" b="1" kern="0" dirty="0">
                <a:latin typeface="굴림" charset="-127"/>
                <a:ea typeface="굴림" charset="-127"/>
              </a:rPr>
              <a:t> </a:t>
            </a:r>
            <a:r>
              <a:rPr lang="ko-KR" altLang="en-US" sz="1800" b="1" kern="0" dirty="0" smtClean="0">
                <a:latin typeface="굴림" charset="-127"/>
                <a:ea typeface="굴림" charset="-127"/>
              </a:rPr>
              <a:t>컨트롤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>
                <a:latin typeface="굴림" charset="-127"/>
                <a:ea typeface="굴림" charset="-127"/>
              </a:rPr>
              <a:t>특정 항목을 선택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/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해제 </a:t>
            </a:r>
            <a:r>
              <a:rPr lang="ko-KR" altLang="en-US" sz="1600" kern="0" dirty="0" err="1">
                <a:latin typeface="굴림" charset="-127"/>
                <a:ea typeface="굴림" charset="-127"/>
              </a:rPr>
              <a:t>할때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 사용하는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컨트롤</a:t>
            </a:r>
            <a:endParaRPr lang="en-US" altLang="ko-KR" sz="1600" kern="0" dirty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endParaRPr lang="en-US" altLang="ko-KR" sz="1600" kern="0" dirty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endParaRPr lang="en-US" altLang="ko-KR" sz="1600" kern="0" dirty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1800" b="1" kern="0" dirty="0" err="1">
                <a:latin typeface="굴림" charset="-127"/>
                <a:ea typeface="굴림" charset="-127"/>
              </a:rPr>
              <a:t>RadioButton</a:t>
            </a:r>
            <a:r>
              <a:rPr lang="en-US" altLang="ko-KR" sz="1800" b="1" kern="0" dirty="0">
                <a:latin typeface="굴림" charset="-127"/>
                <a:ea typeface="굴림" charset="-127"/>
              </a:rPr>
              <a:t> </a:t>
            </a:r>
            <a:r>
              <a:rPr lang="en-US" altLang="ko-KR" sz="1800" b="1" kern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1800" b="1" kern="0" dirty="0" smtClean="0">
                <a:latin typeface="굴림" charset="-127"/>
                <a:ea typeface="굴림" charset="-127"/>
              </a:rPr>
              <a:t>컨트롤</a:t>
            </a:r>
            <a:endParaRPr lang="en-US" altLang="ko-KR" sz="1600" kern="0" dirty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>
                <a:latin typeface="굴림" charset="-127"/>
                <a:ea typeface="굴림" charset="-127"/>
              </a:rPr>
              <a:t>하나만 설정 가능 </a:t>
            </a: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>
                <a:latin typeface="굴림" charset="-127"/>
                <a:ea typeface="굴림" charset="-127"/>
              </a:rPr>
              <a:t>속성은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CheckBox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와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동일</a:t>
            </a:r>
            <a:endParaRPr lang="ko-KR" altLang="en-US" sz="1600" kern="0" dirty="0">
              <a:latin typeface="굴림" charset="-127"/>
              <a:ea typeface="굴림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891114"/>
              </p:ext>
            </p:extLst>
          </p:nvPr>
        </p:nvGraphicFramePr>
        <p:xfrm>
          <a:off x="1368292" y="1844824"/>
          <a:ext cx="7305626" cy="1400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544"/>
                <a:gridCol w="1588180"/>
                <a:gridCol w="4446902"/>
              </a:tblGrid>
              <a:tr h="2726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속성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자료형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설명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32656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Checked</a:t>
                      </a:r>
                      <a:endParaRPr lang="ko-KR" altLang="en-US" sz="15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bool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체크 선택 여부 반환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기본값은 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false</a:t>
                      </a: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656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AutoCheck</a:t>
                      </a:r>
                      <a:endParaRPr lang="ko-KR" altLang="en-US" sz="15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bool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true : 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자동 </a:t>
                      </a:r>
                      <a:r>
                        <a:rPr lang="ko-KR" altLang="en-US" sz="1500" dirty="0" err="1" smtClean="0">
                          <a:latin typeface="굴림" pitchFamily="50" charset="-127"/>
                          <a:ea typeface="굴림" pitchFamily="50" charset="-127"/>
                        </a:rPr>
                        <a:t>토글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( 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기본값 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true)</a:t>
                      </a: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61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[</a:t>
            </a:r>
            <a:fld id="{021C87D5-353D-4FF0-A6AC-1A9765D5A0E0}" type="slidenum">
              <a:rPr lang="en-US" altLang="ko-KR" sz="1200" smtClean="0">
                <a:latin typeface="HY울릉도L" pitchFamily="18" charset="-127"/>
                <a:ea typeface="HY울릉도L" pitchFamily="18" charset="-127"/>
              </a:rPr>
              <a:pPr/>
              <a:t>42</a:t>
            </a:fld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1450" y="160338"/>
            <a:ext cx="576263" cy="57626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135184" y="185738"/>
            <a:ext cx="5982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288" y="159852"/>
            <a:ext cx="1186543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>
              <a:buFontTx/>
              <a:buNone/>
              <a:defRPr/>
            </a:pPr>
            <a:r>
              <a:rPr lang="ko-KR" altLang="en-US" sz="28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800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Label</a:t>
            </a:r>
            <a:endParaRPr lang="ko-KR" altLang="en-US" sz="2800" b="1" dirty="0">
              <a:ln>
                <a:solidFill>
                  <a:schemeClr val="tx1">
                    <a:alpha val="1000"/>
                  </a:schemeClr>
                </a:solidFill>
              </a:ln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6534150"/>
            <a:ext cx="12477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연결선 10"/>
          <p:cNvCxnSpPr>
            <a:stCxn id="9" idx="3"/>
          </p:cNvCxnSpPr>
          <p:nvPr/>
        </p:nvCxnSpPr>
        <p:spPr>
          <a:xfrm flipV="1">
            <a:off x="1946831" y="420688"/>
            <a:ext cx="7959169" cy="77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88504" y="1013048"/>
            <a:ext cx="8784976" cy="529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1800" b="1" kern="0" dirty="0">
                <a:latin typeface="굴림" charset="-127"/>
                <a:ea typeface="굴림" charset="-127"/>
              </a:rPr>
              <a:t>Label </a:t>
            </a:r>
            <a:r>
              <a:rPr lang="ko-KR" altLang="en-US" sz="1800" b="1" kern="0" dirty="0" smtClean="0">
                <a:latin typeface="굴림" charset="-127"/>
                <a:ea typeface="굴림" charset="-127"/>
              </a:rPr>
              <a:t>클래스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>
                <a:latin typeface="굴림" charset="-127"/>
                <a:ea typeface="굴림" charset="-127"/>
              </a:rPr>
              <a:t>텍스트를 출력하기 위해 만들어진 컨트롤</a:t>
            </a: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 smtClean="0">
                <a:latin typeface="굴림" charset="-127"/>
                <a:ea typeface="굴림" charset="-127"/>
              </a:rPr>
              <a:t>출력할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텍스트의 길이가 컨트롤의 폭보다 길경우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텍스트를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여러 줄로 출력하게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됨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marL="914400" lvl="2" indent="0" eaLnBrk="1" hangingPunct="1">
              <a:lnSpc>
                <a:spcPct val="150000"/>
              </a:lnSpc>
              <a:buNone/>
              <a:defRPr/>
            </a:pPr>
            <a:endParaRPr lang="en-US" altLang="ko-KR" sz="1600" kern="0" dirty="0" smtClean="0">
              <a:latin typeface="굴림" charset="-127"/>
              <a:ea typeface="굴림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015586"/>
              </p:ext>
            </p:extLst>
          </p:nvPr>
        </p:nvGraphicFramePr>
        <p:xfrm>
          <a:off x="1496616" y="2359834"/>
          <a:ext cx="7305626" cy="1933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544"/>
                <a:gridCol w="1738100"/>
                <a:gridCol w="4296982"/>
              </a:tblGrid>
              <a:tr h="2726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속성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자료형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설명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32656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BorderStyle</a:t>
                      </a:r>
                      <a:endParaRPr lang="ko-KR" altLang="en-US" sz="15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BorderStype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Label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의 테두리 스타일을 가져오거나 설정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656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Text</a:t>
                      </a:r>
                      <a:endParaRPr lang="ko-KR" altLang="en-US" sz="15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string</a:t>
                      </a: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Label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에 출력된 문자열을 가져오거나 설정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656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TextAlign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	</a:t>
                      </a:r>
                      <a:endParaRPr lang="ko-KR" altLang="en-US" sz="15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ContentAligment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Label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의 텍스트 맞춤을 가져오거나 설정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7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[</a:t>
            </a:r>
            <a:fld id="{021C87D5-353D-4FF0-A6AC-1A9765D5A0E0}" type="slidenum">
              <a:rPr lang="en-US" altLang="ko-KR" sz="1200" smtClean="0">
                <a:latin typeface="HY울릉도L" pitchFamily="18" charset="-127"/>
                <a:ea typeface="HY울릉도L" pitchFamily="18" charset="-127"/>
              </a:rPr>
              <a:pPr/>
              <a:t>43</a:t>
            </a:fld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1450" y="160338"/>
            <a:ext cx="576263" cy="57626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135184" y="185738"/>
            <a:ext cx="5982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288" y="159852"/>
            <a:ext cx="1774845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>
              <a:buFontTx/>
              <a:buNone/>
              <a:defRPr/>
            </a:pPr>
            <a:r>
              <a:rPr lang="ko-KR" altLang="en-US" sz="28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800" b="1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ScrollBar</a:t>
            </a:r>
            <a:endParaRPr lang="ko-KR" altLang="en-US" sz="2800" b="1" dirty="0">
              <a:ln>
                <a:solidFill>
                  <a:schemeClr val="tx1">
                    <a:alpha val="1000"/>
                  </a:schemeClr>
                </a:solidFill>
              </a:ln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6534150"/>
            <a:ext cx="12477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연결선 10"/>
          <p:cNvCxnSpPr>
            <a:stCxn id="9" idx="3"/>
          </p:cNvCxnSpPr>
          <p:nvPr/>
        </p:nvCxnSpPr>
        <p:spPr>
          <a:xfrm flipV="1">
            <a:off x="2535133" y="420688"/>
            <a:ext cx="7370867" cy="77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88504" y="1013048"/>
            <a:ext cx="8784976" cy="529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1800" b="1" kern="0" dirty="0" err="1" smtClean="0">
                <a:latin typeface="굴림" charset="-127"/>
                <a:ea typeface="굴림" charset="-127"/>
              </a:rPr>
              <a:t>ScrollBar</a:t>
            </a:r>
            <a:r>
              <a:rPr lang="en-US" altLang="ko-KR" sz="1800" b="1" kern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1800" b="1" kern="0" dirty="0" smtClean="0">
                <a:latin typeface="굴림" charset="-127"/>
                <a:ea typeface="굴림" charset="-127"/>
              </a:rPr>
              <a:t>클래스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>
                <a:latin typeface="굴림" charset="-127"/>
                <a:ea typeface="굴림" charset="-127"/>
              </a:rPr>
              <a:t>추상화 클래스이므로 이를 직접 사용하지 않고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파생된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HScrollBar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나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VScrollBar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로 스크롤 기능을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구현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048739"/>
              </p:ext>
            </p:extLst>
          </p:nvPr>
        </p:nvGraphicFramePr>
        <p:xfrm>
          <a:off x="1280592" y="2204864"/>
          <a:ext cx="7665666" cy="3572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356718"/>
                <a:gridCol w="4508748"/>
              </a:tblGrid>
              <a:tr h="2726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속성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자료형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설명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32656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Minimum</a:t>
                      </a:r>
                      <a:endParaRPr lang="ko-KR" altLang="en-US" sz="15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스크롤 값의 하한 값을 가져오거나 설정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656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Maximum</a:t>
                      </a:r>
                      <a:endParaRPr lang="ko-KR" altLang="en-US" sz="15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스크롤 값의 상한 값을 가져오거나 설정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656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SmallChange</a:t>
                      </a:r>
                      <a:endParaRPr lang="ko-KR" altLang="en-US" sz="15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스크롤 상자를 조금 </a:t>
                      </a:r>
                      <a:r>
                        <a:rPr lang="ko-KR" altLang="en-US" sz="1500" dirty="0" err="1" smtClean="0">
                          <a:latin typeface="굴림" pitchFamily="50" charset="-127"/>
                          <a:ea typeface="굴림" pitchFamily="50" charset="-127"/>
                        </a:rPr>
                        <a:t>움직였을때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value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에 추가하거나 </a:t>
                      </a:r>
                      <a:r>
                        <a:rPr lang="ko-KR" altLang="en-US" sz="1500" dirty="0" err="1" smtClean="0">
                          <a:latin typeface="굴림" pitchFamily="50" charset="-127"/>
                          <a:ea typeface="굴림" pitchFamily="50" charset="-127"/>
                        </a:rPr>
                        <a:t>뺄값을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 가져오거나 설정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656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LargeChange</a:t>
                      </a:r>
                      <a:endParaRPr lang="ko-KR" altLang="en-US" sz="15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스크롤 상자를 많이 움직일 때 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Value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에 추가하거나 </a:t>
                      </a:r>
                      <a:r>
                        <a:rPr lang="ko-KR" altLang="en-US" sz="1500" dirty="0" err="1" smtClean="0">
                          <a:latin typeface="굴림" pitchFamily="50" charset="-127"/>
                          <a:ea typeface="굴림" pitchFamily="50" charset="-127"/>
                        </a:rPr>
                        <a:t>뺄값을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 가져오거나 설정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2656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Value</a:t>
                      </a:r>
                      <a:endParaRPr lang="ko-KR" altLang="en-US" sz="15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err="1" smtClean="0">
                          <a:latin typeface="굴림" pitchFamily="50" charset="-127"/>
                          <a:ea typeface="굴림" pitchFamily="50" charset="-127"/>
                        </a:rPr>
                        <a:t>스크롤바에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 있는 스크롤 상자의 현재 위치를 나타내는 숫자를 가져오거나 설정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04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[</a:t>
            </a:r>
            <a:fld id="{021C87D5-353D-4FF0-A6AC-1A9765D5A0E0}" type="slidenum">
              <a:rPr lang="en-US" altLang="ko-KR" sz="1200" smtClean="0">
                <a:latin typeface="HY울릉도L" pitchFamily="18" charset="-127"/>
                <a:ea typeface="HY울릉도L" pitchFamily="18" charset="-127"/>
              </a:rPr>
              <a:pPr/>
              <a:t>44</a:t>
            </a:fld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1450" y="160338"/>
            <a:ext cx="576263" cy="57626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135184" y="185738"/>
            <a:ext cx="5982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288" y="159852"/>
            <a:ext cx="1774845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>
              <a:buFontTx/>
              <a:buNone/>
              <a:defRPr/>
            </a:pPr>
            <a:r>
              <a:rPr lang="ko-KR" altLang="en-US" sz="28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800" b="1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ScrollBar</a:t>
            </a:r>
            <a:endParaRPr lang="ko-KR" altLang="en-US" sz="2800" b="1" dirty="0">
              <a:ln>
                <a:solidFill>
                  <a:schemeClr val="tx1">
                    <a:alpha val="1000"/>
                  </a:schemeClr>
                </a:solidFill>
              </a:ln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6534150"/>
            <a:ext cx="12477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연결선 10"/>
          <p:cNvCxnSpPr>
            <a:stCxn id="9" idx="3"/>
          </p:cNvCxnSpPr>
          <p:nvPr/>
        </p:nvCxnSpPr>
        <p:spPr>
          <a:xfrm flipV="1">
            <a:off x="2535133" y="420688"/>
            <a:ext cx="7370867" cy="77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88504" y="1013048"/>
            <a:ext cx="8784976" cy="529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1800" b="1" kern="0" dirty="0" err="1">
                <a:latin typeface="굴림" charset="-127"/>
                <a:ea typeface="굴림" charset="-127"/>
              </a:rPr>
              <a:t>ScrollBar</a:t>
            </a:r>
            <a:r>
              <a:rPr lang="en-US" altLang="ko-KR" sz="1800" b="1" kern="0" dirty="0">
                <a:latin typeface="굴림" charset="-127"/>
                <a:ea typeface="굴림" charset="-127"/>
              </a:rPr>
              <a:t> </a:t>
            </a:r>
            <a:r>
              <a:rPr lang="ko-KR" altLang="en-US" sz="1800" b="1" kern="0" dirty="0">
                <a:latin typeface="굴림" charset="-127"/>
                <a:ea typeface="굴림" charset="-127"/>
              </a:rPr>
              <a:t>클래스 이벤트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>
                <a:latin typeface="굴림" charset="-127"/>
                <a:ea typeface="굴림" charset="-127"/>
              </a:rPr>
              <a:t>추상화 클래스이므로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파생된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HScrollBar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나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VScrollBar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로 스크롤 기능을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구현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endParaRPr lang="en-US" altLang="ko-KR" sz="1600" kern="0" dirty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endParaRPr lang="en-US" altLang="ko-KR" sz="1600" kern="0" dirty="0">
              <a:latin typeface="굴림" charset="-127"/>
              <a:ea typeface="굴림" charset="-127"/>
            </a:endParaRPr>
          </a:p>
          <a:p>
            <a:pPr marL="914400" lvl="2" indent="0" eaLnBrk="1" hangingPunct="1">
              <a:lnSpc>
                <a:spcPct val="150000"/>
              </a:lnSpc>
              <a:buNone/>
              <a:defRPr/>
            </a:pPr>
            <a:endParaRPr lang="en-US" altLang="ko-KR" sz="1600" kern="0" dirty="0">
              <a:latin typeface="굴림" charset="-127"/>
              <a:ea typeface="굴림" charset="-127"/>
            </a:endParaRPr>
          </a:p>
          <a:p>
            <a:pPr marL="914400" lvl="2" indent="0" eaLnBrk="1" hangingPunct="1">
              <a:lnSpc>
                <a:spcPct val="150000"/>
              </a:lnSpc>
              <a:buNone/>
              <a:defRPr/>
            </a:pPr>
            <a:endParaRPr lang="en-US" altLang="ko-KR" sz="1600" kern="0" dirty="0">
              <a:latin typeface="굴림" charset="-127"/>
              <a:ea typeface="굴림" charset="-127"/>
            </a:endParaRPr>
          </a:p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1800" b="1" kern="0" dirty="0" err="1">
                <a:latin typeface="굴림" charset="-127"/>
                <a:ea typeface="굴림" charset="-127"/>
              </a:rPr>
              <a:t>ScrollEventArgs</a:t>
            </a:r>
            <a:r>
              <a:rPr lang="en-US" altLang="ko-KR" sz="1800" b="1" kern="0" dirty="0">
                <a:latin typeface="굴림" charset="-127"/>
                <a:ea typeface="굴림" charset="-127"/>
              </a:rPr>
              <a:t> </a:t>
            </a:r>
            <a:r>
              <a:rPr lang="ko-KR" altLang="en-US" sz="1800" b="1" kern="0" dirty="0">
                <a:latin typeface="굴림" charset="-127"/>
                <a:ea typeface="굴림" charset="-127"/>
              </a:rPr>
              <a:t>클래스 </a:t>
            </a:r>
            <a:r>
              <a:rPr lang="ko-KR" altLang="en-US" sz="1800" b="1" kern="0" dirty="0" smtClean="0">
                <a:latin typeface="굴림" charset="-127"/>
                <a:ea typeface="굴림" charset="-127"/>
              </a:rPr>
              <a:t>속성</a:t>
            </a:r>
            <a:endParaRPr lang="en-US" altLang="ko-KR" sz="1800" b="1" kern="0" dirty="0" smtClean="0">
              <a:latin typeface="굴림" charset="-127"/>
              <a:ea typeface="굴림" charset="-127"/>
            </a:endParaRPr>
          </a:p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endParaRPr lang="en-US" altLang="ko-KR" sz="1600" kern="0" dirty="0" smtClean="0">
              <a:latin typeface="굴림" charset="-127"/>
              <a:ea typeface="굴림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95774"/>
              </p:ext>
            </p:extLst>
          </p:nvPr>
        </p:nvGraphicFramePr>
        <p:xfrm>
          <a:off x="1136576" y="1772816"/>
          <a:ext cx="8001520" cy="1783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420"/>
                <a:gridCol w="1803909"/>
                <a:gridCol w="4619191"/>
              </a:tblGrid>
              <a:tr h="293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이벤트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메서드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설명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3914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ValueChanged</a:t>
                      </a:r>
                      <a:endParaRPr lang="ko-KR" altLang="en-US" sz="15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OnValueChanged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프로그램에서 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value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속성이 변경될 때 발생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err="1" smtClean="0">
                          <a:latin typeface="굴림" pitchFamily="50" charset="-127"/>
                          <a:ea typeface="굴림" pitchFamily="50" charset="-127"/>
                        </a:rPr>
                        <a:t>스크롤바를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ko-KR" altLang="en-US" sz="1500" dirty="0" err="1" smtClean="0">
                          <a:latin typeface="굴림" pitchFamily="50" charset="-127"/>
                          <a:ea typeface="굴림" pitchFamily="50" charset="-127"/>
                        </a:rPr>
                        <a:t>조작할때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 발생하지 않음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3914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Scroll</a:t>
                      </a:r>
                      <a:endParaRPr lang="ko-KR" altLang="en-US" sz="15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OnScroll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마우스 또는 키보드 동작으로 스크롤</a:t>
                      </a:r>
                      <a:r>
                        <a:rPr lang="ko-KR" altLang="en-US" sz="1500" baseline="0" dirty="0" smtClean="0"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상자가 움직일 때 발생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(Value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값이 </a:t>
                      </a:r>
                      <a:r>
                        <a:rPr lang="ko-KR" altLang="en-US" sz="1500" dirty="0" err="1" smtClean="0">
                          <a:latin typeface="굴림" pitchFamily="50" charset="-127"/>
                          <a:ea typeface="굴림" pitchFamily="50" charset="-127"/>
                        </a:rPr>
                        <a:t>변할때는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 발생하지 않음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85658"/>
              </p:ext>
            </p:extLst>
          </p:nvPr>
        </p:nvGraphicFramePr>
        <p:xfrm>
          <a:off x="704528" y="4251534"/>
          <a:ext cx="8793608" cy="220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728192"/>
                <a:gridCol w="5337224"/>
              </a:tblGrid>
              <a:tr h="440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속성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자료형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설명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0360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NetValue</a:t>
                      </a:r>
                      <a:endParaRPr lang="ko-KR" altLang="en-US" sz="15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스크롤 막대의 새 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Value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값을 가져오거나 설정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0360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OldValue</a:t>
                      </a:r>
                      <a:endParaRPr lang="ko-KR" altLang="en-US" sz="15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변경 전 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Value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속성에 포함된 숫자 값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0360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Type</a:t>
                      </a:r>
                      <a:endParaRPr lang="ko-KR" altLang="en-US" sz="15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ScrollEventType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스크롤 이벤트를 발생시키는데 사용된 동작의 종류 반환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0360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ScrollOrientation</a:t>
                      </a:r>
                      <a:endParaRPr lang="ko-KR" altLang="en-US" sz="15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ScrollOrientation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Scroll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이벤트를 발생시킨 </a:t>
                      </a:r>
                      <a:r>
                        <a:rPr lang="ko-KR" altLang="en-US" sz="1500" dirty="0" err="1" smtClean="0">
                          <a:latin typeface="굴림" pitchFamily="50" charset="-127"/>
                          <a:ea typeface="굴림" pitchFamily="50" charset="-127"/>
                        </a:rPr>
                        <a:t>스크롤바의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 막대 방향 반환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80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[</a:t>
            </a:r>
            <a:fld id="{021C87D5-353D-4FF0-A6AC-1A9765D5A0E0}" type="slidenum">
              <a:rPr lang="en-US" altLang="ko-KR" sz="1200" smtClean="0">
                <a:latin typeface="HY울릉도L" pitchFamily="18" charset="-127"/>
                <a:ea typeface="HY울릉도L" pitchFamily="18" charset="-127"/>
              </a:rPr>
              <a:pPr/>
              <a:t>45</a:t>
            </a:fld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1450" y="160338"/>
            <a:ext cx="576263" cy="57626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135184" y="185738"/>
            <a:ext cx="5982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288" y="159852"/>
            <a:ext cx="2887329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>
              <a:buFontTx/>
              <a:buNone/>
              <a:defRPr/>
            </a:pPr>
            <a:r>
              <a:rPr lang="ko-KR" altLang="en-US" sz="28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 컨테이너 클래스</a:t>
            </a:r>
          </a:p>
        </p:txBody>
      </p:sp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6534150"/>
            <a:ext cx="12477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연결선 10"/>
          <p:cNvCxnSpPr>
            <a:stCxn id="9" idx="3"/>
          </p:cNvCxnSpPr>
          <p:nvPr/>
        </p:nvCxnSpPr>
        <p:spPr>
          <a:xfrm flipV="1">
            <a:off x="3647617" y="420688"/>
            <a:ext cx="6258383" cy="77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88504" y="1013048"/>
            <a:ext cx="8784976" cy="529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1800" b="1" kern="0" dirty="0">
                <a:latin typeface="굴림" charset="-127"/>
                <a:ea typeface="굴림" charset="-127"/>
              </a:rPr>
              <a:t>컨테이너 클래스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 smtClean="0">
                <a:latin typeface="굴림" charset="-127"/>
                <a:ea typeface="굴림" charset="-127"/>
              </a:rPr>
              <a:t>다른 컴포넌트를 담을 수 있는 클래스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 smtClean="0">
                <a:latin typeface="굴림" charset="-127"/>
                <a:ea typeface="굴림" charset="-127"/>
              </a:rPr>
              <a:t>컨테이너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안에 포함된 컨트롤들은 컨테이너가 움직일 때 같이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움직임</a:t>
            </a:r>
            <a:endParaRPr lang="en-US" altLang="ko-KR" sz="1600" kern="0" dirty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 smtClean="0">
                <a:latin typeface="굴림" charset="-127"/>
                <a:ea typeface="굴림" charset="-127"/>
              </a:rPr>
              <a:t>출력할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컨트롤이 많고 컨트롤 간의 구성이 복잡할 때 사용하게 됨</a:t>
            </a: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 err="1" smtClean="0">
                <a:latin typeface="굴림" charset="-127"/>
                <a:ea typeface="굴림" charset="-127"/>
              </a:rPr>
              <a:t>비주얼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스튜디오 항목에 포함해서 등록되어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있음</a:t>
            </a:r>
            <a:endParaRPr lang="en-US" altLang="ko-KR" sz="1600" kern="0" dirty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endParaRPr lang="en-US" altLang="ko-KR" sz="1600" kern="0" dirty="0" smtClean="0">
              <a:latin typeface="굴림" charset="-127"/>
              <a:ea typeface="굴림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748171"/>
              </p:ext>
            </p:extLst>
          </p:nvPr>
        </p:nvGraphicFramePr>
        <p:xfrm>
          <a:off x="704528" y="2636912"/>
          <a:ext cx="8577584" cy="3726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6633368"/>
              </a:tblGrid>
              <a:tr h="434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종류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설명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4354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Panel</a:t>
                      </a:r>
                      <a:endParaRPr lang="ko-KR" altLang="en-US" sz="15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다른 컨트롤을 구별할 수 있도록 그룹화하는데 사용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Panel 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컨트롤은 스크롤 막대가 있음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4354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GroupBox</a:t>
                      </a:r>
                      <a:endParaRPr lang="ko-KR" altLang="en-US" sz="15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다른 컨트롤을 구별할 수 있도록 그룹화하는데 사용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GroupBox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컨트롤은 캡션을 표시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4354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TabControl</a:t>
                      </a:r>
                      <a:endParaRPr lang="ko-KR" altLang="en-US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여러 개의 탭을 이용해 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Panel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을 겹쳐놓은 것과 같은 효과를 주는 컨트롤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4354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SplitContainer</a:t>
                      </a:r>
                      <a:endParaRPr lang="ko-KR" altLang="en-US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이동 가능한 막대로 구분된 두 개의 패널로 구성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4354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FlowLayoutPanel</a:t>
                      </a:r>
                      <a:endParaRPr lang="ko-KR" altLang="en-US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 내용을 가로 또는 세로로 동적 배열하는 패널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4354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TableLayoutPanel</a:t>
                      </a:r>
                      <a:endParaRPr lang="ko-KR" altLang="en-US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행과 열로 구성된 표 형태로 내용을 동적으로 배열하는 패널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08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3962400" y="2286000"/>
            <a:ext cx="5943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Arial Black" pitchFamily="34" charset="0"/>
                <a:ea typeface="HY헤드라인M" pitchFamily="18" charset="-127"/>
                <a:sym typeface="Wingdings" pitchFamily="2" charset="2"/>
              </a:rPr>
              <a:t>Chapter</a:t>
            </a:r>
            <a:r>
              <a:rPr lang="en-US" altLang="ko-KR" sz="800" dirty="0">
                <a:solidFill>
                  <a:srgbClr val="000000"/>
                </a:solidFill>
                <a:latin typeface="Arial Black" pitchFamily="34" charset="0"/>
                <a:ea typeface="HY헤드라인M" pitchFamily="18" charset="-127"/>
                <a:sym typeface="Wingdings" pitchFamily="2" charset="2"/>
              </a:rPr>
              <a:t> </a:t>
            </a:r>
            <a:r>
              <a:rPr lang="en-US" altLang="ko-KR" sz="6300" dirty="0" smtClean="0">
                <a:solidFill>
                  <a:srgbClr val="000000"/>
                </a:solidFill>
                <a:latin typeface="Arial Black" pitchFamily="34" charset="0"/>
                <a:ea typeface="HY헤드라인M" pitchFamily="18" charset="-127"/>
                <a:sym typeface="Wingdings" pitchFamily="2" charset="2"/>
              </a:rPr>
              <a:t>12</a:t>
            </a:r>
            <a:endParaRPr lang="en-US" altLang="ko-KR" sz="6300" dirty="0" smtClean="0">
              <a:solidFill>
                <a:srgbClr val="000000"/>
              </a:solidFill>
              <a:latin typeface="Arial Black" pitchFamily="34" charset="0"/>
              <a:ea typeface="HY헤드라인M" pitchFamily="18" charset="-127"/>
              <a:sym typeface="Wingdings" pitchFamily="2" charset="2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6300" dirty="0" smtClean="0">
              <a:solidFill>
                <a:srgbClr val="000000"/>
              </a:solidFill>
              <a:latin typeface="HY견명조" pitchFamily="18" charset="-127"/>
              <a:ea typeface="HY울릉도B" pitchFamily="18" charset="-127"/>
              <a:sym typeface="Wingdings" pitchFamily="2" charset="2"/>
            </a:endParaRPr>
          </a:p>
          <a:p>
            <a:pPr marL="285750" indent="-285750" algn="ctr" eaLnBrk="1" latin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HY울릉도B" pitchFamily="18" charset="-127"/>
              <a:ea typeface="HY울릉도B" pitchFamily="18" charset="-127"/>
              <a:sym typeface="Wingdings" pitchFamily="2" charset="2"/>
            </a:endParaRPr>
          </a:p>
          <a:p>
            <a:pPr marL="1657350" lvl="3" indent="-285750" eaLnBrk="1" latin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ko-KR" altLang="en-US" sz="1000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  <a:sym typeface="Wingdings" pitchFamily="2" charset="2"/>
              </a:rPr>
              <a:t>		</a:t>
            </a:r>
            <a:endParaRPr lang="ko-KR" altLang="en-US" sz="700" dirty="0">
              <a:solidFill>
                <a:srgbClr val="000000"/>
              </a:solidFill>
              <a:latin typeface="HY견명조" pitchFamily="18" charset="-127"/>
              <a:ea typeface="HY견명조" pitchFamily="18" charset="-127"/>
              <a:sym typeface="Wingdings" pitchFamily="2" charset="2"/>
            </a:endParaRPr>
          </a:p>
        </p:txBody>
      </p:sp>
      <p:sp>
        <p:nvSpPr>
          <p:cNvPr id="16387" name="TextBox 1"/>
          <p:cNvSpPr txBox="1">
            <a:spLocks noChangeArrowheads="1"/>
          </p:cNvSpPr>
          <p:nvPr/>
        </p:nvSpPr>
        <p:spPr bwMode="auto">
          <a:xfrm>
            <a:off x="1352600" y="3284538"/>
            <a:ext cx="84248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>
              <a:buFontTx/>
              <a:buNone/>
            </a:pPr>
            <a:r>
              <a:rPr lang="ko-KR" altLang="en-US" sz="3200" dirty="0">
                <a:solidFill>
                  <a:srgbClr val="000000"/>
                </a:solidFill>
                <a:latin typeface="Arial" pitchFamily="34" charset="0"/>
                <a:ea typeface="굴림체" pitchFamily="49" charset="-127"/>
              </a:rPr>
              <a:t>텍스트 박스</a:t>
            </a:r>
            <a:r>
              <a:rPr lang="en-US" altLang="ko-KR" sz="3200" dirty="0">
                <a:solidFill>
                  <a:srgbClr val="000000"/>
                </a:solidFill>
                <a:latin typeface="Arial" pitchFamily="34" charset="0"/>
                <a:ea typeface="굴림체" pitchFamily="49" charset="-127"/>
              </a:rPr>
              <a:t>, </a:t>
            </a:r>
            <a:r>
              <a:rPr lang="ko-KR" altLang="en-US" sz="3200" dirty="0">
                <a:solidFill>
                  <a:srgbClr val="000000"/>
                </a:solidFill>
                <a:latin typeface="Arial" pitchFamily="34" charset="0"/>
                <a:ea typeface="굴림체" pitchFamily="49" charset="-127"/>
              </a:rPr>
              <a:t>리스트 박스</a:t>
            </a:r>
            <a:r>
              <a:rPr lang="en-US" altLang="ko-KR" sz="3200" dirty="0">
                <a:solidFill>
                  <a:srgbClr val="000000"/>
                </a:solidFill>
                <a:latin typeface="Arial" pitchFamily="34" charset="0"/>
                <a:ea typeface="굴림체" pitchFamily="49" charset="-127"/>
              </a:rPr>
              <a:t>, </a:t>
            </a:r>
            <a:r>
              <a:rPr lang="ko-KR" altLang="en-US" sz="3200" dirty="0" err="1" smtClean="0">
                <a:solidFill>
                  <a:srgbClr val="000000"/>
                </a:solidFill>
                <a:latin typeface="Arial" pitchFamily="34" charset="0"/>
                <a:ea typeface="굴림체" pitchFamily="49" charset="-127"/>
              </a:rPr>
              <a:t>콤보박스</a:t>
            </a:r>
            <a:endParaRPr lang="ko-KR" altLang="en-US" sz="3200" dirty="0">
              <a:solidFill>
                <a:srgbClr val="000000"/>
              </a:solidFill>
              <a:latin typeface="Arial" pitchFamily="34" charset="0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6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[</a:t>
            </a:r>
            <a:fld id="{021C87D5-353D-4FF0-A6AC-1A9765D5A0E0}" type="slidenum">
              <a:rPr lang="en-US" altLang="ko-KR" sz="1200" smtClean="0">
                <a:latin typeface="HY울릉도L" pitchFamily="18" charset="-127"/>
                <a:ea typeface="HY울릉도L" pitchFamily="18" charset="-127"/>
              </a:rPr>
              <a:pPr/>
              <a:t>47</a:t>
            </a:fld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1450" y="160338"/>
            <a:ext cx="576263" cy="57626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135184" y="185738"/>
            <a:ext cx="5982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288" y="159852"/>
            <a:ext cx="1622560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>
              <a:buFontTx/>
              <a:buNone/>
              <a:defRPr/>
            </a:pPr>
            <a:r>
              <a:rPr lang="ko-KR" altLang="en-US" sz="28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800" b="1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TextBox</a:t>
            </a:r>
            <a:endParaRPr lang="ko-KR" altLang="en-US" sz="2800" b="1" dirty="0">
              <a:ln>
                <a:solidFill>
                  <a:schemeClr val="tx1">
                    <a:alpha val="1000"/>
                  </a:schemeClr>
                </a:solidFill>
              </a:ln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6534150"/>
            <a:ext cx="12477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연결선 10"/>
          <p:cNvCxnSpPr>
            <a:stCxn id="9" idx="3"/>
          </p:cNvCxnSpPr>
          <p:nvPr/>
        </p:nvCxnSpPr>
        <p:spPr>
          <a:xfrm flipV="1">
            <a:off x="2382848" y="420688"/>
            <a:ext cx="7523152" cy="77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88504" y="1013048"/>
            <a:ext cx="8784976" cy="529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1800" b="1" kern="0" dirty="0" err="1">
                <a:latin typeface="굴림" charset="-127"/>
                <a:ea typeface="굴림" charset="-127"/>
              </a:rPr>
              <a:t>TextBoxBase</a:t>
            </a:r>
            <a:r>
              <a:rPr lang="en-US" altLang="ko-KR" sz="1800" b="1" kern="0" dirty="0">
                <a:latin typeface="굴림" charset="-127"/>
                <a:ea typeface="굴림" charset="-127"/>
              </a:rPr>
              <a:t> </a:t>
            </a:r>
            <a:r>
              <a:rPr lang="ko-KR" altLang="en-US" sz="1800" b="1" kern="0" dirty="0" smtClean="0">
                <a:latin typeface="굴림" charset="-127"/>
                <a:ea typeface="굴림" charset="-127"/>
              </a:rPr>
              <a:t>클래스</a:t>
            </a:r>
            <a:endParaRPr lang="en-US" altLang="ko-KR" sz="1800" b="1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kern="0" dirty="0" err="1">
                <a:latin typeface="굴림" charset="-127"/>
                <a:ea typeface="굴림" charset="-127"/>
              </a:rPr>
              <a:t>TextBoxBase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는 텍스트 컨트롤의 기본 기능이 구현되어 있는 추상화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클래스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>
                <a:latin typeface="굴림" charset="-127"/>
                <a:ea typeface="굴림" charset="-127"/>
              </a:rPr>
              <a:t>이 클래스를 상속받은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TextBox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,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MaskedTextBox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,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RichTextBox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클래스를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이용하여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문자열 입출력을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손쉽게 다룸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59130"/>
              </p:ext>
            </p:extLst>
          </p:nvPr>
        </p:nvGraphicFramePr>
        <p:xfrm>
          <a:off x="1064568" y="2620493"/>
          <a:ext cx="7992888" cy="3688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687"/>
                <a:gridCol w="6181201"/>
              </a:tblGrid>
              <a:tr h="434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종류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설명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4354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TextBox</a:t>
                      </a:r>
                      <a:endParaRPr lang="ko-KR" altLang="en-US" sz="15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한 줄 또는 여로 줄짜리 문자열을 </a:t>
                      </a:r>
                      <a:r>
                        <a:rPr lang="ko-KR" altLang="en-US" sz="1500" dirty="0" err="1" smtClean="0">
                          <a:latin typeface="굴림" pitchFamily="50" charset="-127"/>
                          <a:ea typeface="굴림" pitchFamily="50" charset="-127"/>
                        </a:rPr>
                        <a:t>입력받을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 때 사용되며 텍스트 박스 컨트롤 중 가장 많이 사용됨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4354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MaskedTextBox</a:t>
                      </a:r>
                      <a:endParaRPr lang="ko-KR" altLang="en-US" sz="15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ko-KR" altLang="en-US" sz="1500" dirty="0" err="1" smtClean="0">
                          <a:latin typeface="굴림" pitchFamily="50" charset="-127"/>
                          <a:ea typeface="굴림" pitchFamily="50" charset="-127"/>
                        </a:rPr>
                        <a:t>입력받는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 문자에 대해 마스크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예 *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, #...) 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또는 특정 형식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달력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통화 입력 등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으로 값을 입력 받으며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지정된 형식을 벗어난 입력이 들어오면 </a:t>
                      </a: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MaskinputRejected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이벤트 발생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4354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RichTextBox</a:t>
                      </a:r>
                      <a:endParaRPr lang="ko-KR" altLang="en-US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서식 있는 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RTF(Rich Text Format)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와 아스키 텍스트 파일을 다룰 때 사용되는 컨트롤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다양한 폰트를 사용한 글꼴 효과 및 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OLE 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객체 삽입 등의 고급 기능을 사용할 수 있음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23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[</a:t>
            </a:r>
            <a:fld id="{021C87D5-353D-4FF0-A6AC-1A9765D5A0E0}" type="slidenum">
              <a:rPr lang="en-US" altLang="ko-KR" sz="1200" smtClean="0">
                <a:latin typeface="HY울릉도L" pitchFamily="18" charset="-127"/>
                <a:ea typeface="HY울릉도L" pitchFamily="18" charset="-127"/>
              </a:rPr>
              <a:pPr/>
              <a:t>48</a:t>
            </a:fld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1450" y="160338"/>
            <a:ext cx="576263" cy="57626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135184" y="185738"/>
            <a:ext cx="5982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288" y="159852"/>
            <a:ext cx="1502334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>
              <a:buFontTx/>
              <a:buNone/>
              <a:defRPr/>
            </a:pPr>
            <a:r>
              <a:rPr lang="ko-KR" altLang="en-US" sz="28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800" b="1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ListBox</a:t>
            </a:r>
            <a:endParaRPr lang="ko-KR" altLang="en-US" sz="2800" b="1" dirty="0">
              <a:ln>
                <a:solidFill>
                  <a:schemeClr val="tx1">
                    <a:alpha val="1000"/>
                  </a:schemeClr>
                </a:solidFill>
              </a:ln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6534150"/>
            <a:ext cx="12477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연결선 10"/>
          <p:cNvCxnSpPr>
            <a:stCxn id="9" idx="3"/>
          </p:cNvCxnSpPr>
          <p:nvPr/>
        </p:nvCxnSpPr>
        <p:spPr>
          <a:xfrm flipV="1">
            <a:off x="2262622" y="420688"/>
            <a:ext cx="7643378" cy="77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88504" y="1013048"/>
            <a:ext cx="8784976" cy="529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1800" b="1" kern="0" dirty="0" err="1">
                <a:latin typeface="굴림" charset="-127"/>
                <a:ea typeface="굴림" charset="-127"/>
              </a:rPr>
              <a:t>ListControl</a:t>
            </a:r>
            <a:r>
              <a:rPr lang="en-US" altLang="ko-KR" sz="1800" b="1" kern="0" dirty="0">
                <a:latin typeface="굴림" charset="-127"/>
                <a:ea typeface="굴림" charset="-127"/>
              </a:rPr>
              <a:t> </a:t>
            </a:r>
            <a:r>
              <a:rPr lang="ko-KR" altLang="en-US" sz="1800" b="1" kern="0" dirty="0" smtClean="0">
                <a:latin typeface="굴림" charset="-127"/>
                <a:ea typeface="굴림" charset="-127"/>
              </a:rPr>
              <a:t>클래스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>
                <a:latin typeface="굴림" charset="-127"/>
                <a:ea typeface="굴림" charset="-127"/>
              </a:rPr>
              <a:t>리스트 항목 관리 사용</a:t>
            </a: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kern="0" dirty="0" smtClean="0">
                <a:latin typeface="굴림" charset="-127"/>
                <a:ea typeface="굴림" charset="-127"/>
              </a:rPr>
              <a:t>Items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컬렉션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,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리스트의 인덱스를 설정할 때 사용하는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SelectedIndex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속성</a:t>
            </a: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 smtClean="0">
                <a:latin typeface="굴림" charset="-127"/>
                <a:ea typeface="굴림" charset="-127"/>
              </a:rPr>
              <a:t>리스트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항목을 선택할 때 발생하는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SelectedIndexChanged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이벤트 등을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제공함 </a:t>
            </a: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 smtClean="0">
                <a:latin typeface="굴림" charset="-127"/>
                <a:ea typeface="굴림" charset="-127"/>
              </a:rPr>
              <a:t>제한된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공간에서 여러 아이템을 사용할 수 있는 기능 제공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80975"/>
              </p:ext>
            </p:extLst>
          </p:nvPr>
        </p:nvGraphicFramePr>
        <p:xfrm>
          <a:off x="1208584" y="3212976"/>
          <a:ext cx="7992888" cy="2952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687"/>
                <a:gridCol w="6181201"/>
              </a:tblGrid>
              <a:tr h="5411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종류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설명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1107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ListBox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endParaRPr lang="ko-KR" altLang="en-US" sz="15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리스트 항목 관리 사용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29008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CheckedListBox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endParaRPr lang="ko-KR" altLang="en-US" sz="15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각 항목의 왼쪽 확인란에 체크 박스를 표시함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리스트 박스에 포함된 아이템 항목들의 체크 유무를 관리하는 </a:t>
                      </a: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Checkeditems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속성을 제공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1107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ComboBox</a:t>
                      </a:r>
                      <a:endParaRPr lang="ko-KR" altLang="en-US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리스트박스와 텍스트 박스를 결합한 컨트롤임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83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[</a:t>
            </a:r>
            <a:fld id="{021C87D5-353D-4FF0-A6AC-1A9765D5A0E0}" type="slidenum">
              <a:rPr lang="en-US" altLang="ko-KR" sz="1200" smtClean="0">
                <a:latin typeface="HY울릉도L" pitchFamily="18" charset="-127"/>
                <a:ea typeface="HY울릉도L" pitchFamily="18" charset="-127"/>
              </a:rPr>
              <a:pPr/>
              <a:t>4</a:t>
            </a:fld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1450" y="160338"/>
            <a:ext cx="576263" cy="57626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135184" y="185738"/>
            <a:ext cx="5982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288" y="159852"/>
            <a:ext cx="1750800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>
              <a:buFontTx/>
              <a:buNone/>
              <a:defRPr/>
            </a:pPr>
            <a:r>
              <a:rPr lang="ko-KR" altLang="en-US" sz="2800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800" b="1" dirty="0" err="1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WinForm</a:t>
            </a:r>
            <a:endParaRPr lang="ko-KR" altLang="en-US" sz="2800" b="1" dirty="0">
              <a:ln>
                <a:solidFill>
                  <a:schemeClr val="tx1">
                    <a:alpha val="1000"/>
                  </a:schemeClr>
                </a:solidFill>
              </a:ln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6534150"/>
            <a:ext cx="12477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연결선 10"/>
          <p:cNvCxnSpPr>
            <a:stCxn id="9" idx="3"/>
          </p:cNvCxnSpPr>
          <p:nvPr/>
        </p:nvCxnSpPr>
        <p:spPr>
          <a:xfrm flipV="1">
            <a:off x="2511088" y="420688"/>
            <a:ext cx="7394912" cy="77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82798" y="1085056"/>
            <a:ext cx="85026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1800" b="1" kern="0" dirty="0" err="1" smtClean="0">
                <a:latin typeface="굴림" charset="-127"/>
                <a:ea typeface="굴림" charset="-127"/>
              </a:rPr>
              <a:t>윈폼</a:t>
            </a:r>
            <a:r>
              <a:rPr lang="ko-KR" altLang="en-US" sz="1800" b="1" kern="0" dirty="0" smtClean="0">
                <a:latin typeface="굴림" charset="-127"/>
                <a:ea typeface="굴림" charset="-127"/>
              </a:rPr>
              <a:t> 프로그래밍 </a:t>
            </a:r>
            <a:r>
              <a:rPr lang="en-US" altLang="ko-KR" sz="1800" b="1" kern="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1800" b="1" kern="0" dirty="0" err="1" smtClean="0">
                <a:latin typeface="굴림" charset="-127"/>
                <a:ea typeface="굴림" charset="-127"/>
              </a:rPr>
              <a:t>WinForm</a:t>
            </a:r>
            <a:r>
              <a:rPr lang="en-US" altLang="ko-KR" sz="1800" b="1" kern="0" dirty="0" smtClean="0">
                <a:latin typeface="굴림" charset="-127"/>
                <a:ea typeface="굴림" charset="-127"/>
              </a:rPr>
              <a:t> Programming)</a:t>
            </a:r>
            <a:endParaRPr lang="ko-KR" altLang="en-US" sz="1800" b="1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>
                <a:latin typeface="굴림" charset="-127"/>
                <a:ea typeface="굴림" charset="-127"/>
              </a:rPr>
              <a:t>윈도우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,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버튼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,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대화상자 등을 추가해서 보다 그래픽적이고 </a:t>
            </a:r>
            <a:r>
              <a:rPr lang="ko-KR" altLang="en-US" sz="1600" kern="0" dirty="0" err="1">
                <a:latin typeface="굴림" charset="-127"/>
                <a:ea typeface="굴림" charset="-127"/>
              </a:rPr>
              <a:t>다이나믹하게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 사용자의 정보를 </a:t>
            </a:r>
            <a:r>
              <a:rPr lang="ko-KR" altLang="en-US" sz="1600" kern="0" dirty="0" err="1">
                <a:latin typeface="굴림" charset="-127"/>
                <a:ea typeface="굴림" charset="-127"/>
              </a:rPr>
              <a:t>입력받고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,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표현하는 것을 </a:t>
            </a:r>
            <a:r>
              <a:rPr lang="ko-KR" altLang="en-US" sz="1600" kern="0" dirty="0" err="1">
                <a:latin typeface="굴림" charset="-127"/>
                <a:ea typeface="굴림" charset="-127"/>
              </a:rPr>
              <a:t>윈도우즈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 폼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(Windows Form)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>
                <a:latin typeface="굴림" charset="-127"/>
                <a:ea typeface="굴림" charset="-127"/>
              </a:rPr>
              <a:t>공용 언어 런타임의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Windows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응용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프로그래밍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endParaRPr lang="en-US" altLang="ko-KR" sz="1600" kern="0" dirty="0">
              <a:latin typeface="굴림" charset="-127"/>
              <a:ea typeface="굴림" charset="-127"/>
            </a:endParaRPr>
          </a:p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1800" b="1" kern="0" dirty="0">
                <a:latin typeface="굴림" charset="-127"/>
                <a:ea typeface="굴림" charset="-127"/>
              </a:rPr>
              <a:t>Windows Form</a:t>
            </a:r>
            <a:r>
              <a:rPr lang="ko-KR" altLang="en-US" sz="1800" b="1" kern="0" dirty="0">
                <a:latin typeface="굴림" charset="-127"/>
                <a:ea typeface="굴림" charset="-127"/>
              </a:rPr>
              <a:t>의 </a:t>
            </a:r>
            <a:r>
              <a:rPr lang="ko-KR" altLang="en-US" sz="1800" b="1" kern="0" dirty="0" smtClean="0">
                <a:latin typeface="굴림" charset="-127"/>
                <a:ea typeface="굴림" charset="-127"/>
              </a:rPr>
              <a:t>구성요소</a:t>
            </a:r>
            <a:endParaRPr lang="en-US" altLang="ko-KR" sz="1800" b="1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marL="914400" lvl="2" indent="0" eaLnBrk="1" hangingPunct="1">
              <a:buNone/>
              <a:defRPr/>
            </a:pPr>
            <a:endParaRPr lang="ko-KR" altLang="en-US" sz="1400" kern="0" dirty="0" smtClean="0">
              <a:latin typeface="굴림" charset="-127"/>
              <a:ea typeface="굴림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733698"/>
              </p:ext>
            </p:extLst>
          </p:nvPr>
        </p:nvGraphicFramePr>
        <p:xfrm>
          <a:off x="1208584" y="3429000"/>
          <a:ext cx="7776864" cy="2809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522"/>
                <a:gridCol w="5762342"/>
              </a:tblGrid>
              <a:tr h="249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구성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요소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8" marR="91438" marT="45717" marB="4571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8" marR="91438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85209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1600" dirty="0" smtClean="0">
                          <a:latin typeface="굴림" pitchFamily="50" charset="-127"/>
                          <a:ea typeface="굴림" pitchFamily="50" charset="-127"/>
                        </a:rPr>
                        <a:t>폼</a:t>
                      </a:r>
                      <a:r>
                        <a:rPr lang="en-US" altLang="ko-KR" sz="1600" dirty="0" smtClean="0">
                          <a:latin typeface="굴림" pitchFamily="50" charset="-127"/>
                          <a:ea typeface="굴림" pitchFamily="50" charset="-127"/>
                        </a:rPr>
                        <a:t>(Form)</a:t>
                      </a:r>
                      <a:endParaRPr lang="en-US" altLang="ko-KR" sz="16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8" marR="91438" marT="45717" marB="457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600" baseline="0" dirty="0" smtClean="0">
                          <a:latin typeface="굴림" pitchFamily="50" charset="-127"/>
                          <a:ea typeface="굴림" pitchFamily="50" charset="-127"/>
                        </a:rPr>
                        <a:t>프로그램이 표시되는 창</a:t>
                      </a:r>
                      <a:endParaRPr lang="en-US" altLang="ko-KR" sz="1600" baseline="0" dirty="0" smtClean="0"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600" dirty="0" smtClean="0">
                          <a:latin typeface="굴림" pitchFamily="50" charset="-127"/>
                          <a:ea typeface="굴림" pitchFamily="50" charset="-127"/>
                        </a:rPr>
                        <a:t>Form </a:t>
                      </a:r>
                      <a:r>
                        <a:rPr lang="ko-KR" altLang="en-US" sz="1600" dirty="0" smtClean="0">
                          <a:latin typeface="굴림" pitchFamily="50" charset="-127"/>
                          <a:ea typeface="굴림" pitchFamily="50" charset="-127"/>
                        </a:rPr>
                        <a:t>클래스를 이용해서 구현</a:t>
                      </a:r>
                      <a:endParaRPr lang="en-US" altLang="ko-KR" sz="16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8" marR="91438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462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1600" dirty="0" smtClean="0">
                          <a:latin typeface="굴림" pitchFamily="50" charset="-127"/>
                          <a:ea typeface="굴림" pitchFamily="50" charset="-127"/>
                        </a:rPr>
                        <a:t>컨트롤</a:t>
                      </a:r>
                      <a:r>
                        <a:rPr lang="en-US" altLang="ko-KR" sz="1600" dirty="0" smtClean="0">
                          <a:latin typeface="굴림" pitchFamily="50" charset="-127"/>
                          <a:ea typeface="굴림" pitchFamily="50" charset="-127"/>
                        </a:rPr>
                        <a:t>(Control)</a:t>
                      </a:r>
                      <a:endParaRPr lang="en-US" altLang="ko-KR" sz="16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8" marR="91438" marT="45717" marB="457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600" dirty="0" smtClean="0">
                          <a:latin typeface="굴림" pitchFamily="50" charset="-127"/>
                          <a:ea typeface="굴림" pitchFamily="50" charset="-127"/>
                        </a:rPr>
                        <a:t>버튼</a:t>
                      </a:r>
                      <a:r>
                        <a:rPr lang="en-US" altLang="ko-KR" sz="1600" dirty="0" smtClean="0"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굴림" pitchFamily="50" charset="-127"/>
                          <a:ea typeface="굴림" pitchFamily="50" charset="-127"/>
                        </a:rPr>
                        <a:t>텍스트 박스 등 폼에 추가되는 구성요소들</a:t>
                      </a:r>
                      <a:endParaRPr lang="en-US" altLang="ko-KR" sz="16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8" marR="91438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0462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1600" dirty="0" smtClean="0">
                          <a:latin typeface="굴림" pitchFamily="50" charset="-127"/>
                          <a:ea typeface="굴림" pitchFamily="50" charset="-127"/>
                        </a:rPr>
                        <a:t>이벤트</a:t>
                      </a:r>
                      <a:r>
                        <a:rPr lang="en-US" altLang="ko-KR" sz="1600" dirty="0" smtClean="0">
                          <a:latin typeface="굴림" pitchFamily="50" charset="-127"/>
                          <a:ea typeface="굴림" pitchFamily="50" charset="-127"/>
                        </a:rPr>
                        <a:t>(Event)</a:t>
                      </a:r>
                      <a:endParaRPr lang="en-US" altLang="ko-KR" sz="16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8" marR="91438" marT="45717" marB="457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600" dirty="0" smtClean="0">
                          <a:latin typeface="굴림" pitchFamily="50" charset="-127"/>
                          <a:ea typeface="굴림" pitchFamily="50" charset="-127"/>
                        </a:rPr>
                        <a:t>버튼 클릭</a:t>
                      </a:r>
                      <a:r>
                        <a:rPr lang="ko-KR" altLang="en-US" sz="1600" baseline="0" dirty="0" smtClean="0"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굴림" pitchFamily="50" charset="-127"/>
                          <a:ea typeface="굴림" pitchFamily="50" charset="-127"/>
                        </a:rPr>
                        <a:t>등 컨트롤에 변화가 생길 때 발생하는 상황</a:t>
                      </a:r>
                      <a:endParaRPr lang="en-US" altLang="ko-KR" sz="1600" dirty="0" smtClean="0"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600" dirty="0" smtClean="0">
                          <a:latin typeface="굴림" pitchFamily="50" charset="-127"/>
                          <a:ea typeface="굴림" pitchFamily="50" charset="-127"/>
                        </a:rPr>
                        <a:t>이벤트가 발생한 다음 이벤트에 맞는 처리를 해주는 것이 </a:t>
                      </a:r>
                      <a:r>
                        <a:rPr lang="ko-KR" altLang="en-US" sz="1600" dirty="0" err="1" smtClean="0">
                          <a:latin typeface="굴림" pitchFamily="50" charset="-127"/>
                          <a:ea typeface="굴림" pitchFamily="50" charset="-127"/>
                        </a:rPr>
                        <a:t>윈폼의</a:t>
                      </a:r>
                      <a:r>
                        <a:rPr lang="ko-KR" altLang="en-US" sz="1600" dirty="0" smtClean="0">
                          <a:latin typeface="굴림" pitchFamily="50" charset="-127"/>
                          <a:ea typeface="굴림" pitchFamily="50" charset="-127"/>
                        </a:rPr>
                        <a:t> 핵심</a:t>
                      </a:r>
                      <a:endParaRPr lang="en-US" altLang="ko-KR" sz="16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8" marR="91438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3962400" y="2286000"/>
            <a:ext cx="5943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Arial Black" pitchFamily="34" charset="0"/>
                <a:ea typeface="HY헤드라인M" pitchFamily="18" charset="-127"/>
                <a:sym typeface="Wingdings" pitchFamily="2" charset="2"/>
              </a:rPr>
              <a:t>Chapter</a:t>
            </a:r>
            <a:r>
              <a:rPr lang="en-US" altLang="ko-KR" sz="800" dirty="0">
                <a:solidFill>
                  <a:srgbClr val="000000"/>
                </a:solidFill>
                <a:latin typeface="Arial Black" pitchFamily="34" charset="0"/>
                <a:ea typeface="HY헤드라인M" pitchFamily="18" charset="-127"/>
                <a:sym typeface="Wingdings" pitchFamily="2" charset="2"/>
              </a:rPr>
              <a:t> </a:t>
            </a:r>
            <a:r>
              <a:rPr lang="en-US" altLang="ko-KR" sz="6300" dirty="0" smtClean="0">
                <a:solidFill>
                  <a:srgbClr val="000000"/>
                </a:solidFill>
                <a:latin typeface="Arial Black" pitchFamily="34" charset="0"/>
                <a:ea typeface="HY헤드라인M" pitchFamily="18" charset="-127"/>
                <a:sym typeface="Wingdings" pitchFamily="2" charset="2"/>
              </a:rPr>
              <a:t>13</a:t>
            </a:r>
            <a:endParaRPr lang="en-US" altLang="ko-KR" sz="6300" dirty="0" smtClean="0">
              <a:solidFill>
                <a:srgbClr val="000000"/>
              </a:solidFill>
              <a:latin typeface="Arial Black" pitchFamily="34" charset="0"/>
              <a:ea typeface="HY헤드라인M" pitchFamily="18" charset="-127"/>
              <a:sym typeface="Wingdings" pitchFamily="2" charset="2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6300" dirty="0" smtClean="0">
              <a:solidFill>
                <a:srgbClr val="000000"/>
              </a:solidFill>
              <a:latin typeface="HY견명조" pitchFamily="18" charset="-127"/>
              <a:ea typeface="HY울릉도B" pitchFamily="18" charset="-127"/>
              <a:sym typeface="Wingdings" pitchFamily="2" charset="2"/>
            </a:endParaRPr>
          </a:p>
          <a:p>
            <a:pPr marL="285750" indent="-285750" algn="ctr" eaLnBrk="1" latin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HY울릉도B" pitchFamily="18" charset="-127"/>
              <a:ea typeface="HY울릉도B" pitchFamily="18" charset="-127"/>
              <a:sym typeface="Wingdings" pitchFamily="2" charset="2"/>
            </a:endParaRPr>
          </a:p>
          <a:p>
            <a:pPr marL="1657350" lvl="3" indent="-285750" eaLnBrk="1" latin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ko-KR" altLang="en-US" sz="1000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  <a:sym typeface="Wingdings" pitchFamily="2" charset="2"/>
              </a:rPr>
              <a:t>		</a:t>
            </a:r>
            <a:endParaRPr lang="ko-KR" altLang="en-US" sz="700" dirty="0">
              <a:solidFill>
                <a:srgbClr val="000000"/>
              </a:solidFill>
              <a:latin typeface="HY견명조" pitchFamily="18" charset="-127"/>
              <a:ea typeface="HY견명조" pitchFamily="18" charset="-127"/>
              <a:sym typeface="Wingdings" pitchFamily="2" charset="2"/>
            </a:endParaRPr>
          </a:p>
        </p:txBody>
      </p:sp>
      <p:sp>
        <p:nvSpPr>
          <p:cNvPr id="16387" name="TextBox 1"/>
          <p:cNvSpPr txBox="1">
            <a:spLocks noChangeArrowheads="1"/>
          </p:cNvSpPr>
          <p:nvPr/>
        </p:nvSpPr>
        <p:spPr bwMode="auto">
          <a:xfrm>
            <a:off x="5961063" y="3284538"/>
            <a:ext cx="38163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>
              <a:buFontTx/>
              <a:buNone/>
            </a:pPr>
            <a:r>
              <a:rPr lang="ko-KR" altLang="en-US" sz="3200" dirty="0" smtClean="0">
                <a:solidFill>
                  <a:srgbClr val="000000"/>
                </a:solidFill>
                <a:latin typeface="Arial" pitchFamily="34" charset="0"/>
                <a:ea typeface="굴림체" pitchFamily="49" charset="-127"/>
              </a:rPr>
              <a:t>대화상자</a:t>
            </a:r>
            <a:endParaRPr lang="ko-KR" altLang="en-US" sz="3200" dirty="0">
              <a:solidFill>
                <a:srgbClr val="000000"/>
              </a:solidFill>
              <a:latin typeface="Arial" pitchFamily="34" charset="0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6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[</a:t>
            </a:r>
            <a:fld id="{021C87D5-353D-4FF0-A6AC-1A9765D5A0E0}" type="slidenum">
              <a:rPr lang="en-US" altLang="ko-KR" sz="1200" smtClean="0">
                <a:latin typeface="HY울릉도L" pitchFamily="18" charset="-127"/>
                <a:ea typeface="HY울릉도L" pitchFamily="18" charset="-127"/>
              </a:rPr>
              <a:pPr/>
              <a:t>50</a:t>
            </a:fld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1450" y="160338"/>
            <a:ext cx="576263" cy="57626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135184" y="185738"/>
            <a:ext cx="5982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288" y="159852"/>
            <a:ext cx="182934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>
              <a:buFontTx/>
              <a:buNone/>
              <a:defRPr/>
            </a:pPr>
            <a:r>
              <a:rPr lang="ko-KR" altLang="en-US" sz="28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 대화 상자</a:t>
            </a:r>
          </a:p>
        </p:txBody>
      </p:sp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6534150"/>
            <a:ext cx="12477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연결선 10"/>
          <p:cNvCxnSpPr>
            <a:stCxn id="9" idx="3"/>
          </p:cNvCxnSpPr>
          <p:nvPr/>
        </p:nvCxnSpPr>
        <p:spPr>
          <a:xfrm flipV="1">
            <a:off x="2589635" y="420688"/>
            <a:ext cx="7316365" cy="77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88504" y="1013048"/>
            <a:ext cx="8784976" cy="529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1800" b="1" kern="0" dirty="0" err="1">
                <a:latin typeface="굴림" charset="-127"/>
                <a:ea typeface="굴림" charset="-127"/>
              </a:rPr>
              <a:t>모달</a:t>
            </a:r>
            <a:r>
              <a:rPr lang="en-US" altLang="ko-KR" sz="1800" b="1" kern="0" dirty="0">
                <a:latin typeface="굴림" charset="-127"/>
                <a:ea typeface="굴림" charset="-127"/>
              </a:rPr>
              <a:t>( Modal </a:t>
            </a:r>
            <a:r>
              <a:rPr lang="en-US" altLang="ko-KR" sz="1800" b="1" kern="0" dirty="0" smtClean="0">
                <a:latin typeface="굴림" charset="-127"/>
                <a:ea typeface="굴림" charset="-127"/>
              </a:rPr>
              <a:t>)</a:t>
            </a:r>
            <a:endParaRPr lang="ko-KR" altLang="en-US" sz="1600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 err="1" smtClean="0">
                <a:latin typeface="굴림" charset="-127"/>
                <a:ea typeface="굴림" charset="-127"/>
              </a:rPr>
              <a:t>모달</a:t>
            </a:r>
            <a:r>
              <a:rPr lang="ko-KR" altLang="en-US" sz="1600" kern="0" dirty="0" err="1">
                <a:latin typeface="굴림" charset="-127"/>
                <a:ea typeface="굴림" charset="-127"/>
              </a:rPr>
              <a:t>이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 띄워지면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대화상자를 종료하지 않는 한 다른 윈도우에 접근이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불가능</a:t>
            </a:r>
            <a:endParaRPr lang="en-US" altLang="ko-KR" sz="1600" kern="0" dirty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 smtClean="0">
                <a:latin typeface="굴림" charset="-127"/>
                <a:ea typeface="굴림" charset="-127"/>
              </a:rPr>
              <a:t>어느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하나의 다이얼로그 창이 프로그램의 모든 </a:t>
            </a:r>
            <a:r>
              <a:rPr lang="ko-KR" altLang="en-US" sz="1600" kern="0" dirty="0" err="1">
                <a:latin typeface="굴림" charset="-127"/>
                <a:ea typeface="굴림" charset="-127"/>
              </a:rPr>
              <a:t>제어권을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독점</a:t>
            </a:r>
            <a:endParaRPr lang="en-US" altLang="ko-KR" sz="1600" kern="0" dirty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 smtClean="0">
                <a:latin typeface="굴림" charset="-127"/>
                <a:ea typeface="굴림" charset="-127"/>
              </a:rPr>
              <a:t>이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다이얼로그 창이 종료되기 전에는 다른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작업 불가능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(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다른 창 활성화가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불가능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)</a:t>
            </a: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endParaRPr lang="en-US" altLang="ko-KR" sz="1600" kern="0" dirty="0">
              <a:latin typeface="굴림" charset="-127"/>
              <a:ea typeface="굴림" charset="-127"/>
            </a:endParaRPr>
          </a:p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1800" b="1" kern="0" dirty="0" err="1">
                <a:latin typeface="굴림" charset="-127"/>
                <a:ea typeface="굴림" charset="-127"/>
              </a:rPr>
              <a:t>모달리스</a:t>
            </a:r>
            <a:r>
              <a:rPr lang="ko-KR" altLang="en-US" sz="1800" b="1" kern="0" dirty="0">
                <a:latin typeface="굴림" charset="-127"/>
                <a:ea typeface="굴림" charset="-127"/>
              </a:rPr>
              <a:t> </a:t>
            </a:r>
            <a:r>
              <a:rPr lang="en-US" altLang="ko-KR" sz="1800" b="1" kern="0" dirty="0">
                <a:latin typeface="굴림" charset="-127"/>
                <a:ea typeface="굴림" charset="-127"/>
              </a:rPr>
              <a:t>( Modeless </a:t>
            </a:r>
            <a:r>
              <a:rPr lang="en-US" altLang="ko-KR" sz="1800" b="1" kern="0" dirty="0" smtClean="0">
                <a:latin typeface="굴림" charset="-127"/>
                <a:ea typeface="굴림" charset="-127"/>
              </a:rPr>
              <a:t>)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 err="1">
                <a:latin typeface="굴림" charset="-127"/>
                <a:ea typeface="굴림" charset="-127"/>
              </a:rPr>
              <a:t>모달리스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 대화상자가 띄워져도 다른 윈도우에 접근이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가능</a:t>
            </a:r>
            <a:endParaRPr lang="en-US" altLang="ko-KR" sz="1600" kern="0" dirty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 smtClean="0">
                <a:latin typeface="굴림" charset="-127"/>
                <a:ea typeface="굴림" charset="-127"/>
              </a:rPr>
              <a:t>어느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하나의 다이얼로그 창이 프로그램의 </a:t>
            </a:r>
            <a:r>
              <a:rPr lang="ko-KR" altLang="en-US" sz="1600" kern="0" dirty="0" err="1">
                <a:latin typeface="굴림" charset="-127"/>
                <a:ea typeface="굴림" charset="-127"/>
              </a:rPr>
              <a:t>제어권을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 독점하지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않음</a:t>
            </a:r>
            <a:endParaRPr lang="en-US" altLang="ko-KR" sz="1600" kern="0" dirty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 smtClean="0">
                <a:latin typeface="굴림" charset="-127"/>
                <a:ea typeface="굴림" charset="-127"/>
              </a:rPr>
              <a:t>다른 작업이 가능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(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다른 창 활성화가 가능 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)</a:t>
            </a: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endParaRPr lang="en-US" altLang="ko-KR" sz="1600" kern="0" dirty="0">
              <a:latin typeface="굴림" charset="-127"/>
              <a:ea typeface="굴림" charset="-127"/>
            </a:endParaRPr>
          </a:p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1800" b="1" kern="0" dirty="0" smtClean="0">
                <a:latin typeface="굴림" charset="-127"/>
                <a:ea typeface="굴림" charset="-127"/>
              </a:rPr>
              <a:t>구현 방법</a:t>
            </a:r>
            <a:endParaRPr lang="en-US" altLang="ko-KR" sz="1600" kern="0" dirty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 err="1">
                <a:latin typeface="굴림" charset="-127"/>
                <a:ea typeface="굴림" charset="-127"/>
              </a:rPr>
              <a:t>모달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: Form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클래스가 제공하는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ShowDialog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()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호출</a:t>
            </a: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 err="1" smtClean="0">
                <a:latin typeface="굴림" charset="-127"/>
                <a:ea typeface="굴림" charset="-127"/>
              </a:rPr>
              <a:t>모달리스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: Form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클래스가 제공하는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Show() </a:t>
            </a:r>
            <a:r>
              <a:rPr lang="ko-KR" altLang="en-US" sz="1600" kern="0" dirty="0" err="1">
                <a:latin typeface="굴림" charset="-127"/>
                <a:ea typeface="굴림" charset="-127"/>
              </a:rPr>
              <a:t>메서드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 호출</a:t>
            </a:r>
            <a:endParaRPr lang="en-US" altLang="ko-KR" sz="1600" kern="0" dirty="0">
              <a:latin typeface="굴림" charset="-127"/>
              <a:ea typeface="굴림" charset="-127"/>
            </a:endParaRPr>
          </a:p>
          <a:p>
            <a:pPr marL="914400" lvl="2" indent="0" eaLnBrk="1" hangingPunct="1">
              <a:lnSpc>
                <a:spcPct val="150000"/>
              </a:lnSpc>
              <a:buNone/>
              <a:defRPr/>
            </a:pPr>
            <a:endParaRPr lang="en-US" altLang="ko-KR" sz="1600" kern="0" dirty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867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[</a:t>
            </a:r>
            <a:fld id="{021C87D5-353D-4FF0-A6AC-1A9765D5A0E0}" type="slidenum">
              <a:rPr lang="en-US" altLang="ko-KR" sz="1200" smtClean="0">
                <a:latin typeface="HY울릉도L" pitchFamily="18" charset="-127"/>
                <a:ea typeface="HY울릉도L" pitchFamily="18" charset="-127"/>
              </a:rPr>
              <a:pPr/>
              <a:t>51</a:t>
            </a:fld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1450" y="160338"/>
            <a:ext cx="576263" cy="57626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135184" y="185738"/>
            <a:ext cx="5982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288" y="159852"/>
            <a:ext cx="182934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>
              <a:buFontTx/>
              <a:buNone/>
              <a:defRPr/>
            </a:pPr>
            <a:r>
              <a:rPr lang="ko-KR" altLang="en-US" sz="28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 대화 상자</a:t>
            </a:r>
          </a:p>
        </p:txBody>
      </p:sp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6534150"/>
            <a:ext cx="12477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연결선 10"/>
          <p:cNvCxnSpPr>
            <a:stCxn id="9" idx="3"/>
          </p:cNvCxnSpPr>
          <p:nvPr/>
        </p:nvCxnSpPr>
        <p:spPr>
          <a:xfrm flipV="1">
            <a:off x="2589635" y="420688"/>
            <a:ext cx="7316365" cy="77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88504" y="1013048"/>
            <a:ext cx="8784976" cy="529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1800" b="1" kern="0" dirty="0">
                <a:latin typeface="굴림" charset="-127"/>
                <a:ea typeface="굴림" charset="-127"/>
              </a:rPr>
              <a:t>공통 </a:t>
            </a:r>
            <a:r>
              <a:rPr lang="ko-KR" altLang="en-US" sz="1800" b="1" kern="0" dirty="0" smtClean="0">
                <a:latin typeface="굴림" charset="-127"/>
                <a:ea typeface="굴림" charset="-127"/>
              </a:rPr>
              <a:t>대화상자</a:t>
            </a:r>
            <a:endParaRPr lang="en-US" altLang="ko-KR" sz="1600" kern="0" dirty="0">
              <a:latin typeface="굴림" charset="-127"/>
              <a:ea typeface="굴림" charset="-127"/>
            </a:endParaRPr>
          </a:p>
          <a:p>
            <a:pPr marL="914400" lvl="2" indent="0" eaLnBrk="1" hangingPunct="1">
              <a:lnSpc>
                <a:spcPct val="150000"/>
              </a:lnSpc>
              <a:buNone/>
              <a:defRPr/>
            </a:pPr>
            <a:endParaRPr lang="en-US" altLang="ko-KR" sz="1600" kern="0" dirty="0">
              <a:latin typeface="굴림" charset="-127"/>
              <a:ea typeface="굴림" charset="-127"/>
            </a:endParaRPr>
          </a:p>
          <a:p>
            <a:pPr marL="914400" lvl="2" indent="0" eaLnBrk="1" hangingPunct="1">
              <a:lnSpc>
                <a:spcPct val="150000"/>
              </a:lnSpc>
              <a:buNone/>
              <a:defRPr/>
            </a:pPr>
            <a:endParaRPr lang="en-US" altLang="ko-KR" sz="1600" kern="0" dirty="0">
              <a:latin typeface="굴림" charset="-127"/>
              <a:ea typeface="굴림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47223"/>
              </p:ext>
            </p:extLst>
          </p:nvPr>
        </p:nvGraphicFramePr>
        <p:xfrm>
          <a:off x="1093465" y="1556792"/>
          <a:ext cx="7819975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335"/>
                <a:gridCol w="1014356"/>
                <a:gridCol w="4746284"/>
              </a:tblGrid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종류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기능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설명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OpenFileDialog</a:t>
                      </a:r>
                      <a:endParaRPr lang="ko-KR" altLang="en-US" sz="15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열기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파일을 열기 위해 사용하는 대화상자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SaveFileDialog</a:t>
                      </a:r>
                      <a:endParaRPr lang="ko-KR" altLang="en-US" sz="15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저장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파일 저장을 위한 대화상자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ColorDialog</a:t>
                      </a:r>
                      <a:endParaRPr lang="ko-KR" altLang="en-US" sz="15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색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색상을 선택하는 대화상자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FontDialog</a:t>
                      </a:r>
                      <a:endParaRPr lang="ko-KR" altLang="en-US" sz="15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글꼴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글꼴 크기와 스타일을 선택하는 대화상자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FolderBrowserDialog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endParaRPr lang="ko-KR" altLang="en-US" sz="15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찾아보기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파일 </a:t>
                      </a:r>
                      <a:r>
                        <a:rPr lang="ko-KR" altLang="en-US" sz="1500" dirty="0" err="1" smtClean="0">
                          <a:latin typeface="굴림" pitchFamily="50" charset="-127"/>
                          <a:ea typeface="굴림" pitchFamily="50" charset="-127"/>
                        </a:rPr>
                        <a:t>디렉토리를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 찾기 위한 대화상자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30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3962400" y="2286000"/>
            <a:ext cx="5943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Arial Black" pitchFamily="34" charset="0"/>
                <a:ea typeface="HY헤드라인M" pitchFamily="18" charset="-127"/>
                <a:sym typeface="Wingdings" pitchFamily="2" charset="2"/>
              </a:rPr>
              <a:t>Chapter</a:t>
            </a:r>
            <a:r>
              <a:rPr lang="en-US" altLang="ko-KR" sz="800" dirty="0">
                <a:solidFill>
                  <a:srgbClr val="000000"/>
                </a:solidFill>
                <a:latin typeface="Arial Black" pitchFamily="34" charset="0"/>
                <a:ea typeface="HY헤드라인M" pitchFamily="18" charset="-127"/>
                <a:sym typeface="Wingdings" pitchFamily="2" charset="2"/>
              </a:rPr>
              <a:t> </a:t>
            </a:r>
            <a:r>
              <a:rPr lang="en-US" altLang="ko-KR" sz="6300" dirty="0" smtClean="0">
                <a:solidFill>
                  <a:srgbClr val="000000"/>
                </a:solidFill>
                <a:latin typeface="Arial Black" pitchFamily="34" charset="0"/>
                <a:ea typeface="HY헤드라인M" pitchFamily="18" charset="-127"/>
                <a:sym typeface="Wingdings" pitchFamily="2" charset="2"/>
              </a:rPr>
              <a:t>14</a:t>
            </a:r>
            <a:endParaRPr lang="en-US" altLang="ko-KR" sz="6300" dirty="0" smtClean="0">
              <a:solidFill>
                <a:srgbClr val="000000"/>
              </a:solidFill>
              <a:latin typeface="Arial Black" pitchFamily="34" charset="0"/>
              <a:ea typeface="HY헤드라인M" pitchFamily="18" charset="-127"/>
              <a:sym typeface="Wingdings" pitchFamily="2" charset="2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6300" dirty="0" smtClean="0">
              <a:solidFill>
                <a:srgbClr val="000000"/>
              </a:solidFill>
              <a:latin typeface="HY견명조" pitchFamily="18" charset="-127"/>
              <a:ea typeface="HY울릉도B" pitchFamily="18" charset="-127"/>
              <a:sym typeface="Wingdings" pitchFamily="2" charset="2"/>
            </a:endParaRPr>
          </a:p>
          <a:p>
            <a:pPr marL="285750" indent="-285750" algn="ctr" eaLnBrk="1" latin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HY울릉도B" pitchFamily="18" charset="-127"/>
              <a:ea typeface="HY울릉도B" pitchFamily="18" charset="-127"/>
              <a:sym typeface="Wingdings" pitchFamily="2" charset="2"/>
            </a:endParaRPr>
          </a:p>
          <a:p>
            <a:pPr marL="1657350" lvl="3" indent="-285750" eaLnBrk="1" latin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ko-KR" altLang="en-US" sz="1000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  <a:sym typeface="Wingdings" pitchFamily="2" charset="2"/>
              </a:rPr>
              <a:t>		</a:t>
            </a:r>
            <a:endParaRPr lang="ko-KR" altLang="en-US" sz="700" dirty="0">
              <a:solidFill>
                <a:srgbClr val="000000"/>
              </a:solidFill>
              <a:latin typeface="HY견명조" pitchFamily="18" charset="-127"/>
              <a:ea typeface="HY견명조" pitchFamily="18" charset="-127"/>
              <a:sym typeface="Wingdings" pitchFamily="2" charset="2"/>
            </a:endParaRPr>
          </a:p>
        </p:txBody>
      </p:sp>
      <p:sp>
        <p:nvSpPr>
          <p:cNvPr id="16387" name="TextBox 1"/>
          <p:cNvSpPr txBox="1">
            <a:spLocks noChangeArrowheads="1"/>
          </p:cNvSpPr>
          <p:nvPr/>
        </p:nvSpPr>
        <p:spPr bwMode="auto">
          <a:xfrm>
            <a:off x="3512840" y="3284538"/>
            <a:ext cx="62645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>
              <a:buFontTx/>
              <a:buNone/>
            </a:pPr>
            <a:r>
              <a:rPr lang="en-US" altLang="ko-KR" sz="3200" dirty="0">
                <a:solidFill>
                  <a:srgbClr val="000000"/>
                </a:solidFill>
                <a:latin typeface="Arial" pitchFamily="34" charset="0"/>
                <a:ea typeface="굴림체" pitchFamily="49" charset="-127"/>
              </a:rPr>
              <a:t>	</a:t>
            </a:r>
            <a:r>
              <a:rPr lang="ko-KR" altLang="en-US" sz="3200" dirty="0">
                <a:solidFill>
                  <a:srgbClr val="000000"/>
                </a:solidFill>
                <a:latin typeface="Arial" pitchFamily="34" charset="0"/>
                <a:ea typeface="굴림체" pitchFamily="49" charset="-127"/>
              </a:rPr>
              <a:t>드래그 앤 </a:t>
            </a:r>
            <a:r>
              <a:rPr lang="ko-KR" altLang="en-US" sz="3200" dirty="0" err="1">
                <a:solidFill>
                  <a:srgbClr val="000000"/>
                </a:solidFill>
                <a:latin typeface="Arial" pitchFamily="34" charset="0"/>
                <a:ea typeface="굴림체" pitchFamily="49" charset="-127"/>
              </a:rPr>
              <a:t>드롭</a:t>
            </a:r>
            <a:r>
              <a:rPr lang="en-US" altLang="ko-KR" sz="3200" dirty="0">
                <a:solidFill>
                  <a:srgbClr val="000000"/>
                </a:solidFill>
                <a:latin typeface="Arial" pitchFamily="34" charset="0"/>
                <a:ea typeface="굴림체" pitchFamily="49" charset="-127"/>
              </a:rPr>
              <a:t>, </a:t>
            </a:r>
            <a:r>
              <a:rPr lang="ko-KR" altLang="en-US" sz="3200" dirty="0" smtClean="0">
                <a:solidFill>
                  <a:srgbClr val="000000"/>
                </a:solidFill>
                <a:latin typeface="Arial" pitchFamily="34" charset="0"/>
                <a:ea typeface="굴림체" pitchFamily="49" charset="-127"/>
              </a:rPr>
              <a:t>클립보드</a:t>
            </a:r>
            <a:endParaRPr lang="ko-KR" altLang="en-US" sz="3200" dirty="0">
              <a:solidFill>
                <a:srgbClr val="000000"/>
              </a:solidFill>
              <a:latin typeface="Arial" pitchFamily="34" charset="0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6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[</a:t>
            </a:r>
            <a:fld id="{021C87D5-353D-4FF0-A6AC-1A9765D5A0E0}" type="slidenum">
              <a:rPr lang="en-US" altLang="ko-KR" sz="1200" smtClean="0">
                <a:latin typeface="HY울릉도L" pitchFamily="18" charset="-127"/>
                <a:ea typeface="HY울릉도L" pitchFamily="18" charset="-127"/>
              </a:rPr>
              <a:pPr/>
              <a:t>53</a:t>
            </a:fld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1450" y="160338"/>
            <a:ext cx="576263" cy="57626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135184" y="185738"/>
            <a:ext cx="5982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288" y="159852"/>
            <a:ext cx="2651688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>
              <a:buFontTx/>
              <a:buNone/>
              <a:defRPr/>
            </a:pPr>
            <a:r>
              <a:rPr lang="ko-KR" altLang="en-US" sz="28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 드래그 앤 </a:t>
            </a:r>
            <a:r>
              <a:rPr lang="ko-KR" altLang="en-US" sz="2800" b="1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드롭</a:t>
            </a:r>
            <a:endParaRPr lang="ko-KR" altLang="en-US" sz="2800" b="1" dirty="0">
              <a:ln>
                <a:solidFill>
                  <a:schemeClr val="tx1">
                    <a:alpha val="1000"/>
                  </a:schemeClr>
                </a:solidFill>
              </a:ln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6534150"/>
            <a:ext cx="12477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연결선 10"/>
          <p:cNvCxnSpPr>
            <a:stCxn id="9" idx="3"/>
          </p:cNvCxnSpPr>
          <p:nvPr/>
        </p:nvCxnSpPr>
        <p:spPr>
          <a:xfrm flipV="1">
            <a:off x="3411976" y="420688"/>
            <a:ext cx="6494024" cy="77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88504" y="908720"/>
            <a:ext cx="8784976" cy="529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1800" b="1" kern="0" dirty="0">
                <a:latin typeface="굴림" charset="-127"/>
                <a:ea typeface="굴림" charset="-127"/>
              </a:rPr>
              <a:t>드래그 앤 </a:t>
            </a:r>
            <a:r>
              <a:rPr lang="ko-KR" altLang="en-US" sz="1800" b="1" kern="0" dirty="0" err="1" smtClean="0">
                <a:latin typeface="굴림" charset="-127"/>
                <a:ea typeface="굴림" charset="-127"/>
              </a:rPr>
              <a:t>드롭</a:t>
            </a:r>
            <a:endParaRPr lang="ko-KR" altLang="en-US" sz="1600" kern="0" dirty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>
                <a:latin typeface="굴림" charset="-127"/>
                <a:ea typeface="굴림" charset="-127"/>
              </a:rPr>
              <a:t>마우스로 끌어서 프로그램을 실행하는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것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>
                <a:latin typeface="굴림" charset="-127"/>
                <a:ea typeface="굴림" charset="-127"/>
              </a:rPr>
              <a:t>관련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이벤트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endParaRPr lang="en-US" altLang="ko-KR" sz="1600" kern="0" dirty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endParaRPr lang="en-US" altLang="ko-KR" sz="1600" kern="0" dirty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endParaRPr lang="en-US" altLang="ko-KR" sz="1600" kern="0" dirty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endParaRPr lang="en-US" altLang="ko-KR" sz="1600" kern="0" dirty="0">
              <a:latin typeface="굴림" charset="-127"/>
              <a:ea typeface="굴림" charset="-127"/>
            </a:endParaRPr>
          </a:p>
          <a:p>
            <a:pPr lvl="2" eaLnBrk="1" hangingPunct="1">
              <a:buFontTx/>
              <a:buChar char="-"/>
              <a:defRPr/>
            </a:pP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1800" b="1" kern="0" dirty="0">
                <a:latin typeface="굴림" charset="-127"/>
                <a:ea typeface="굴림" charset="-127"/>
              </a:rPr>
              <a:t>클립 </a:t>
            </a:r>
            <a:r>
              <a:rPr lang="ko-KR" altLang="en-US" sz="1800" b="1" kern="0" dirty="0" smtClean="0">
                <a:latin typeface="굴림" charset="-127"/>
                <a:ea typeface="굴림" charset="-127"/>
              </a:rPr>
              <a:t>보드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>
                <a:latin typeface="굴림" charset="-127"/>
                <a:ea typeface="굴림" charset="-127"/>
              </a:rPr>
              <a:t>윈도우 운영체제가 제공하는 강력하고 유용한 임시 기억 공간</a:t>
            </a:r>
            <a:endParaRPr lang="en-US" altLang="ko-KR" sz="1600" kern="0" dirty="0">
              <a:latin typeface="굴림" charset="-127"/>
              <a:ea typeface="굴림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378587"/>
              </p:ext>
            </p:extLst>
          </p:nvPr>
        </p:nvGraphicFramePr>
        <p:xfrm>
          <a:off x="1208584" y="2060848"/>
          <a:ext cx="7992888" cy="3526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6336704"/>
              </a:tblGrid>
              <a:tr h="417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종류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 설명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22890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smtClean="0">
                          <a:latin typeface="굴림" pitchFamily="50" charset="-127"/>
                          <a:ea typeface="굴림" pitchFamily="50" charset="-127"/>
                        </a:rPr>
                        <a:t>DragEnter </a:t>
                      </a:r>
                      <a:endParaRPr lang="ko-KR" altLang="en-US" sz="15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컨트롤이나 폼의 </a:t>
                      </a: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AllowDrop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속성이 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true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로 설정되었을 때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어떤 개체를 </a:t>
                      </a:r>
                      <a:r>
                        <a:rPr lang="ko-KR" altLang="en-US" sz="1500" dirty="0" err="1" smtClean="0">
                          <a:latin typeface="굴림" pitchFamily="50" charset="-127"/>
                          <a:ea typeface="굴림" pitchFamily="50" charset="-127"/>
                        </a:rPr>
                        <a:t>드래깅하는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 마우스 포인터가 처음으로 컨트롤이나 폼의</a:t>
                      </a:r>
                      <a:r>
                        <a:rPr lang="ko-KR" altLang="en-US" sz="1500" baseline="0" dirty="0" smtClean="0"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클라이언트 영역에 들어왔을 때 발생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8393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DragOver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endParaRPr lang="ko-KR" altLang="en-US" sz="15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DragEnter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이벤트 발생 후에는 마우스 컨트롤이나 폼 클라이언트 </a:t>
                      </a:r>
                      <a:r>
                        <a:rPr lang="ko-KR" altLang="en-US" sz="1500" dirty="0" err="1" smtClean="0">
                          <a:latin typeface="굴림" pitchFamily="50" charset="-127"/>
                          <a:ea typeface="굴림" pitchFamily="50" charset="-127"/>
                        </a:rPr>
                        <a:t>영역안에서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 움직일 때 마다 발생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7385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DragLeave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endParaRPr lang="ko-KR" altLang="en-US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마우스가 컨트롤이나 폼의 클라이언트 </a:t>
                      </a:r>
                      <a:r>
                        <a:rPr lang="ko-KR" altLang="en-US" sz="1500" dirty="0" err="1" smtClean="0">
                          <a:latin typeface="굴림" pitchFamily="50" charset="-127"/>
                          <a:ea typeface="굴림" pitchFamily="50" charset="-127"/>
                        </a:rPr>
                        <a:t>영역밖으로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 나가면 발생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8393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500" dirty="0" err="1" smtClean="0">
                          <a:latin typeface="굴림" pitchFamily="50" charset="-127"/>
                          <a:ea typeface="굴림" pitchFamily="50" charset="-127"/>
                        </a:rPr>
                        <a:t>DragDrop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endParaRPr lang="ko-KR" altLang="en-US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마우스 커서가 컨트롤이나 폼이 클라이언트 </a:t>
                      </a:r>
                      <a:r>
                        <a:rPr lang="ko-KR" altLang="en-US" sz="1500" dirty="0" err="1" smtClean="0">
                          <a:latin typeface="굴림" pitchFamily="50" charset="-127"/>
                          <a:ea typeface="굴림" pitchFamily="50" charset="-127"/>
                        </a:rPr>
                        <a:t>영역위에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lang="ko-KR" altLang="en-US" sz="1500" dirty="0" err="1" smtClean="0">
                          <a:latin typeface="굴림" pitchFamily="50" charset="-127"/>
                          <a:ea typeface="굴림" pitchFamily="50" charset="-127"/>
                        </a:rPr>
                        <a:t>있을때</a:t>
                      </a:r>
                      <a:r>
                        <a:rPr lang="en-US" altLang="ko-KR" sz="1500" dirty="0" smtClean="0"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lang="ko-KR" altLang="en-US" sz="1500" dirty="0" smtClean="0">
                          <a:latin typeface="굴림" pitchFamily="50" charset="-127"/>
                          <a:ea typeface="굴림" pitchFamily="50" charset="-127"/>
                        </a:rPr>
                        <a:t>마우스를 놓으면 발생</a:t>
                      </a:r>
                      <a:endParaRPr lang="en-US" altLang="ko-KR" sz="1500" dirty="0" smtClean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27" marB="45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67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[</a:t>
            </a:r>
            <a:fld id="{021C87D5-353D-4FF0-A6AC-1A9765D5A0E0}" type="slidenum">
              <a:rPr lang="en-US" altLang="ko-KR" sz="1200" smtClean="0">
                <a:latin typeface="HY울릉도L" pitchFamily="18" charset="-127"/>
                <a:ea typeface="HY울릉도L" pitchFamily="18" charset="-127"/>
              </a:rPr>
              <a:pPr/>
              <a:t>5</a:t>
            </a:fld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1450" y="160338"/>
            <a:ext cx="576263" cy="57626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135184" y="185738"/>
            <a:ext cx="5982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288" y="159852"/>
            <a:ext cx="2534668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>
              <a:buFontTx/>
              <a:buNone/>
              <a:defRPr/>
            </a:pPr>
            <a:r>
              <a:rPr lang="ko-KR" altLang="en-US" sz="2800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2800" b="1" dirty="0" err="1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윈폼</a:t>
            </a:r>
            <a:r>
              <a:rPr lang="ko-KR" altLang="en-US" sz="2800" b="1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 구현하기</a:t>
            </a:r>
            <a:endParaRPr lang="ko-KR" altLang="en-US" sz="2800" b="1" dirty="0">
              <a:ln>
                <a:solidFill>
                  <a:schemeClr val="tx1">
                    <a:alpha val="1000"/>
                  </a:schemeClr>
                </a:solidFill>
              </a:ln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6534150"/>
            <a:ext cx="12477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연결선 10"/>
          <p:cNvCxnSpPr>
            <a:stCxn id="9" idx="3"/>
          </p:cNvCxnSpPr>
          <p:nvPr/>
        </p:nvCxnSpPr>
        <p:spPr>
          <a:xfrm flipV="1">
            <a:off x="3294956" y="420688"/>
            <a:ext cx="6611044" cy="77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82798" y="1085056"/>
            <a:ext cx="85026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1800" b="1" kern="0" dirty="0">
                <a:latin typeface="굴림" charset="-127"/>
                <a:ea typeface="굴림" charset="-127"/>
              </a:rPr>
              <a:t>필요사항</a:t>
            </a:r>
            <a:endParaRPr lang="ko-KR" altLang="en-US" sz="1800" b="1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kern="0" dirty="0" err="1">
                <a:latin typeface="굴림" charset="-127"/>
                <a:ea typeface="굴림" charset="-127"/>
              </a:rPr>
              <a:t>System.Windows.Forms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네임스페이스 선언</a:t>
            </a: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kern="0" dirty="0" smtClean="0">
                <a:latin typeface="굴림" charset="-127"/>
                <a:ea typeface="굴림" charset="-127"/>
              </a:rPr>
              <a:t>[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참조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]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항목에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System.Windows.Forms.dll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파일 </a:t>
            </a:r>
            <a:r>
              <a:rPr lang="ko-KR" altLang="en-US" sz="1600" kern="0" dirty="0" err="1" smtClean="0">
                <a:latin typeface="굴림" charset="-127"/>
                <a:ea typeface="굴림" charset="-127"/>
              </a:rPr>
              <a:t>등록후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 선언</a:t>
            </a:r>
            <a:endParaRPr lang="en-US" altLang="ko-KR" sz="1600" kern="0" dirty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kern="0" dirty="0" smtClean="0">
                <a:latin typeface="굴림" charset="-127"/>
                <a:ea typeface="굴림" charset="-127"/>
              </a:rPr>
              <a:t>Form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클래스를 이용한 윈도우 화면 구성</a:t>
            </a: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kern="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static)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Application.Run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(...)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을 이용한 윈도우 프로그램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구동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endParaRPr lang="en-US" altLang="ko-KR" sz="1600" kern="0" dirty="0">
              <a:latin typeface="굴림" charset="-127"/>
              <a:ea typeface="굴림" charset="-127"/>
            </a:endParaRPr>
          </a:p>
          <a:p>
            <a:pPr marL="914400" lvl="2" indent="0" eaLnBrk="1" hangingPunct="1">
              <a:lnSpc>
                <a:spcPct val="150000"/>
              </a:lnSpc>
              <a:buNone/>
              <a:defRPr/>
            </a:pPr>
            <a:endParaRPr lang="en-US" altLang="ko-KR" sz="1600" kern="0" dirty="0">
              <a:latin typeface="굴림" charset="-127"/>
              <a:ea typeface="굴림" charset="-127"/>
            </a:endParaRPr>
          </a:p>
          <a:p>
            <a:pPr marL="914400" lvl="2" indent="0" eaLnBrk="1" hangingPunct="1">
              <a:lnSpc>
                <a:spcPct val="150000"/>
              </a:lnSpc>
              <a:buNone/>
              <a:defRPr/>
            </a:pP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marL="914400" lvl="2" indent="0" eaLnBrk="1" hangingPunct="1">
              <a:buNone/>
              <a:defRPr/>
            </a:pPr>
            <a:endParaRPr lang="ko-KR" altLang="en-US" sz="1400" kern="0" dirty="0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53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3962400" y="2286000"/>
            <a:ext cx="5943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200" dirty="0">
                <a:solidFill>
                  <a:srgbClr val="000000"/>
                </a:solidFill>
                <a:latin typeface="Arial Black" pitchFamily="34" charset="0"/>
                <a:ea typeface="HY헤드라인M" pitchFamily="18" charset="-127"/>
                <a:sym typeface="Wingdings" pitchFamily="2" charset="2"/>
              </a:rPr>
              <a:t>Chapter</a:t>
            </a:r>
            <a:r>
              <a:rPr lang="en-US" altLang="ko-KR" sz="800" dirty="0">
                <a:solidFill>
                  <a:srgbClr val="000000"/>
                </a:solidFill>
                <a:latin typeface="Arial Black" pitchFamily="34" charset="0"/>
                <a:ea typeface="HY헤드라인M" pitchFamily="18" charset="-127"/>
                <a:sym typeface="Wingdings" pitchFamily="2" charset="2"/>
              </a:rPr>
              <a:t> </a:t>
            </a:r>
            <a:r>
              <a:rPr lang="en-US" altLang="ko-KR" sz="6300" dirty="0" smtClean="0">
                <a:solidFill>
                  <a:srgbClr val="000000"/>
                </a:solidFill>
                <a:latin typeface="Arial Black" pitchFamily="34" charset="0"/>
                <a:ea typeface="HY헤드라인M" pitchFamily="18" charset="-127"/>
                <a:sym typeface="Wingdings" pitchFamily="2" charset="2"/>
              </a:rPr>
              <a:t>02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6300" dirty="0" smtClean="0">
              <a:solidFill>
                <a:srgbClr val="000000"/>
              </a:solidFill>
              <a:latin typeface="HY견명조" pitchFamily="18" charset="-127"/>
              <a:ea typeface="HY울릉도B" pitchFamily="18" charset="-127"/>
              <a:sym typeface="Wingdings" pitchFamily="2" charset="2"/>
            </a:endParaRPr>
          </a:p>
          <a:p>
            <a:pPr marL="285750" indent="-285750" algn="ctr" eaLnBrk="1" latin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HY울릉도B" pitchFamily="18" charset="-127"/>
              <a:ea typeface="HY울릉도B" pitchFamily="18" charset="-127"/>
              <a:sym typeface="Wingdings" pitchFamily="2" charset="2"/>
            </a:endParaRPr>
          </a:p>
          <a:p>
            <a:pPr marL="1657350" lvl="3" indent="-285750" eaLnBrk="1" latin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ko-KR" altLang="en-US" sz="1000" dirty="0">
                <a:solidFill>
                  <a:srgbClr val="000000"/>
                </a:solidFill>
                <a:latin typeface="HY견명조" pitchFamily="18" charset="-127"/>
                <a:ea typeface="HY견명조" pitchFamily="18" charset="-127"/>
                <a:sym typeface="Wingdings" pitchFamily="2" charset="2"/>
              </a:rPr>
              <a:t>		</a:t>
            </a:r>
            <a:endParaRPr lang="ko-KR" altLang="en-US" sz="700" dirty="0">
              <a:solidFill>
                <a:srgbClr val="000000"/>
              </a:solidFill>
              <a:latin typeface="HY견명조" pitchFamily="18" charset="-127"/>
              <a:ea typeface="HY견명조" pitchFamily="18" charset="-127"/>
              <a:sym typeface="Wingdings" pitchFamily="2" charset="2"/>
            </a:endParaRPr>
          </a:p>
        </p:txBody>
      </p:sp>
      <p:sp>
        <p:nvSpPr>
          <p:cNvPr id="16387" name="TextBox 1"/>
          <p:cNvSpPr txBox="1">
            <a:spLocks noChangeArrowheads="1"/>
          </p:cNvSpPr>
          <p:nvPr/>
        </p:nvSpPr>
        <p:spPr bwMode="auto">
          <a:xfrm>
            <a:off x="5961063" y="3284538"/>
            <a:ext cx="38163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>
              <a:buFontTx/>
              <a:buNone/>
            </a:pPr>
            <a:r>
              <a:rPr lang="ko-KR" altLang="en-US" sz="3200" dirty="0">
                <a:solidFill>
                  <a:srgbClr val="000000"/>
                </a:solidFill>
                <a:latin typeface="Arial" pitchFamily="34" charset="0"/>
                <a:ea typeface="굴림체" pitchFamily="49" charset="-127"/>
              </a:rPr>
              <a:t>필수구조체</a:t>
            </a:r>
            <a:endParaRPr lang="ko-KR" altLang="en-US" sz="3200" dirty="0">
              <a:solidFill>
                <a:srgbClr val="000000"/>
              </a:solidFill>
              <a:latin typeface="Arial" pitchFamily="34" charset="0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133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[</a:t>
            </a:r>
            <a:fld id="{021C87D5-353D-4FF0-A6AC-1A9765D5A0E0}" type="slidenum">
              <a:rPr lang="en-US" altLang="ko-KR" sz="1200" smtClean="0">
                <a:latin typeface="HY울릉도L" pitchFamily="18" charset="-127"/>
                <a:ea typeface="HY울릉도L" pitchFamily="18" charset="-127"/>
              </a:rPr>
              <a:pPr/>
              <a:t>7</a:t>
            </a:fld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1450" y="160338"/>
            <a:ext cx="576263" cy="57626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135184" y="185738"/>
            <a:ext cx="5982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288" y="159852"/>
            <a:ext cx="2182008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>
              <a:buFontTx/>
              <a:buNone/>
              <a:defRPr/>
            </a:pPr>
            <a:r>
              <a:rPr lang="ko-KR" altLang="en-US" sz="2800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2800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필수 구조체</a:t>
            </a:r>
            <a:endParaRPr lang="ko-KR" altLang="en-US" sz="2800" b="1" dirty="0">
              <a:ln>
                <a:solidFill>
                  <a:schemeClr val="tx1">
                    <a:alpha val="1000"/>
                  </a:schemeClr>
                </a:solidFill>
              </a:ln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6534150"/>
            <a:ext cx="12477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연결선 10"/>
          <p:cNvCxnSpPr>
            <a:stCxn id="9" idx="3"/>
          </p:cNvCxnSpPr>
          <p:nvPr/>
        </p:nvCxnSpPr>
        <p:spPr>
          <a:xfrm flipV="1">
            <a:off x="2942296" y="420688"/>
            <a:ext cx="6963704" cy="77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82798" y="1085056"/>
            <a:ext cx="85026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1800" b="1" kern="0" dirty="0" smtClean="0">
                <a:latin typeface="굴림" charset="-127"/>
                <a:ea typeface="굴림" charset="-127"/>
              </a:rPr>
              <a:t>Point</a:t>
            </a:r>
            <a:endParaRPr lang="ko-KR" altLang="en-US" sz="1800" b="1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kern="0" dirty="0">
                <a:latin typeface="굴림" charset="-127"/>
                <a:ea typeface="굴림" charset="-127"/>
              </a:rPr>
              <a:t>Point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() :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기본 </a:t>
            </a:r>
            <a:r>
              <a:rPr lang="ko-KR" altLang="en-US" sz="1600" kern="0" dirty="0" err="1">
                <a:latin typeface="굴림" charset="-127"/>
                <a:ea typeface="굴림" charset="-127"/>
              </a:rPr>
              <a:t>생성자</a:t>
            </a:r>
            <a:endParaRPr lang="ko-KR" altLang="en-US" sz="1600" kern="0" dirty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kern="0" dirty="0" smtClean="0">
                <a:latin typeface="굴림" charset="-127"/>
                <a:ea typeface="굴림" charset="-127"/>
              </a:rPr>
              <a:t>Point(</a:t>
            </a:r>
            <a:r>
              <a:rPr lang="en-US" altLang="ko-KR" sz="1600" kern="0" dirty="0" err="1" smtClean="0">
                <a:latin typeface="굴림" charset="-127"/>
                <a:ea typeface="굴림" charset="-127"/>
              </a:rPr>
              <a:t>int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data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) :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앞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16bit : Y 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뒤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16bit : X</a:t>
            </a: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kern="0" dirty="0" smtClean="0">
                <a:latin typeface="굴림" charset="-127"/>
                <a:ea typeface="굴림" charset="-127"/>
              </a:rPr>
              <a:t>Point(Size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data)  : Size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구조체의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Width: X,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Height:Y</a:t>
            </a:r>
            <a:endParaRPr lang="en-US" altLang="ko-KR" sz="1600" kern="0" dirty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kern="0" dirty="0" smtClean="0">
                <a:latin typeface="굴림" charset="-127"/>
                <a:ea typeface="굴림" charset="-127"/>
              </a:rPr>
              <a:t>Point(</a:t>
            </a:r>
            <a:r>
              <a:rPr lang="en-US" altLang="ko-KR" sz="1600" kern="0" dirty="0" err="1" smtClean="0">
                <a:latin typeface="굴림" charset="-127"/>
                <a:ea typeface="굴림" charset="-127"/>
              </a:rPr>
              <a:t>int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x,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int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 y) : X, 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Y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 </a:t>
            </a:r>
            <a:endParaRPr lang="ko-KR" altLang="en-US" sz="1600" kern="0" dirty="0">
              <a:latin typeface="굴림" charset="-127"/>
              <a:ea typeface="굴림" charset="-127"/>
            </a:endParaRPr>
          </a:p>
          <a:p>
            <a:pPr marL="914400" lvl="2" indent="0" eaLnBrk="1" hangingPunct="1">
              <a:lnSpc>
                <a:spcPct val="150000"/>
              </a:lnSpc>
              <a:buNone/>
              <a:defRPr/>
            </a:pPr>
            <a:r>
              <a:rPr lang="ko-KR" altLang="en-US" sz="1600" kern="0" dirty="0">
                <a:latin typeface="굴림" charset="-127"/>
                <a:ea typeface="굴림" charset="-127"/>
              </a:rPr>
              <a:t>   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==&gt;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마우스 좌표를 다룰 때 주로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사용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marL="914400" lvl="2" indent="0" eaLnBrk="1" hangingPunct="1">
              <a:lnSpc>
                <a:spcPct val="150000"/>
              </a:lnSpc>
              <a:buNone/>
              <a:defRPr/>
            </a:pP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1800" b="1" kern="0" dirty="0" smtClean="0">
                <a:latin typeface="굴림" charset="-127"/>
                <a:ea typeface="굴림" charset="-127"/>
              </a:rPr>
              <a:t>Size</a:t>
            </a:r>
            <a:endParaRPr lang="ko-KR" altLang="en-US" sz="1800" b="1" kern="0" dirty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kern="0" dirty="0">
                <a:latin typeface="굴림" charset="-127"/>
                <a:ea typeface="굴림" charset="-127"/>
              </a:rPr>
              <a:t>Size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() :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기본 </a:t>
            </a:r>
            <a:r>
              <a:rPr lang="ko-KR" altLang="en-US" sz="1600" kern="0" dirty="0" err="1">
                <a:latin typeface="굴림" charset="-127"/>
                <a:ea typeface="굴림" charset="-127"/>
              </a:rPr>
              <a:t>생성자</a:t>
            </a:r>
            <a:endParaRPr lang="ko-KR" altLang="en-US" sz="1600" kern="0" dirty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kern="0" dirty="0" smtClean="0">
                <a:latin typeface="굴림" charset="-127"/>
                <a:ea typeface="굴림" charset="-127"/>
              </a:rPr>
              <a:t>Size(Point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data)  : Point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구조체의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X :Width, Y : Height</a:t>
            </a: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kern="0" dirty="0" smtClean="0">
                <a:latin typeface="굴림" charset="-127"/>
                <a:ea typeface="굴림" charset="-127"/>
              </a:rPr>
              <a:t>Size(</a:t>
            </a:r>
            <a:r>
              <a:rPr lang="en-US" altLang="ko-KR" sz="1600" kern="0" dirty="0" err="1" smtClean="0">
                <a:latin typeface="굴림" charset="-127"/>
                <a:ea typeface="굴림" charset="-127"/>
              </a:rPr>
              <a:t>int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x,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int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 y)  :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각각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Width, 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Height</a:t>
            </a:r>
            <a:endParaRPr lang="en-US" altLang="ko-KR" sz="1600" kern="0" dirty="0">
              <a:latin typeface="굴림" charset="-127"/>
              <a:ea typeface="굴림" charset="-127"/>
            </a:endParaRPr>
          </a:p>
          <a:p>
            <a:pPr marL="914400" lvl="2" indent="0" eaLnBrk="1" hangingPunct="1">
              <a:lnSpc>
                <a:spcPct val="150000"/>
              </a:lnSpc>
              <a:buNone/>
              <a:defRPr/>
            </a:pPr>
            <a:r>
              <a:rPr lang="en-US" altLang="ko-KR" sz="1600" kern="0" dirty="0" smtClean="0">
                <a:latin typeface="굴림" charset="-127"/>
                <a:ea typeface="굴림" charset="-127"/>
              </a:rPr>
              <a:t>   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==&gt;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윈도우 영역을 저장할 때 주로 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사용</a:t>
            </a:r>
            <a:endParaRPr lang="en-US" altLang="ko-KR" sz="1600" kern="0" dirty="0">
              <a:latin typeface="굴림" charset="-127"/>
              <a:ea typeface="굴림" charset="-127"/>
            </a:endParaRPr>
          </a:p>
          <a:p>
            <a:pPr marL="914400" lvl="2" indent="0" eaLnBrk="1" hangingPunct="1">
              <a:lnSpc>
                <a:spcPct val="150000"/>
              </a:lnSpc>
              <a:buNone/>
              <a:defRPr/>
            </a:pP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marL="914400" lvl="2" indent="0" eaLnBrk="1" hangingPunct="1">
              <a:buNone/>
              <a:defRPr/>
            </a:pPr>
            <a:endParaRPr lang="ko-KR" altLang="en-US" sz="1400" kern="0" dirty="0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327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[</a:t>
            </a:r>
            <a:fld id="{021C87D5-353D-4FF0-A6AC-1A9765D5A0E0}" type="slidenum">
              <a:rPr lang="en-US" altLang="ko-KR" sz="1200" smtClean="0">
                <a:latin typeface="HY울릉도L" pitchFamily="18" charset="-127"/>
                <a:ea typeface="HY울릉도L" pitchFamily="18" charset="-127"/>
              </a:rPr>
              <a:pPr/>
              <a:t>8</a:t>
            </a:fld>
            <a:r>
              <a:rPr lang="en-US" altLang="ko-KR" sz="1200" smtClean="0">
                <a:latin typeface="HY울릉도L" pitchFamily="18" charset="-127"/>
                <a:ea typeface="HY울릉도L" pitchFamily="18" charset="-127"/>
              </a:rPr>
              <a:t>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1450" y="160338"/>
            <a:ext cx="576263" cy="57626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412" name="TextBox 7"/>
          <p:cNvSpPr txBox="1">
            <a:spLocks noChangeArrowheads="1"/>
          </p:cNvSpPr>
          <p:nvPr/>
        </p:nvSpPr>
        <p:spPr bwMode="auto">
          <a:xfrm>
            <a:off x="135184" y="185738"/>
            <a:ext cx="5982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  <a:sym typeface="Wingdings" pitchFamily="2" charset="2"/>
              </a:defRPr>
            </a:lvl1pPr>
            <a:lvl2pPr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288" y="159852"/>
            <a:ext cx="2182008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>
              <a:buFontTx/>
              <a:buNone/>
              <a:defRPr/>
            </a:pPr>
            <a:r>
              <a:rPr lang="ko-KR" altLang="en-US" sz="2800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2800" b="1" dirty="0" smtClean="0">
                <a:ln>
                  <a:solidFill>
                    <a:schemeClr val="tx1">
                      <a:alpha val="1000"/>
                    </a:schemeClr>
                  </a:solidFill>
                </a:ln>
                <a:latin typeface="굴림" pitchFamily="50" charset="-127"/>
                <a:ea typeface="굴림" pitchFamily="50" charset="-127"/>
              </a:rPr>
              <a:t>필수 구조체</a:t>
            </a:r>
            <a:endParaRPr lang="ko-KR" altLang="en-US" sz="2800" b="1" dirty="0">
              <a:ln>
                <a:solidFill>
                  <a:schemeClr val="tx1">
                    <a:alpha val="1000"/>
                  </a:schemeClr>
                </a:solidFill>
              </a:ln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6534150"/>
            <a:ext cx="12477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직선 연결선 10"/>
          <p:cNvCxnSpPr>
            <a:stCxn id="9" idx="3"/>
          </p:cNvCxnSpPr>
          <p:nvPr/>
        </p:nvCxnSpPr>
        <p:spPr>
          <a:xfrm flipV="1">
            <a:off x="2942296" y="420688"/>
            <a:ext cx="6963704" cy="77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-44574" y="1085055"/>
            <a:ext cx="10110142" cy="561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Y중고딕" pitchFamily="18" charset="-127"/>
                <a:ea typeface="HY중고딕" pitchFamily="18" charset="-127"/>
              </a:defRPr>
            </a:lvl9pPr>
          </a:lstStyle>
          <a:p>
            <a:pPr marL="685800"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1800" b="1" kern="0" dirty="0" smtClean="0">
                <a:latin typeface="굴림" charset="-127"/>
                <a:ea typeface="굴림" charset="-127"/>
              </a:rPr>
              <a:t>Rectangle</a:t>
            </a:r>
            <a:endParaRPr lang="ko-KR" altLang="en-US" sz="1800" b="1" kern="0" dirty="0" smtClean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kern="0" dirty="0" smtClean="0">
                <a:latin typeface="굴림" charset="-127"/>
                <a:ea typeface="굴림" charset="-127"/>
              </a:rPr>
              <a:t>Offset </a:t>
            </a:r>
            <a:r>
              <a:rPr lang="ko-KR" altLang="en-US" sz="1600" kern="0" dirty="0" err="1" smtClean="0">
                <a:latin typeface="굴림" charset="-127"/>
                <a:ea typeface="굴림" charset="-127"/>
              </a:rPr>
              <a:t>메서드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marL="914400" lvl="2" indent="0" eaLnBrk="1" hangingPunct="1">
              <a:lnSpc>
                <a:spcPct val="150000"/>
              </a:lnSpc>
              <a:buNone/>
              <a:defRPr/>
            </a:pPr>
            <a:r>
              <a:rPr lang="en-US" altLang="ko-KR" sz="1600" kern="0" dirty="0" smtClean="0">
                <a:latin typeface="굴림" charset="-127"/>
                <a:ea typeface="굴림" charset="-127"/>
              </a:rPr>
              <a:t>     -&gt; </a:t>
            </a:r>
            <a:r>
              <a:rPr lang="en-US" altLang="ko-KR" sz="1600" kern="0" dirty="0" err="1" smtClean="0">
                <a:latin typeface="굴림" charset="-127"/>
                <a:ea typeface="굴림" charset="-127"/>
              </a:rPr>
              <a:t>rect.Offset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(10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, -10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);  &gt;&gt; </a:t>
            </a:r>
            <a:r>
              <a:rPr lang="en-US" altLang="ko-KR" sz="1600" kern="0" dirty="0" err="1" smtClean="0">
                <a:latin typeface="굴림" charset="-127"/>
                <a:ea typeface="굴림" charset="-127"/>
              </a:rPr>
              <a:t>rect.x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+= 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10; </a:t>
            </a:r>
            <a:r>
              <a:rPr lang="en-US" altLang="ko-KR" sz="1600" kern="0" dirty="0" err="1" smtClean="0">
                <a:latin typeface="굴림" charset="-127"/>
                <a:ea typeface="굴림" charset="-127"/>
              </a:rPr>
              <a:t>rect.Y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+= -10;</a:t>
            </a: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kern="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Inflate </a:t>
            </a:r>
            <a:r>
              <a:rPr lang="ko-KR" altLang="en-US" sz="1600" kern="0" dirty="0" err="1">
                <a:latin typeface="굴림" charset="-127"/>
                <a:ea typeface="굴림" charset="-127"/>
              </a:rPr>
              <a:t>메서드</a:t>
            </a:r>
            <a:endParaRPr lang="ko-KR" altLang="en-US" sz="1600" kern="0" dirty="0">
              <a:latin typeface="굴림" charset="-127"/>
              <a:ea typeface="굴림" charset="-127"/>
            </a:endParaRPr>
          </a:p>
          <a:p>
            <a:pPr marL="914400" lvl="2" indent="0" eaLnBrk="1" hangingPunct="1">
              <a:lnSpc>
                <a:spcPct val="150000"/>
              </a:lnSpc>
              <a:buNone/>
              <a:defRPr/>
            </a:pPr>
            <a:r>
              <a:rPr lang="ko-KR" altLang="en-US" sz="1600" kern="0" dirty="0" smtClean="0">
                <a:latin typeface="굴림" charset="-127"/>
                <a:ea typeface="굴림" charset="-127"/>
              </a:rPr>
              <a:t>     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-&gt;</a:t>
            </a:r>
            <a:r>
              <a:rPr lang="en-US" altLang="ko-KR" sz="1600" kern="0" dirty="0" err="1" smtClean="0">
                <a:latin typeface="굴림" charset="-127"/>
                <a:ea typeface="굴림" charset="-127"/>
              </a:rPr>
              <a:t>rect.Inflate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(10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, -10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);  &gt;&gt; </a:t>
            </a:r>
            <a:r>
              <a:rPr lang="en-US" altLang="ko-KR" sz="1600" kern="0" dirty="0" err="1" smtClean="0">
                <a:latin typeface="굴림" charset="-127"/>
                <a:ea typeface="굴림" charset="-127"/>
              </a:rPr>
              <a:t>rect.x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-= 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10; </a:t>
            </a:r>
            <a:r>
              <a:rPr lang="en-US" altLang="ko-KR" sz="1600" kern="0" dirty="0" err="1" smtClean="0">
                <a:latin typeface="굴림" charset="-127"/>
                <a:ea typeface="굴림" charset="-127"/>
              </a:rPr>
              <a:t>rect.Y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-= -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10;r </a:t>
            </a:r>
          </a:p>
          <a:p>
            <a:pPr marL="914400" lvl="2" indent="0" eaLnBrk="1" hangingPunct="1">
              <a:lnSpc>
                <a:spcPct val="150000"/>
              </a:lnSpc>
              <a:buNone/>
              <a:defRPr/>
            </a:pPr>
            <a:r>
              <a:rPr lang="en-US" altLang="ko-KR" sz="1600" kern="0" dirty="0">
                <a:latin typeface="굴림" charset="-127"/>
                <a:ea typeface="굴림" charset="-127"/>
              </a:rPr>
              <a:t> 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                                            </a:t>
            </a:r>
            <a:r>
              <a:rPr lang="en-US" altLang="ko-KR" sz="1600" kern="0" dirty="0" err="1" smtClean="0">
                <a:latin typeface="굴림" charset="-127"/>
                <a:ea typeface="굴림" charset="-127"/>
              </a:rPr>
              <a:t>rect.Width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+= 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2*10; </a:t>
            </a:r>
            <a:r>
              <a:rPr lang="en-US" altLang="ko-KR" sz="1600" kern="0" dirty="0" err="1" smtClean="0">
                <a:latin typeface="굴림" charset="-127"/>
                <a:ea typeface="굴림" charset="-127"/>
              </a:rPr>
              <a:t>rect.Height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+= 2*(-10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);</a:t>
            </a:r>
            <a:endParaRPr lang="en-US" altLang="ko-KR" sz="1600" kern="0" dirty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kern="0" dirty="0">
                <a:latin typeface="굴림" charset="-127"/>
                <a:ea typeface="굴림" charset="-127"/>
              </a:rPr>
              <a:t>   static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형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Inflate</a:t>
            </a:r>
            <a:r>
              <a:rPr lang="ko-KR" altLang="en-US" sz="1600" kern="0" dirty="0" err="1">
                <a:latin typeface="굴림" charset="-127"/>
                <a:ea typeface="굴림" charset="-127"/>
              </a:rPr>
              <a:t>메서드</a:t>
            </a:r>
            <a:endParaRPr lang="ko-KR" altLang="en-US" sz="1600" kern="0" dirty="0">
              <a:latin typeface="굴림" charset="-127"/>
              <a:ea typeface="굴림" charset="-127"/>
            </a:endParaRPr>
          </a:p>
          <a:p>
            <a:pPr marL="914400" lvl="2" indent="0" eaLnBrk="1" hangingPunct="1">
              <a:lnSpc>
                <a:spcPct val="150000"/>
              </a:lnSpc>
              <a:buNone/>
              <a:defRPr/>
            </a:pPr>
            <a:r>
              <a:rPr lang="ko-KR" altLang="en-US" sz="1600" kern="0" dirty="0" smtClean="0">
                <a:latin typeface="굴림" charset="-127"/>
                <a:ea typeface="굴림" charset="-127"/>
              </a:rPr>
              <a:t>      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-&gt;</a:t>
            </a:r>
            <a:r>
              <a:rPr lang="en-US" altLang="ko-KR" sz="1600" kern="0" dirty="0" err="1" smtClean="0">
                <a:latin typeface="굴림" charset="-127"/>
                <a:ea typeface="굴림" charset="-127"/>
              </a:rPr>
              <a:t>Rectangle.Inflate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(</a:t>
            </a:r>
            <a:r>
              <a:rPr lang="en-US" altLang="ko-KR" sz="1600" kern="0" dirty="0" err="1" smtClean="0">
                <a:latin typeface="굴림" charset="-127"/>
                <a:ea typeface="굴림" charset="-127"/>
              </a:rPr>
              <a:t>rect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, 10, -10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);  &gt;&gt; 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Inflate </a:t>
            </a:r>
            <a:r>
              <a:rPr lang="ko-KR" altLang="en-US" sz="1600" kern="0" dirty="0" err="1" smtClean="0">
                <a:latin typeface="굴림" charset="-127"/>
                <a:ea typeface="굴림" charset="-127"/>
              </a:rPr>
              <a:t>메서드와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 동일</a:t>
            </a:r>
            <a:endParaRPr lang="ko-KR" altLang="en-US" sz="1600" kern="0" dirty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kern="0" dirty="0" err="1" smtClean="0">
                <a:latin typeface="굴림" charset="-127"/>
                <a:ea typeface="굴림" charset="-127"/>
              </a:rPr>
              <a:t>FromLTRB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1600" kern="0" dirty="0" err="1" smtClean="0">
                <a:latin typeface="굴림" charset="-127"/>
                <a:ea typeface="굴림" charset="-127"/>
              </a:rPr>
              <a:t>메서드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:</a:t>
            </a:r>
            <a:r>
              <a:rPr lang="ko-KR" altLang="en-US" sz="1600" kern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좌측상단과 우측하단의 좌표로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Rectangle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객체를 만들어 반환</a:t>
            </a:r>
          </a:p>
          <a:p>
            <a:pPr marL="914400" lvl="2" indent="0" eaLnBrk="1" hangingPunct="1">
              <a:lnSpc>
                <a:spcPct val="150000"/>
              </a:lnSpc>
              <a:buNone/>
              <a:defRPr/>
            </a:pPr>
            <a:r>
              <a:rPr lang="ko-KR" altLang="en-US" sz="1600" kern="0" dirty="0" smtClean="0">
                <a:latin typeface="굴림" charset="-127"/>
                <a:ea typeface="굴림" charset="-127"/>
              </a:rPr>
              <a:t>    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-&gt;</a:t>
            </a:r>
            <a:r>
              <a:rPr lang="en-US" altLang="ko-KR" sz="1600" kern="0" dirty="0" err="1" smtClean="0">
                <a:latin typeface="굴림" charset="-127"/>
                <a:ea typeface="굴림" charset="-127"/>
              </a:rPr>
              <a:t>rect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=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Rectangle.FromLTRB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(x1, y1, x2, y2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);  &gt;&gt;  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rect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 = new Rectangle(x1, y1, x2, y2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);</a:t>
            </a:r>
            <a:endParaRPr lang="en-US" altLang="ko-KR" sz="1600" kern="0" dirty="0">
              <a:latin typeface="굴림" charset="-127"/>
              <a:ea typeface="굴림" charset="-127"/>
            </a:endParaRP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kern="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Union</a:t>
            </a:r>
            <a:r>
              <a:rPr lang="ko-KR" altLang="en-US" sz="1600" kern="0" dirty="0" err="1">
                <a:latin typeface="굴림" charset="-127"/>
                <a:ea typeface="굴림" charset="-127"/>
              </a:rPr>
              <a:t>메서드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 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: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두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Rectnalge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 </a:t>
            </a:r>
            <a:r>
              <a:rPr lang="ko-KR" altLang="en-US" sz="1600" kern="0" dirty="0">
                <a:latin typeface="굴림" charset="-127"/>
                <a:ea typeface="굴림" charset="-127"/>
              </a:rPr>
              <a:t>영역의 합집합 반환</a:t>
            </a:r>
          </a:p>
          <a:p>
            <a:pPr lvl="2" eaLnBrk="1" hangingPunct="1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kern="0" dirty="0">
                <a:latin typeface="굴림" charset="-127"/>
                <a:ea typeface="굴림" charset="-127"/>
              </a:rPr>
              <a:t>  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rect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 = </a:t>
            </a:r>
            <a:r>
              <a:rPr lang="en-US" altLang="ko-KR" sz="1600" kern="0" dirty="0" err="1">
                <a:latin typeface="굴림" charset="-127"/>
                <a:ea typeface="굴림" charset="-127"/>
              </a:rPr>
              <a:t>Rectanble.Union</a:t>
            </a:r>
            <a:r>
              <a:rPr lang="en-US" altLang="ko-KR" sz="1600" kern="0" dirty="0">
                <a:latin typeface="굴림" charset="-127"/>
                <a:ea typeface="굴림" charset="-127"/>
              </a:rPr>
              <a:t>(rect1, rect2</a:t>
            </a:r>
            <a:r>
              <a:rPr lang="en-US" altLang="ko-KR" sz="1600" kern="0" dirty="0" smtClean="0">
                <a:latin typeface="굴림" charset="-127"/>
                <a:ea typeface="굴림" charset="-127"/>
              </a:rPr>
              <a:t>);</a:t>
            </a:r>
            <a:endParaRPr lang="en-US" altLang="ko-KR" sz="1600" kern="0" dirty="0" smtClean="0">
              <a:latin typeface="굴림" charset="-127"/>
              <a:ea typeface="굴림" charset="-127"/>
            </a:endParaRPr>
          </a:p>
          <a:p>
            <a:pPr marL="914400" lvl="2" indent="0" eaLnBrk="1" hangingPunct="1">
              <a:buNone/>
              <a:defRPr/>
            </a:pPr>
            <a:endParaRPr lang="ko-KR" altLang="en-US" sz="1400" kern="0" dirty="0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708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교재마스터1">
  <a:themeElements>
    <a:clrScheme name="교재마스터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교재마스터1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80988" marR="0" indent="-280988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35000"/>
          </a:spcAft>
          <a:buClrTx/>
          <a:buSzTx/>
          <a:buFontTx/>
          <a:buChar char="•"/>
          <a:tabLst/>
          <a:defRPr kumimoji="1" lang="ko-KR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80988" marR="0" indent="-280988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35000"/>
          </a:spcAft>
          <a:buClrTx/>
          <a:buSzTx/>
          <a:buFontTx/>
          <a:buChar char="•"/>
          <a:tabLst/>
          <a:defRPr kumimoji="1" lang="ko-KR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체" pitchFamily="49" charset="-127"/>
          </a:defRPr>
        </a:defPPr>
      </a:lstStyle>
    </a:lnDef>
  </a:objectDefaults>
  <a:extraClrSchemeLst>
    <a:extraClrScheme>
      <a:clrScheme name="교재마스터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교재마스터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재마스터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재마스터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재마스터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재마스터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재마스터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교재마스터1">
  <a:themeElements>
    <a:clrScheme name="교재마스터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교재마스터1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80988" marR="0" indent="-280988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35000"/>
          </a:spcAft>
          <a:buClrTx/>
          <a:buSzTx/>
          <a:buFontTx/>
          <a:buChar char="•"/>
          <a:tabLst/>
          <a:defRPr kumimoji="1" lang="ko-KR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80988" marR="0" indent="-280988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35000"/>
          </a:spcAft>
          <a:buClrTx/>
          <a:buSzTx/>
          <a:buFontTx/>
          <a:buChar char="•"/>
          <a:tabLst/>
          <a:defRPr kumimoji="1" lang="ko-KR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체" pitchFamily="49" charset="-127"/>
          </a:defRPr>
        </a:defPPr>
      </a:lstStyle>
    </a:lnDef>
  </a:objectDefaults>
  <a:extraClrSchemeLst>
    <a:extraClrScheme>
      <a:clrScheme name="교재마스터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교재마스터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재마스터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재마스터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재마스터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재마스터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재마스터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교재마스터1">
  <a:themeElements>
    <a:clrScheme name="교재마스터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교재마스터1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80988" marR="0" indent="-280988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35000"/>
          </a:spcAft>
          <a:buClrTx/>
          <a:buSzTx/>
          <a:buFontTx/>
          <a:buChar char="•"/>
          <a:tabLst/>
          <a:defRPr kumimoji="1" lang="ko-KR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80988" marR="0" indent="-280988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35000"/>
          </a:spcAft>
          <a:buClrTx/>
          <a:buSzTx/>
          <a:buFontTx/>
          <a:buChar char="•"/>
          <a:tabLst/>
          <a:defRPr kumimoji="1" lang="ko-KR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체" pitchFamily="49" charset="-127"/>
          </a:defRPr>
        </a:defPPr>
      </a:lstStyle>
    </a:lnDef>
  </a:objectDefaults>
  <a:extraClrSchemeLst>
    <a:extraClrScheme>
      <a:clrScheme name="교재마스터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교재마스터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재마스터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재마스터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재마스터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재마스터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교재마스터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Settings\bit\바탕 화면\MyJob\교재마스터1.pot</Template>
  <TotalTime>73422</TotalTime>
  <Words>13077</Words>
  <Application>Microsoft Office PowerPoint</Application>
  <PresentationFormat>A4 용지(210x297mm)</PresentationFormat>
  <Paragraphs>4807</Paragraphs>
  <Slides>54</Slides>
  <Notes>54</Notes>
  <HiddenSlides>0</HiddenSlides>
  <MMClips>0</MMClips>
  <ScaleCrop>false</ScaleCrop>
  <HeadingPairs>
    <vt:vector size="6" baseType="variant">
      <vt:variant>
        <vt:lpstr>테마</vt:lpstr>
      </vt:variant>
      <vt:variant>
        <vt:i4>3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8" baseType="lpstr">
      <vt:lpstr>교재마스터1</vt:lpstr>
      <vt:lpstr>1_교재마스터1</vt:lpstr>
      <vt:lpstr>4_교재마스터1</vt:lpstr>
      <vt:lpstr>비트맵 이미지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비트컴퓨터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장문석</dc:creator>
  <cp:lastModifiedBy>WSU_StartUP</cp:lastModifiedBy>
  <cp:revision>2366</cp:revision>
  <dcterms:created xsi:type="dcterms:W3CDTF">2002-01-03T05:06:58Z</dcterms:created>
  <dcterms:modified xsi:type="dcterms:W3CDTF">2016-01-20T08:59:00Z</dcterms:modified>
</cp:coreProperties>
</file>