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322" r:id="rId4"/>
    <p:sldId id="314" r:id="rId5"/>
    <p:sldId id="315" r:id="rId6"/>
    <p:sldId id="316" r:id="rId7"/>
    <p:sldId id="317" r:id="rId8"/>
    <p:sldId id="318" r:id="rId9"/>
    <p:sldId id="319" r:id="rId10"/>
    <p:sldId id="325" r:id="rId11"/>
    <p:sldId id="320" r:id="rId12"/>
    <p:sldId id="321" r:id="rId13"/>
    <p:sldId id="324" r:id="rId14"/>
    <p:sldId id="323" r:id="rId15"/>
    <p:sldId id="326" r:id="rId16"/>
    <p:sldId id="283" r:id="rId17"/>
    <p:sldId id="327" r:id="rId18"/>
    <p:sldId id="329" r:id="rId19"/>
    <p:sldId id="328" r:id="rId20"/>
    <p:sldId id="330" r:id="rId21"/>
    <p:sldId id="331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E7078-1744-4614-B031-854E4453A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D5A670-9B41-4535-9EC1-116BC1724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27C51-9D5B-49E7-BB35-2F102C1D9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298DAC-800C-426D-A17E-FBA73652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F1FD3-BF0E-4CF5-8F39-F64C8317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89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F19F1-D18D-44D8-8DE9-FC68A006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51ABC0-8CFB-4B84-8BBC-8FD3CF3CF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61A3C-E07F-4FE2-B676-2F884F95F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ECF46-4C22-44C5-9E70-1AF71C30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DB78CE-6362-4D52-A4BD-8064FCBD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38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9E2642-8AC0-4B29-9CA0-BCE8CF575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772D12-C511-4A6F-B4CE-518C3AEA2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F0FDE-FF7A-40E8-AA78-67ACED9B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DF5E6-62D3-46BC-86C1-9B7D5B35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7C9342-BDFD-4365-81E0-FCCD45C48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94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0ACE7-8B59-46EC-AF45-48A98077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9548C-CCA0-493E-8B82-EBDEBC525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37623-1D6D-4C64-88D0-C876C64B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256315-D22D-41EB-A0FC-BE13AEA7F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80DC9-2F3B-4053-8768-3B61A6D8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72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38965-4FA8-4EC1-9047-2EB3198C6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73A231-3E1A-4213-A96F-6DED18A91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D68023-BF2D-416A-A2C8-B7A3974E4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BDC6CD-CBC8-4817-A5C4-68729B6EA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9B84D0-74DE-4725-BE8A-F1E44DB1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79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DD7DB-90E1-483B-823C-54ACD2A9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739D22-49DA-476E-AE05-A8083FE92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143096-5E0B-4F7C-A80C-87E54B51B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F04200-279F-452A-9EDE-1AC69F04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E97598-6E6F-4E0D-82D6-8F6379DC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D80890-B0D9-468D-ACEB-ACF6FA66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16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FA295-17BA-46D3-AFEF-266EE7577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5FBF8-9E82-41D2-83EA-91949D316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3E1ED1-A3F6-4956-88E1-CC6D41A62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CFB16E-E297-44FF-A7D5-657023F9C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6B1E11-3896-4023-A8C5-010E48643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B078DA-472D-454D-8F0B-C7CD0A7E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C8F203-8399-4946-B454-963D6F46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42414F-B768-4770-8300-42A78FC3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73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421DA-9289-4FA2-AE3B-1CD5D7A0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D84228-FD12-4F04-8BAB-2123E131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7B966-3ADD-49C7-BB37-8CA6D575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2464EE-0A16-457A-A404-565C5A72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73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457364-C9FB-4C88-8AF9-21DC13A6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D9F162-AAC4-478C-8428-5083954A3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4CFA77-4492-4939-B465-435D994B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0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F518A-32B3-4931-81E8-C69D7BC8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B5760-7F52-4010-9187-67D8544D1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7E82B2-6BF8-41DF-B3ED-8B660FF94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2B3E3A-CAE4-4F2D-9860-45F0CD9A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44D101-B9D9-4534-9B13-69E3F84F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FDC9C9-5CF3-47DA-B1E7-0A9DA2DB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78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200D4-7079-48B0-8DA1-CD79230D8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A068F7-6079-4D83-8AAE-66727F240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910ADA-B25D-4CE9-A869-4F1543EFA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5E96D0-5C56-4367-8AE1-12EA480A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CBE11D-167E-4EF6-88EB-8C17278E3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DEB499-D397-4F67-B321-04407CD7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7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B70C49-B828-4063-AFF0-7BB7C8F0D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DDD882-CF63-40E5-BB43-E7E5F9C56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2389C5-AF44-464E-BD2D-D5B1F7B05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0AD9A-806A-4367-AC4B-6339BA68FFF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5487B4-DB80-4E15-A66D-185AC0D66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8D12F-D927-47D0-A86C-AD598583D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3639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10/26 ADO.NET</a:t>
            </a:r>
            <a:endParaRPr lang="ko-KR" altLang="en-US" sz="36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C74782-CDC8-4CB4-A2FD-E1AE86A243E3}"/>
              </a:ext>
            </a:extLst>
          </p:cNvPr>
          <p:cNvSpPr/>
          <p:nvPr/>
        </p:nvSpPr>
        <p:spPr>
          <a:xfrm>
            <a:off x="490815" y="1237540"/>
            <a:ext cx="10809155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.NET </a:t>
            </a:r>
            <a:r>
              <a:rPr lang="en-US" altLang="ko-KR" sz="2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FrameWork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환경에서 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DB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다루는 라이브러리</a:t>
            </a:r>
            <a:endParaRPr lang="en-US" altLang="ko-KR" dirty="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9999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2251945-DFE4-4B7B-B526-3B92F6AC8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69" y="1055687"/>
            <a:ext cx="2867025" cy="4543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6E988E-4562-4BC0-B142-8E981B086744}"/>
              </a:ext>
            </a:extLst>
          </p:cNvPr>
          <p:cNvSpPr txBox="1"/>
          <p:nvPr/>
        </p:nvSpPr>
        <p:spPr>
          <a:xfrm>
            <a:off x="394282" y="92279"/>
            <a:ext cx="7412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5) </a:t>
            </a:r>
            <a:r>
              <a:rPr lang="ko-KR" altLang="en-US" sz="3600" b="1" dirty="0"/>
              <a:t>생성한 </a:t>
            </a:r>
            <a:r>
              <a:rPr lang="en-US" altLang="ko-KR" sz="3600" b="1" dirty="0"/>
              <a:t>DB</a:t>
            </a:r>
            <a:r>
              <a:rPr lang="ko-KR" altLang="en-US" sz="3600" b="1" dirty="0"/>
              <a:t>와 생성한 계정 연결</a:t>
            </a:r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8D40A2-5840-4D1F-97D3-D858F58D1A0D}"/>
              </a:ext>
            </a:extLst>
          </p:cNvPr>
          <p:cNvSpPr/>
          <p:nvPr/>
        </p:nvSpPr>
        <p:spPr>
          <a:xfrm>
            <a:off x="1302327" y="5338618"/>
            <a:ext cx="1791855" cy="2604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748DDA-B168-41F9-9222-5797D6E57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840" y="949469"/>
            <a:ext cx="6879789" cy="561758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C94860-698C-4C04-9308-1C789CE4421E}"/>
              </a:ext>
            </a:extLst>
          </p:cNvPr>
          <p:cNvSpPr/>
          <p:nvPr/>
        </p:nvSpPr>
        <p:spPr>
          <a:xfrm>
            <a:off x="7098145" y="5648036"/>
            <a:ext cx="3449782" cy="3371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A8857F-2184-458A-9F78-341B64348436}"/>
              </a:ext>
            </a:extLst>
          </p:cNvPr>
          <p:cNvSpPr/>
          <p:nvPr/>
        </p:nvSpPr>
        <p:spPr>
          <a:xfrm>
            <a:off x="9245600" y="6216072"/>
            <a:ext cx="1085272" cy="3371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062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6626011-1AB6-443A-B3EA-C92DFC39C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46" y="991755"/>
            <a:ext cx="6405010" cy="511967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95F74D1-5858-42DA-AAE4-6BEC23509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362" y="991755"/>
            <a:ext cx="6608110" cy="54318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6E988E-4562-4BC0-B142-8E981B086744}"/>
              </a:ext>
            </a:extLst>
          </p:cNvPr>
          <p:cNvSpPr txBox="1"/>
          <p:nvPr/>
        </p:nvSpPr>
        <p:spPr>
          <a:xfrm>
            <a:off x="394282" y="92279"/>
            <a:ext cx="7412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5) </a:t>
            </a:r>
            <a:r>
              <a:rPr lang="ko-KR" altLang="en-US" sz="3600" b="1" dirty="0"/>
              <a:t>생성한 </a:t>
            </a:r>
            <a:r>
              <a:rPr lang="en-US" altLang="ko-KR" sz="3600" b="1" dirty="0"/>
              <a:t>DB</a:t>
            </a:r>
            <a:r>
              <a:rPr lang="ko-KR" altLang="en-US" sz="3600" b="1" dirty="0"/>
              <a:t>와 생성한 계정 연결</a:t>
            </a:r>
            <a:r>
              <a:rPr lang="en-US" altLang="ko-KR" sz="3600" b="1" dirty="0"/>
              <a:t>2</a:t>
            </a:r>
            <a:endParaRPr lang="ko-KR" altLang="en-US" sz="36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8D40A2-5840-4D1F-97D3-D858F58D1A0D}"/>
              </a:ext>
            </a:extLst>
          </p:cNvPr>
          <p:cNvSpPr/>
          <p:nvPr/>
        </p:nvSpPr>
        <p:spPr>
          <a:xfrm>
            <a:off x="1682796" y="2472887"/>
            <a:ext cx="1791855" cy="7783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C94860-698C-4C04-9308-1C789CE4421E}"/>
              </a:ext>
            </a:extLst>
          </p:cNvPr>
          <p:cNvSpPr/>
          <p:nvPr/>
        </p:nvSpPr>
        <p:spPr>
          <a:xfrm>
            <a:off x="7259782" y="2472886"/>
            <a:ext cx="3251199" cy="3371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A8857F-2184-458A-9F78-341B64348436}"/>
              </a:ext>
            </a:extLst>
          </p:cNvPr>
          <p:cNvSpPr/>
          <p:nvPr/>
        </p:nvSpPr>
        <p:spPr>
          <a:xfrm>
            <a:off x="7259782" y="4211781"/>
            <a:ext cx="3315854" cy="1387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37DFC5-BB4C-4D06-A50B-910592F415BA}"/>
              </a:ext>
            </a:extLst>
          </p:cNvPr>
          <p:cNvSpPr/>
          <p:nvPr/>
        </p:nvSpPr>
        <p:spPr>
          <a:xfrm>
            <a:off x="8506690" y="6111431"/>
            <a:ext cx="999403" cy="3371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768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0E72BFC-86EF-4E52-8578-F15A3854E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32" y="933521"/>
            <a:ext cx="2857500" cy="3971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6E988E-4562-4BC0-B142-8E981B086744}"/>
              </a:ext>
            </a:extLst>
          </p:cNvPr>
          <p:cNvSpPr txBox="1"/>
          <p:nvPr/>
        </p:nvSpPr>
        <p:spPr>
          <a:xfrm>
            <a:off x="394282" y="92279"/>
            <a:ext cx="8230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5) </a:t>
            </a:r>
            <a:r>
              <a:rPr lang="ko-KR" altLang="en-US" sz="3600" b="1" dirty="0"/>
              <a:t>생성한 </a:t>
            </a:r>
            <a:r>
              <a:rPr lang="en-US" altLang="ko-KR" sz="3600" b="1" dirty="0"/>
              <a:t>DB</a:t>
            </a:r>
            <a:r>
              <a:rPr lang="ko-KR" altLang="en-US" sz="3600" b="1" dirty="0"/>
              <a:t>와 생성한 계정 연결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확인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8D40A2-5840-4D1F-97D3-D858F58D1A0D}"/>
              </a:ext>
            </a:extLst>
          </p:cNvPr>
          <p:cNvSpPr/>
          <p:nvPr/>
        </p:nvSpPr>
        <p:spPr>
          <a:xfrm>
            <a:off x="1145309" y="1921162"/>
            <a:ext cx="2857500" cy="245687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37DFC5-BB4C-4D06-A50B-910592F415BA}"/>
              </a:ext>
            </a:extLst>
          </p:cNvPr>
          <p:cNvSpPr/>
          <p:nvPr/>
        </p:nvSpPr>
        <p:spPr>
          <a:xfrm>
            <a:off x="1145309" y="4110182"/>
            <a:ext cx="2857500" cy="2678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57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6E988E-4562-4BC0-B142-8E981B086744}"/>
              </a:ext>
            </a:extLst>
          </p:cNvPr>
          <p:cNvSpPr txBox="1"/>
          <p:nvPr/>
        </p:nvSpPr>
        <p:spPr>
          <a:xfrm>
            <a:off x="2601772" y="2632279"/>
            <a:ext cx="74012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highlight>
                  <a:srgbClr val="FFFF00"/>
                </a:highlight>
              </a:rPr>
              <a:t>생성된 계정으로 로그인하고 </a:t>
            </a:r>
            <a:endParaRPr lang="en-US" altLang="ko-KR" sz="3600" b="1" dirty="0">
              <a:highlight>
                <a:srgbClr val="FFFF00"/>
              </a:highlight>
            </a:endParaRPr>
          </a:p>
          <a:p>
            <a:r>
              <a:rPr lang="ko-KR" altLang="en-US" sz="3600" b="1" dirty="0"/>
              <a:t>연결된 </a:t>
            </a:r>
            <a:r>
              <a:rPr lang="en-US" altLang="ko-KR" sz="3600" b="1" dirty="0"/>
              <a:t>DB</a:t>
            </a:r>
            <a:r>
              <a:rPr lang="ko-KR" altLang="en-US" sz="3600" b="1" dirty="0"/>
              <a:t>에 테이블 생성</a:t>
            </a:r>
            <a:endParaRPr lang="en-US" altLang="ko-KR" sz="3600" b="1" dirty="0"/>
          </a:p>
          <a:p>
            <a:r>
              <a:rPr lang="en-US" altLang="ko-KR" sz="3600" b="1" dirty="0"/>
              <a:t>Page72)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37206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DD3CDB0-2DA8-405F-B912-EF38CE898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78" y="594302"/>
            <a:ext cx="3945900" cy="283469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043E4D3-76BC-4127-BEEC-7AF971173662}"/>
              </a:ext>
            </a:extLst>
          </p:cNvPr>
          <p:cNvSpPr/>
          <p:nvPr/>
        </p:nvSpPr>
        <p:spPr>
          <a:xfrm>
            <a:off x="5475057" y="995988"/>
            <a:ext cx="60010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Page 72 ~ Page 78 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까지 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342900" indent="-342900">
              <a:buAutoNum type="arabicParenR"/>
            </a:pP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Product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테이블을 디자인을 이용하여 정의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342900" indent="-342900">
              <a:buAutoNum type="arabicParenR"/>
            </a:pP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342900" indent="-342900">
              <a:buAutoNum type="arabicParenR"/>
            </a:pPr>
            <a:r>
              <a:rPr lang="en-US" altLang="ko-KR" dirty="0"/>
              <a:t>Custom </a:t>
            </a:r>
            <a:r>
              <a:rPr lang="ko-KR" altLang="en-US" dirty="0"/>
              <a:t>테이블은 쿼리문을 이용하여 정의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err="1"/>
              <a:t>SaleData</a:t>
            </a:r>
            <a:r>
              <a:rPr lang="ko-KR" altLang="en-US" dirty="0"/>
              <a:t> 테이블은 디자인을 이용하여 정의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데이터베이스 다이어그램 생성해서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이미지를 채팅창에 올리면 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02334B-50D7-4BC5-83B3-6774A93EA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3858310"/>
            <a:ext cx="11477625" cy="26479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200C039-F886-405A-9EDA-90EEF801621B}"/>
              </a:ext>
            </a:extLst>
          </p:cNvPr>
          <p:cNvSpPr/>
          <p:nvPr/>
        </p:nvSpPr>
        <p:spPr>
          <a:xfrm>
            <a:off x="767805" y="5511567"/>
            <a:ext cx="1765670" cy="5862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FFE299-28B5-4CC0-92BE-6CB7C3042BD9}"/>
              </a:ext>
            </a:extLst>
          </p:cNvPr>
          <p:cNvSpPr/>
          <p:nvPr/>
        </p:nvSpPr>
        <p:spPr>
          <a:xfrm>
            <a:off x="3017452" y="3944223"/>
            <a:ext cx="8718745" cy="15673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750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6E988E-4562-4BC0-B142-8E981B086744}"/>
              </a:ext>
            </a:extLst>
          </p:cNvPr>
          <p:cNvSpPr txBox="1"/>
          <p:nvPr/>
        </p:nvSpPr>
        <p:spPr>
          <a:xfrm>
            <a:off x="2517882" y="2061828"/>
            <a:ext cx="74012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highlight>
                  <a:srgbClr val="FFFF00"/>
                </a:highlight>
              </a:rPr>
              <a:t>생성된 계정으로 로그인하고 </a:t>
            </a:r>
            <a:endParaRPr lang="en-US" altLang="ko-KR" sz="3600" b="1" dirty="0">
              <a:highlight>
                <a:srgbClr val="FFFF00"/>
              </a:highlight>
            </a:endParaRPr>
          </a:p>
          <a:p>
            <a:r>
              <a:rPr lang="ko-KR" altLang="en-US" sz="3600" b="1" dirty="0"/>
              <a:t>생성된 테이블 관계 구성</a:t>
            </a:r>
            <a:endParaRPr lang="en-US" altLang="ko-KR" sz="3600" b="1" dirty="0"/>
          </a:p>
          <a:p>
            <a:r>
              <a:rPr lang="en-US" altLang="ko-KR" sz="3600" b="1" dirty="0"/>
              <a:t>PK</a:t>
            </a:r>
            <a:r>
              <a:rPr lang="ko-KR" altLang="en-US" sz="3600" b="1" dirty="0"/>
              <a:t>  </a:t>
            </a:r>
            <a:r>
              <a:rPr lang="en-US" altLang="ko-KR" sz="3600" b="1" dirty="0"/>
              <a:t>FK</a:t>
            </a:r>
          </a:p>
          <a:p>
            <a:r>
              <a:rPr lang="en-US" altLang="ko-KR" sz="3600" b="1" dirty="0"/>
              <a:t>Page78)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94819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관계 설정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5D2566-EB85-4500-8C8E-88CA764C0AF1}"/>
              </a:ext>
            </a:extLst>
          </p:cNvPr>
          <p:cNvSpPr/>
          <p:nvPr/>
        </p:nvSpPr>
        <p:spPr>
          <a:xfrm>
            <a:off x="394282" y="819267"/>
            <a:ext cx="11635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SaleData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FK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설정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2C82C1-762D-478A-AC48-D37C3E4E0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52" y="1269256"/>
            <a:ext cx="3549242" cy="26283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5977CF9-0CB4-432A-99F9-A18B306BF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55" y="4000876"/>
            <a:ext cx="3677174" cy="27648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5567C0-CFED-4DEC-9584-946EA4D35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391" y="1314450"/>
            <a:ext cx="64293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88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/>
              <a:t>쿼리문</a:t>
            </a:r>
            <a:r>
              <a:rPr lang="ko-KR" altLang="en-US" sz="3600" b="1" dirty="0"/>
              <a:t> 만들기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D7F80A-A520-4A61-9812-0BF0CD679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92" y="1514213"/>
            <a:ext cx="3286125" cy="4114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3E256FF-B399-4DAB-9D9B-1D540F6836B2}"/>
              </a:ext>
            </a:extLst>
          </p:cNvPr>
          <p:cNvSpPr/>
          <p:nvPr/>
        </p:nvSpPr>
        <p:spPr>
          <a:xfrm>
            <a:off x="394282" y="819267"/>
            <a:ext cx="11635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Page93~101 : </a:t>
            </a:r>
            <a:r>
              <a:rPr lang="ko-KR" altLang="en-US" dirty="0"/>
              <a:t>프로시저</a:t>
            </a:r>
            <a:r>
              <a:rPr lang="en-US" altLang="ko-KR" dirty="0"/>
              <a:t>(</a:t>
            </a:r>
            <a:r>
              <a:rPr lang="ko-KR" altLang="en-US" dirty="0"/>
              <a:t>나중에 실제 구현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989E1A-B8BE-4ECE-AFF3-E9CCF5F772FC}"/>
              </a:ext>
            </a:extLst>
          </p:cNvPr>
          <p:cNvSpPr/>
          <p:nvPr/>
        </p:nvSpPr>
        <p:spPr>
          <a:xfrm>
            <a:off x="5162026" y="1514213"/>
            <a:ext cx="68677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>
                <a:solidFill>
                  <a:srgbClr val="0000FF"/>
                </a:solidFill>
              </a:rPr>
              <a:t>insert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into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srgbClr val="008080"/>
                </a:solidFill>
              </a:rPr>
              <a:t>Product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808080"/>
                </a:solidFill>
              </a:rPr>
              <a:t>(</a:t>
            </a:r>
            <a:r>
              <a:rPr lang="en-US" altLang="ko-KR" dirty="0">
                <a:solidFill>
                  <a:srgbClr val="008080"/>
                </a:solidFill>
              </a:rPr>
              <a:t>PNAME</a:t>
            </a:r>
            <a:r>
              <a:rPr lang="en-US" altLang="ko-KR" dirty="0">
                <a:solidFill>
                  <a:srgbClr val="808080"/>
                </a:solidFill>
              </a:rPr>
              <a:t>,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srgbClr val="008080"/>
                </a:solidFill>
              </a:rPr>
              <a:t>Price</a:t>
            </a:r>
            <a:r>
              <a:rPr lang="en-US" altLang="ko-KR" dirty="0">
                <a:solidFill>
                  <a:srgbClr val="808080"/>
                </a:solidFill>
              </a:rPr>
              <a:t>,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Description</a:t>
            </a:r>
            <a:r>
              <a:rPr lang="en-US" altLang="ko-KR" dirty="0">
                <a:solidFill>
                  <a:srgbClr val="808080"/>
                </a:solidFill>
              </a:rPr>
              <a:t>)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values </a:t>
            </a:r>
            <a:r>
              <a:rPr lang="en-US" altLang="ko-KR" dirty="0">
                <a:solidFill>
                  <a:srgbClr val="808080"/>
                </a:solidFill>
              </a:rPr>
              <a:t>(</a:t>
            </a:r>
            <a:r>
              <a:rPr lang="en-US" altLang="ko-KR" dirty="0">
                <a:solidFill>
                  <a:srgbClr val="FF0000"/>
                </a:solidFill>
              </a:rPr>
              <a:t>'Java'</a:t>
            </a:r>
            <a:r>
              <a:rPr lang="en-US" altLang="ko-KR" dirty="0">
                <a:solidFill>
                  <a:srgbClr val="808080"/>
                </a:solidFill>
              </a:rPr>
              <a:t>,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15000</a:t>
            </a:r>
            <a:r>
              <a:rPr lang="en-US" altLang="ko-KR" dirty="0">
                <a:solidFill>
                  <a:srgbClr val="808080"/>
                </a:solidFill>
              </a:rPr>
              <a:t>,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'</a:t>
            </a:r>
            <a:r>
              <a:rPr lang="ko-KR" altLang="en-US" dirty="0" err="1">
                <a:solidFill>
                  <a:srgbClr val="FF0000"/>
                </a:solidFill>
              </a:rPr>
              <a:t>자바언어에대한설명책입니다</a:t>
            </a:r>
            <a:r>
              <a:rPr lang="en-US" altLang="ko-KR" dirty="0">
                <a:solidFill>
                  <a:srgbClr val="FF0000"/>
                </a:solidFill>
              </a:rPr>
              <a:t>'</a:t>
            </a:r>
            <a:r>
              <a:rPr lang="en-US" altLang="ko-KR" dirty="0">
                <a:solidFill>
                  <a:srgbClr val="808080"/>
                </a:solidFill>
              </a:rPr>
              <a:t>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AC5892-36E3-4303-9502-1A0542C7CFA8}"/>
              </a:ext>
            </a:extLst>
          </p:cNvPr>
          <p:cNvSpPr/>
          <p:nvPr/>
        </p:nvSpPr>
        <p:spPr>
          <a:xfrm>
            <a:off x="4633520" y="30438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Select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srgbClr val="008080"/>
                </a:solidFill>
              </a:rPr>
              <a:t>PID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from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srgbClr val="008080"/>
                </a:solidFill>
              </a:rPr>
              <a:t>Product</a:t>
            </a:r>
            <a:endParaRPr lang="ko-KR" altLang="en-US" dirty="0">
              <a:solidFill>
                <a:srgbClr val="008080"/>
              </a:solidFill>
            </a:endParaRPr>
          </a:p>
          <a:p>
            <a:r>
              <a:rPr lang="en-US" altLang="ko-KR" dirty="0">
                <a:solidFill>
                  <a:srgbClr val="0000FF"/>
                </a:solidFill>
              </a:rPr>
              <a:t>where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srgbClr val="008080"/>
                </a:solidFill>
              </a:rPr>
              <a:t>PNAME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srgbClr val="808080"/>
                </a:solidFill>
              </a:rPr>
              <a:t>=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'Java'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27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/>
              <a:t>쿼리문</a:t>
            </a:r>
            <a:r>
              <a:rPr lang="ko-KR" altLang="en-US" sz="3600" b="1" dirty="0"/>
              <a:t> 만들기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E256FF-B399-4DAB-9D9B-1D540F6836B2}"/>
              </a:ext>
            </a:extLst>
          </p:cNvPr>
          <p:cNvSpPr/>
          <p:nvPr/>
        </p:nvSpPr>
        <p:spPr>
          <a:xfrm>
            <a:off x="394282" y="819267"/>
            <a:ext cx="11635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Page93~101 : </a:t>
            </a:r>
            <a:r>
              <a:rPr lang="ko-KR" altLang="en-US" dirty="0"/>
              <a:t>프로시저</a:t>
            </a:r>
            <a:r>
              <a:rPr lang="en-US" altLang="ko-KR" dirty="0"/>
              <a:t>(</a:t>
            </a:r>
            <a:r>
              <a:rPr lang="ko-KR" altLang="en-US" dirty="0"/>
              <a:t>나중에 실제 구현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989E1A-B8BE-4ECE-AFF3-E9CCF5F772FC}"/>
              </a:ext>
            </a:extLst>
          </p:cNvPr>
          <p:cNvSpPr/>
          <p:nvPr/>
        </p:nvSpPr>
        <p:spPr>
          <a:xfrm>
            <a:off x="749417" y="1269256"/>
            <a:ext cx="10953225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</a:rPr>
              <a:t>1. </a:t>
            </a:r>
            <a:r>
              <a:rPr lang="ko-KR" altLang="en-US" sz="1600" dirty="0">
                <a:solidFill>
                  <a:srgbClr val="0000FF"/>
                </a:solidFill>
              </a:rPr>
              <a:t>상품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r>
              <a:rPr lang="ko-KR" altLang="en-US" sz="1600" dirty="0">
                <a:solidFill>
                  <a:srgbClr val="0000FF"/>
                </a:solidFill>
              </a:rPr>
              <a:t>추가</a:t>
            </a:r>
            <a:r>
              <a:rPr lang="en-US" altLang="ko-KR" sz="1600" dirty="0">
                <a:solidFill>
                  <a:srgbClr val="0000FF"/>
                </a:solidFill>
              </a:rPr>
              <a:t>(page94)</a:t>
            </a: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00"/>
                </a:highlight>
              </a:rPr>
              <a:t>insert</a:t>
            </a:r>
            <a:r>
              <a:rPr lang="ko-KR" altLang="en-US" sz="1600" dirty="0">
                <a:solidFill>
                  <a:prstClr val="black"/>
                </a:solidFill>
                <a:highlight>
                  <a:srgbClr val="FFFF00"/>
                </a:highlight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00"/>
                </a:highlight>
              </a:rPr>
              <a:t>into</a:t>
            </a:r>
            <a:r>
              <a:rPr lang="ko-KR" altLang="en-US" sz="1600" dirty="0">
                <a:solidFill>
                  <a:prstClr val="black"/>
                </a:solidFill>
                <a:highlight>
                  <a:srgbClr val="FFFF00"/>
                </a:highlight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highlight>
                  <a:srgbClr val="FFFF00"/>
                </a:highlight>
              </a:rPr>
              <a:t>Product</a:t>
            </a:r>
            <a:r>
              <a:rPr lang="ko-KR" altLang="en-US" sz="1600" dirty="0">
                <a:solidFill>
                  <a:srgbClr val="0000FF"/>
                </a:solidFill>
                <a:highlight>
                  <a:srgbClr val="FFFF00"/>
                </a:highlight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FFFF00"/>
                </a:highlight>
              </a:rPr>
              <a:t>(</a:t>
            </a:r>
            <a:r>
              <a:rPr lang="en-US" altLang="ko-KR" sz="1600" dirty="0">
                <a:solidFill>
                  <a:srgbClr val="008080"/>
                </a:solidFill>
                <a:highlight>
                  <a:srgbClr val="FFFF00"/>
                </a:highlight>
              </a:rPr>
              <a:t>PNAME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FFFF00"/>
                </a:highlight>
              </a:rPr>
              <a:t>,</a:t>
            </a:r>
            <a:r>
              <a:rPr lang="ko-KR" altLang="en-US" sz="1600" dirty="0">
                <a:solidFill>
                  <a:prstClr val="black"/>
                </a:solidFill>
                <a:highlight>
                  <a:srgbClr val="FFFF00"/>
                </a:highlight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highlight>
                  <a:srgbClr val="FFFF00"/>
                </a:highlight>
              </a:rPr>
              <a:t>Price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FFFF00"/>
                </a:highlight>
              </a:rPr>
              <a:t>,</a:t>
            </a:r>
            <a:r>
              <a:rPr lang="ko-KR" altLang="en-US" sz="1600" dirty="0">
                <a:solidFill>
                  <a:prstClr val="black"/>
                </a:solidFill>
                <a:highlight>
                  <a:srgbClr val="FFFF00"/>
                </a:highlight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00"/>
                </a:highlight>
              </a:rPr>
              <a:t>Description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FFFF00"/>
                </a:highlight>
              </a:rPr>
              <a:t>)</a:t>
            </a:r>
            <a:r>
              <a:rPr lang="ko-KR" altLang="en-US" sz="1600" dirty="0">
                <a:solidFill>
                  <a:prstClr val="black"/>
                </a:solidFill>
                <a:highlight>
                  <a:srgbClr val="FFFF00"/>
                </a:highlight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00"/>
                </a:highlight>
              </a:rPr>
              <a:t>values 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FFFF00"/>
                </a:highlight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00"/>
                </a:highlight>
              </a:rPr>
              <a:t>'Java'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FFFF00"/>
                </a:highlight>
              </a:rPr>
              <a:t>,</a:t>
            </a:r>
            <a:r>
              <a:rPr lang="ko-KR" altLang="en-US" sz="1600" dirty="0">
                <a:solidFill>
                  <a:prstClr val="black"/>
                </a:solidFill>
                <a:highlight>
                  <a:srgbClr val="FFFF00"/>
                </a:highlight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highlight>
                  <a:srgbClr val="FFFF00"/>
                </a:highlight>
              </a:rPr>
              <a:t>15000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FFFF00"/>
                </a:highlight>
              </a:rPr>
              <a:t>,</a:t>
            </a:r>
            <a:r>
              <a:rPr lang="ko-KR" altLang="en-US" sz="1600" dirty="0">
                <a:solidFill>
                  <a:prstClr val="black"/>
                </a:solidFill>
                <a:highlight>
                  <a:srgbClr val="FFFF00"/>
                </a:highlight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00"/>
                </a:highlight>
              </a:rPr>
              <a:t>'</a:t>
            </a:r>
            <a:r>
              <a:rPr lang="ko-KR" altLang="en-US" sz="1600" dirty="0" err="1">
                <a:solidFill>
                  <a:srgbClr val="FF0000"/>
                </a:solidFill>
                <a:highlight>
                  <a:srgbClr val="FFFF00"/>
                </a:highlight>
              </a:rPr>
              <a:t>자바언어에대한설명책입니다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00"/>
                </a:highlight>
              </a:rPr>
              <a:t>’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FFFF00"/>
                </a:highlight>
              </a:rPr>
              <a:t>)</a:t>
            </a:r>
          </a:p>
          <a:p>
            <a:endParaRPr lang="en-US" altLang="ko-KR" sz="1600" dirty="0">
              <a:solidFill>
                <a:srgbClr val="808080"/>
              </a:solidFill>
            </a:endParaRPr>
          </a:p>
          <a:p>
            <a:r>
              <a:rPr lang="en-US" altLang="ko-KR" sz="1600" dirty="0">
                <a:solidFill>
                  <a:srgbClr val="808080"/>
                </a:solidFill>
              </a:rPr>
              <a:t>2. </a:t>
            </a:r>
            <a:r>
              <a:rPr lang="ko-KR" altLang="en-US" sz="1600" dirty="0">
                <a:solidFill>
                  <a:srgbClr val="808080"/>
                </a:solidFill>
              </a:rPr>
              <a:t>상품이름으로 </a:t>
            </a:r>
            <a:r>
              <a:rPr lang="en-US" altLang="ko-KR" sz="1600" dirty="0">
                <a:solidFill>
                  <a:srgbClr val="808080"/>
                </a:solidFill>
              </a:rPr>
              <a:t>PID</a:t>
            </a:r>
            <a:r>
              <a:rPr lang="ko-KR" altLang="en-US" sz="1600" dirty="0">
                <a:solidFill>
                  <a:srgbClr val="808080"/>
                </a:solidFill>
              </a:rPr>
              <a:t>검색</a:t>
            </a:r>
            <a:r>
              <a:rPr lang="en-US" altLang="ko-KR" sz="1600" dirty="0">
                <a:solidFill>
                  <a:srgbClr val="808080"/>
                </a:solidFill>
              </a:rPr>
              <a:t>(page96)</a:t>
            </a:r>
          </a:p>
          <a:p>
            <a:r>
              <a:rPr lang="en-US" altLang="ko-KR" sz="1600" dirty="0">
                <a:solidFill>
                  <a:srgbClr val="0000FF"/>
                </a:solidFill>
              </a:rPr>
              <a:t>Select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>
                <a:solidFill>
                  <a:srgbClr val="008080"/>
                </a:solidFill>
              </a:rPr>
              <a:t>PID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from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>
                <a:solidFill>
                  <a:srgbClr val="008080"/>
                </a:solidFill>
              </a:rPr>
              <a:t>Product </a:t>
            </a:r>
            <a:r>
              <a:rPr lang="en-US" altLang="ko-KR" sz="1600" dirty="0">
                <a:solidFill>
                  <a:srgbClr val="0000FF"/>
                </a:solidFill>
              </a:rPr>
              <a:t>where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>
                <a:solidFill>
                  <a:srgbClr val="008080"/>
                </a:solidFill>
              </a:rPr>
              <a:t>PNAME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>
                <a:solidFill>
                  <a:srgbClr val="808080"/>
                </a:solidFill>
              </a:rPr>
              <a:t>=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'Java’</a:t>
            </a:r>
            <a:endParaRPr lang="ko-KR" altLang="en-US" sz="1600" dirty="0"/>
          </a:p>
          <a:p>
            <a:endParaRPr lang="en-US" altLang="ko-KR" sz="1600" dirty="0">
              <a:solidFill>
                <a:srgbClr val="808080"/>
              </a:solidFill>
            </a:endParaRPr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고객 이름으로 </a:t>
            </a:r>
            <a:r>
              <a:rPr lang="en-US" altLang="ko-KR" sz="1600" dirty="0"/>
              <a:t>CID</a:t>
            </a:r>
            <a:r>
              <a:rPr lang="ko-KR" altLang="en-US" sz="1600" dirty="0"/>
              <a:t>검색</a:t>
            </a:r>
            <a:r>
              <a:rPr lang="en-US" altLang="ko-KR" sz="1600" dirty="0"/>
              <a:t>(page97)</a:t>
            </a:r>
          </a:p>
          <a:p>
            <a:r>
              <a:rPr lang="en-US" altLang="ko-KR" sz="1600" dirty="0"/>
              <a:t>Select CID from Custom where CNAME = '</a:t>
            </a:r>
            <a:r>
              <a:rPr lang="ko-KR" altLang="en-US" sz="1600" dirty="0"/>
              <a:t>황동현</a:t>
            </a:r>
            <a:r>
              <a:rPr lang="en-US" altLang="ko-KR" sz="1600" dirty="0"/>
              <a:t>'</a:t>
            </a:r>
          </a:p>
          <a:p>
            <a:endParaRPr lang="en-US" altLang="ko-KR" sz="1600" dirty="0"/>
          </a:p>
          <a:p>
            <a:r>
              <a:rPr lang="en-US" altLang="ko-KR" sz="1600" dirty="0"/>
              <a:t>4. </a:t>
            </a:r>
            <a:r>
              <a:rPr lang="ko-KR" altLang="en-US" sz="1600" dirty="0"/>
              <a:t>상품이름으로 판매 개수 확인</a:t>
            </a:r>
            <a:r>
              <a:rPr lang="en-US" altLang="ko-KR" sz="1600" dirty="0"/>
              <a:t>(page97)</a:t>
            </a:r>
          </a:p>
          <a:p>
            <a:r>
              <a:rPr lang="en-US" altLang="ko-KR" dirty="0"/>
              <a:t>select</a:t>
            </a:r>
            <a:r>
              <a:rPr lang="ko-KR" altLang="en-US" dirty="0"/>
              <a:t> </a:t>
            </a:r>
            <a:r>
              <a:rPr lang="en-US" altLang="ko-KR" dirty="0"/>
              <a:t>sum(count)</a:t>
            </a:r>
            <a:r>
              <a:rPr lang="ko-KR" altLang="en-US" dirty="0"/>
              <a:t> </a:t>
            </a:r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 err="1"/>
              <a:t>saleDate</a:t>
            </a:r>
            <a:r>
              <a:rPr lang="ko-KR" altLang="en-US" dirty="0"/>
              <a:t> </a:t>
            </a:r>
            <a:r>
              <a:rPr lang="en-US" altLang="ko-KR" dirty="0"/>
              <a:t>where</a:t>
            </a:r>
            <a:r>
              <a:rPr lang="ko-KR" altLang="en-US" dirty="0"/>
              <a:t> </a:t>
            </a:r>
            <a:r>
              <a:rPr lang="en-US" altLang="ko-KR" dirty="0" err="1"/>
              <a:t>pid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(Select</a:t>
            </a:r>
            <a:r>
              <a:rPr lang="ko-KR" altLang="en-US" dirty="0"/>
              <a:t> </a:t>
            </a:r>
            <a:r>
              <a:rPr lang="en-US" altLang="ko-KR" dirty="0" err="1"/>
              <a:t>cid</a:t>
            </a:r>
            <a:r>
              <a:rPr lang="ko-KR" altLang="en-US" dirty="0"/>
              <a:t> </a:t>
            </a:r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/>
              <a:t>Custom</a:t>
            </a:r>
            <a:r>
              <a:rPr lang="ko-KR" altLang="en-US" dirty="0"/>
              <a:t> </a:t>
            </a:r>
            <a:r>
              <a:rPr lang="en-US" altLang="ko-KR" dirty="0"/>
              <a:t>where</a:t>
            </a:r>
            <a:r>
              <a:rPr lang="ko-KR" altLang="en-US" dirty="0"/>
              <a:t> </a:t>
            </a:r>
            <a:r>
              <a:rPr lang="en-US" altLang="ko-KR" dirty="0"/>
              <a:t>CNAME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'</a:t>
            </a:r>
            <a:r>
              <a:rPr lang="ko-KR" altLang="en-US" dirty="0"/>
              <a:t>홍길동</a:t>
            </a:r>
            <a:r>
              <a:rPr lang="en-US" altLang="ko-KR" dirty="0"/>
              <a:t>’);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5. </a:t>
            </a:r>
            <a:r>
              <a:rPr lang="ko-KR" altLang="en-US" sz="1600" dirty="0" err="1"/>
              <a:t>상품아이디로</a:t>
            </a:r>
            <a:r>
              <a:rPr lang="ko-KR" altLang="en-US" sz="1600" dirty="0"/>
              <a:t> 판매 데이터  제거</a:t>
            </a:r>
            <a:r>
              <a:rPr lang="en-US" altLang="ko-KR" sz="1600" dirty="0"/>
              <a:t>(page98)</a:t>
            </a:r>
          </a:p>
          <a:p>
            <a:r>
              <a:rPr lang="en-US" altLang="ko-KR" sz="1600" dirty="0"/>
              <a:t> delete from </a:t>
            </a:r>
            <a:r>
              <a:rPr lang="en-US" altLang="ko-KR" sz="1600" dirty="0" err="1"/>
              <a:t>SaleData</a:t>
            </a:r>
            <a:r>
              <a:rPr lang="en-US" altLang="ko-KR" sz="1600" dirty="0"/>
              <a:t> where CID = 2</a:t>
            </a:r>
          </a:p>
          <a:p>
            <a:endParaRPr lang="en-US" altLang="ko-KR" sz="1600" dirty="0"/>
          </a:p>
          <a:p>
            <a:r>
              <a:rPr lang="en-US" altLang="ko-KR" sz="1600" dirty="0">
                <a:highlight>
                  <a:srgbClr val="FFFF00"/>
                </a:highlight>
              </a:rPr>
              <a:t>6. </a:t>
            </a:r>
            <a:r>
              <a:rPr lang="ko-KR" altLang="en-US" sz="1600" dirty="0">
                <a:highlight>
                  <a:srgbClr val="FFFF00"/>
                </a:highlight>
              </a:rPr>
              <a:t>상품이름으로 상품 제거</a:t>
            </a:r>
            <a:r>
              <a:rPr lang="en-US" altLang="ko-KR" sz="1600" dirty="0">
                <a:highlight>
                  <a:srgbClr val="FFFF00"/>
                </a:highlight>
              </a:rPr>
              <a:t>(page98)</a:t>
            </a:r>
          </a:p>
          <a:p>
            <a:r>
              <a:rPr lang="en-US" altLang="ko-KR" sz="1600" dirty="0">
                <a:highlight>
                  <a:srgbClr val="FFFF00"/>
                </a:highlight>
              </a:rPr>
              <a:t>delete from Product where PNAME = 'test'</a:t>
            </a: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725816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/>
              <a:t>쿼리문</a:t>
            </a:r>
            <a:r>
              <a:rPr lang="ko-KR" altLang="en-US" sz="3600" b="1" dirty="0"/>
              <a:t> 만들기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E256FF-B399-4DAB-9D9B-1D540F6836B2}"/>
              </a:ext>
            </a:extLst>
          </p:cNvPr>
          <p:cNvSpPr/>
          <p:nvPr/>
        </p:nvSpPr>
        <p:spPr>
          <a:xfrm>
            <a:off x="394282" y="819267"/>
            <a:ext cx="11635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Page93~101 : </a:t>
            </a:r>
            <a:r>
              <a:rPr lang="ko-KR" altLang="en-US" dirty="0"/>
              <a:t>프로시저</a:t>
            </a:r>
            <a:r>
              <a:rPr lang="en-US" altLang="ko-KR" dirty="0"/>
              <a:t>(</a:t>
            </a:r>
            <a:r>
              <a:rPr lang="ko-KR" altLang="en-US" dirty="0"/>
              <a:t>나중에 실제 구현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989E1A-B8BE-4ECE-AFF3-E9CCF5F772FC}"/>
              </a:ext>
            </a:extLst>
          </p:cNvPr>
          <p:cNvSpPr/>
          <p:nvPr/>
        </p:nvSpPr>
        <p:spPr>
          <a:xfrm>
            <a:off x="749417" y="1269256"/>
            <a:ext cx="1095322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7. </a:t>
            </a:r>
            <a:r>
              <a:rPr lang="ko-KR" altLang="en-US" sz="1600" dirty="0"/>
              <a:t>고객</a:t>
            </a:r>
            <a:r>
              <a:rPr lang="en-US" altLang="ko-KR" sz="1600" dirty="0"/>
              <a:t>ID</a:t>
            </a:r>
            <a:r>
              <a:rPr lang="ko-KR" altLang="en-US" sz="1600" dirty="0"/>
              <a:t>로 고객 판매 정보 제거</a:t>
            </a:r>
            <a:r>
              <a:rPr lang="en-US" altLang="ko-KR" sz="1600" dirty="0"/>
              <a:t>(page99)</a:t>
            </a:r>
          </a:p>
          <a:p>
            <a:r>
              <a:rPr lang="en-US" altLang="ko-KR" sz="1600" dirty="0"/>
              <a:t>DELETE FROM </a:t>
            </a:r>
            <a:r>
              <a:rPr lang="en-US" altLang="ko-KR" sz="1600" dirty="0" err="1"/>
              <a:t>SaleDate</a:t>
            </a:r>
            <a:r>
              <a:rPr lang="en-US" altLang="ko-KR" sz="1600" dirty="0"/>
              <a:t> where CID =1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8. </a:t>
            </a:r>
            <a:r>
              <a:rPr lang="ko-KR" altLang="en-US" sz="1600" dirty="0"/>
              <a:t>고객이름으로 고객 정보 제거</a:t>
            </a:r>
            <a:r>
              <a:rPr lang="en-US" altLang="ko-KR" sz="1600" dirty="0"/>
              <a:t>(page99)</a:t>
            </a:r>
          </a:p>
          <a:p>
            <a:r>
              <a:rPr lang="en-US" altLang="ko-KR" sz="1600" dirty="0"/>
              <a:t>delete from </a:t>
            </a:r>
            <a:r>
              <a:rPr lang="en-US" altLang="ko-KR" sz="1600" dirty="0" err="1"/>
              <a:t>Custum</a:t>
            </a:r>
            <a:r>
              <a:rPr lang="en-US" altLang="ko-KR" sz="1600" dirty="0"/>
              <a:t> where CID = 2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9. </a:t>
            </a:r>
            <a:r>
              <a:rPr lang="ko-KR" altLang="en-US" sz="1600" dirty="0"/>
              <a:t>판매 데이터 추가</a:t>
            </a:r>
            <a:r>
              <a:rPr lang="en-US" altLang="ko-KR" sz="1600" dirty="0"/>
              <a:t>(page100)- </a:t>
            </a:r>
            <a:r>
              <a:rPr lang="ko-KR" altLang="en-US" sz="1600" dirty="0"/>
              <a:t>상품</a:t>
            </a:r>
            <a:r>
              <a:rPr lang="en-US" altLang="ko-KR" sz="1600" dirty="0"/>
              <a:t>ID, </a:t>
            </a:r>
            <a:r>
              <a:rPr lang="ko-KR" altLang="en-US" sz="1600" dirty="0"/>
              <a:t>고객</a:t>
            </a:r>
            <a:r>
              <a:rPr lang="en-US" altLang="ko-KR" sz="1600" dirty="0"/>
              <a:t>ID, </a:t>
            </a:r>
            <a:r>
              <a:rPr lang="ko-KR" altLang="en-US" sz="1600" dirty="0"/>
              <a:t>개수</a:t>
            </a:r>
            <a:endParaRPr lang="en-US" altLang="ko-KR" sz="1600" dirty="0"/>
          </a:p>
          <a:p>
            <a:r>
              <a:rPr lang="en-US" altLang="ko-KR" sz="1600" dirty="0"/>
              <a:t>insert into </a:t>
            </a:r>
            <a:r>
              <a:rPr lang="en-US" altLang="ko-KR" sz="1600" dirty="0" err="1"/>
              <a:t>SaleDate</a:t>
            </a:r>
            <a:r>
              <a:rPr lang="en-US" altLang="ko-KR" sz="1600" dirty="0"/>
              <a:t> (</a:t>
            </a:r>
            <a:r>
              <a:rPr lang="en-US" altLang="ko-KR" sz="1600" dirty="0" err="1"/>
              <a:t>PID,CID,COUNT,SaleDate</a:t>
            </a:r>
            <a:r>
              <a:rPr lang="en-US" altLang="ko-KR" sz="1600" dirty="0"/>
              <a:t>) values(2,1,15,GETDATE())</a:t>
            </a:r>
          </a:p>
          <a:p>
            <a:r>
              <a:rPr lang="en-US" altLang="ko-KR" sz="1600" dirty="0"/>
              <a:t>insert into Sale(PID, CID, COUNT, </a:t>
            </a:r>
            <a:r>
              <a:rPr lang="en-US" altLang="ko-KR" sz="1600" dirty="0" err="1"/>
              <a:t>SaleDate</a:t>
            </a:r>
            <a:r>
              <a:rPr lang="en-US" altLang="ko-KR" sz="1600" dirty="0"/>
              <a:t>) values (2, 1, 5, { </a:t>
            </a:r>
            <a:r>
              <a:rPr lang="en-US" altLang="ko-KR" sz="1600" dirty="0" err="1"/>
              <a:t>fn</a:t>
            </a:r>
            <a:r>
              <a:rPr lang="en-US" altLang="ko-KR" sz="1600" dirty="0"/>
              <a:t> NOW()})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10. </a:t>
            </a:r>
            <a:r>
              <a:rPr lang="ko-KR" altLang="en-US" sz="1600" dirty="0"/>
              <a:t>판매 데이터 추가</a:t>
            </a:r>
            <a:r>
              <a:rPr lang="en-US" altLang="ko-KR" sz="1600" dirty="0"/>
              <a:t>(page101) – </a:t>
            </a:r>
            <a:r>
              <a:rPr lang="ko-KR" altLang="en-US" sz="1600" dirty="0"/>
              <a:t>상품명</a:t>
            </a:r>
            <a:r>
              <a:rPr lang="en-US" altLang="ko-KR" sz="1600" dirty="0"/>
              <a:t>, </a:t>
            </a:r>
            <a:r>
              <a:rPr lang="ko-KR" altLang="en-US" sz="1600" dirty="0"/>
              <a:t>고객명</a:t>
            </a:r>
            <a:r>
              <a:rPr lang="en-US" altLang="ko-KR" sz="1600" dirty="0"/>
              <a:t>, </a:t>
            </a:r>
            <a:r>
              <a:rPr lang="ko-KR" altLang="en-US" sz="1600" dirty="0"/>
              <a:t>개수</a:t>
            </a:r>
            <a:endParaRPr lang="en-US" altLang="ko-KR" sz="1600" dirty="0"/>
          </a:p>
          <a:p>
            <a:r>
              <a:rPr lang="en-US" altLang="ko-KR" sz="1600" dirty="0"/>
              <a:t>Select CID from Custom where CNAME = '</a:t>
            </a:r>
            <a:r>
              <a:rPr lang="ko-KR" altLang="en-US" sz="1600" dirty="0"/>
              <a:t>황동현</a:t>
            </a:r>
            <a:r>
              <a:rPr lang="en-US" altLang="ko-KR" sz="1600" dirty="0"/>
              <a:t>'</a:t>
            </a:r>
          </a:p>
          <a:p>
            <a:endParaRPr lang="en-US" altLang="ko-KR" sz="1600" dirty="0"/>
          </a:p>
          <a:p>
            <a:r>
              <a:rPr lang="en-US" altLang="ko-KR" sz="1600" dirty="0"/>
              <a:t>Select PID from Product where PNAME = 'Java’</a:t>
            </a:r>
          </a:p>
          <a:p>
            <a:endParaRPr lang="en-US" altLang="ko-KR" sz="1600" dirty="0"/>
          </a:p>
          <a:p>
            <a:r>
              <a:rPr lang="en-US" altLang="ko-KR" sz="1600" dirty="0"/>
              <a:t>insert into </a:t>
            </a:r>
            <a:r>
              <a:rPr lang="en-US" altLang="ko-KR" sz="1600" dirty="0" err="1"/>
              <a:t>SaleDate</a:t>
            </a:r>
            <a:r>
              <a:rPr lang="en-US" altLang="ko-KR" sz="1600" dirty="0"/>
              <a:t> (</a:t>
            </a:r>
            <a:r>
              <a:rPr lang="en-US" altLang="ko-KR" sz="1600" dirty="0" err="1"/>
              <a:t>PID,CID,COUNT,SaleDate</a:t>
            </a:r>
            <a:r>
              <a:rPr lang="en-US" altLang="ko-KR" sz="1600" dirty="0"/>
              <a:t>) values(2,1,15,GETDATE())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9393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기본 구성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C13E71-D7A5-49D4-B0DA-10F107D34FDD}"/>
              </a:ext>
            </a:extLst>
          </p:cNvPr>
          <p:cNvSpPr/>
          <p:nvPr/>
        </p:nvSpPr>
        <p:spPr>
          <a:xfrm>
            <a:off x="1301311" y="887040"/>
            <a:ext cx="3698527" cy="2922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0713E8-C585-4BA2-A921-585239C75D73}"/>
              </a:ext>
            </a:extLst>
          </p:cNvPr>
          <p:cNvSpPr/>
          <p:nvPr/>
        </p:nvSpPr>
        <p:spPr>
          <a:xfrm>
            <a:off x="6797498" y="887041"/>
            <a:ext cx="3698527" cy="2922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E314CC-E624-413A-B072-FFB3C7CE8A30}"/>
              </a:ext>
            </a:extLst>
          </p:cNvPr>
          <p:cNvSpPr/>
          <p:nvPr/>
        </p:nvSpPr>
        <p:spPr>
          <a:xfrm>
            <a:off x="2090811" y="962529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 제공자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F6FAB7-06CF-4ABC-BB90-7DCBF98C5F52}"/>
              </a:ext>
            </a:extLst>
          </p:cNvPr>
          <p:cNvSpPr/>
          <p:nvPr/>
        </p:nvSpPr>
        <p:spPr>
          <a:xfrm>
            <a:off x="7645722" y="890869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DataSet</a:t>
            </a:r>
            <a:endParaRPr lang="ko-KR" altLang="en-US" dirty="0"/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298913EE-1C38-4904-9559-17141BF9D60C}"/>
              </a:ext>
            </a:extLst>
          </p:cNvPr>
          <p:cNvSpPr/>
          <p:nvPr/>
        </p:nvSpPr>
        <p:spPr>
          <a:xfrm>
            <a:off x="1820411" y="4605556"/>
            <a:ext cx="2869035" cy="7885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Database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03BFE41-0BF0-4BA4-9FAD-99F0DC611BE9}"/>
              </a:ext>
            </a:extLst>
          </p:cNvPr>
          <p:cNvCxnSpPr>
            <a:cxnSpLocks/>
          </p:cNvCxnSpPr>
          <p:nvPr/>
        </p:nvCxnSpPr>
        <p:spPr>
          <a:xfrm>
            <a:off x="3305262" y="3187817"/>
            <a:ext cx="0" cy="13086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D6A91A-2E22-4CB2-8A0E-E783EF7BC36E}"/>
              </a:ext>
            </a:extLst>
          </p:cNvPr>
          <p:cNvSpPr/>
          <p:nvPr/>
        </p:nvSpPr>
        <p:spPr>
          <a:xfrm>
            <a:off x="2479555" y="550317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물리적 데이터</a:t>
            </a:r>
          </a:p>
        </p:txBody>
      </p:sp>
      <p:sp>
        <p:nvSpPr>
          <p:cNvPr id="16" name="순서도: 자기 디스크 15">
            <a:extLst>
              <a:ext uri="{FF2B5EF4-FFF2-40B4-BE49-F238E27FC236}">
                <a16:creationId xmlns:a16="http://schemas.microsoft.com/office/drawing/2014/main" id="{12BE4F89-A98C-4522-8A11-4998CE38B608}"/>
              </a:ext>
            </a:extLst>
          </p:cNvPr>
          <p:cNvSpPr/>
          <p:nvPr/>
        </p:nvSpPr>
        <p:spPr>
          <a:xfrm>
            <a:off x="7133085" y="2048106"/>
            <a:ext cx="2869035" cy="7885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Database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6A4DFF6-6B3A-4933-89BE-117C32FE2B60}"/>
              </a:ext>
            </a:extLst>
          </p:cNvPr>
          <p:cNvSpPr/>
          <p:nvPr/>
        </p:nvSpPr>
        <p:spPr>
          <a:xfrm>
            <a:off x="7891852" y="3003151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논리적 데이터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A745E17-F5C2-4F15-AD74-97D3545CDC6C}"/>
              </a:ext>
            </a:extLst>
          </p:cNvPr>
          <p:cNvCxnSpPr>
            <a:cxnSpLocks/>
          </p:cNvCxnSpPr>
          <p:nvPr/>
        </p:nvCxnSpPr>
        <p:spPr>
          <a:xfrm>
            <a:off x="8735735" y="1260201"/>
            <a:ext cx="0" cy="6940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765DDB-73A6-4AEB-A73E-58F4580128D9}"/>
              </a:ext>
            </a:extLst>
          </p:cNvPr>
          <p:cNvSpPr/>
          <p:nvPr/>
        </p:nvSpPr>
        <p:spPr>
          <a:xfrm>
            <a:off x="7133085" y="3903870"/>
            <a:ext cx="456887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물리적 데이터를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/>
              <a:t>메모리상에 올린다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이를 물리적 데이터와</a:t>
            </a:r>
            <a:endParaRPr lang="en-US" altLang="ko-KR" dirty="0"/>
          </a:p>
          <a:p>
            <a:r>
              <a:rPr lang="ko-KR" altLang="en-US" dirty="0"/>
              <a:t>동일한 방식으로 접근하여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641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6E988E-4562-4BC0-B142-8E981B086744}"/>
              </a:ext>
            </a:extLst>
          </p:cNvPr>
          <p:cNvSpPr txBox="1"/>
          <p:nvPr/>
        </p:nvSpPr>
        <p:spPr>
          <a:xfrm>
            <a:off x="500373" y="144839"/>
            <a:ext cx="74012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WinForm</a:t>
            </a:r>
            <a:r>
              <a:rPr lang="ko-KR" altLang="en-US" sz="3600" b="1" dirty="0"/>
              <a:t>기반으로</a:t>
            </a:r>
            <a:endParaRPr lang="en-US" altLang="ko-KR" sz="3600" b="1" dirty="0"/>
          </a:p>
          <a:p>
            <a:endParaRPr lang="en-US" altLang="ko-KR" sz="3600" b="1" dirty="0"/>
          </a:p>
          <a:p>
            <a:r>
              <a:rPr lang="en-US" altLang="ko-KR" sz="3600" b="1" dirty="0"/>
              <a:t>DB</a:t>
            </a:r>
            <a:r>
              <a:rPr lang="ko-KR" altLang="en-US" sz="3600" b="1" dirty="0"/>
              <a:t>접속 및 해제코드 구현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35866B-F152-4CD8-A536-11B961D0C67B}"/>
              </a:ext>
            </a:extLst>
          </p:cNvPr>
          <p:cNvSpPr/>
          <p:nvPr/>
        </p:nvSpPr>
        <p:spPr>
          <a:xfrm>
            <a:off x="3504045" y="3029527"/>
            <a:ext cx="2591955" cy="3354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F1FF59-2847-4726-BAD7-1B5D254784F4}"/>
              </a:ext>
            </a:extLst>
          </p:cNvPr>
          <p:cNvSpPr/>
          <p:nvPr/>
        </p:nvSpPr>
        <p:spPr>
          <a:xfrm>
            <a:off x="3738368" y="3095538"/>
            <a:ext cx="1476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WBdatabase</a:t>
            </a:r>
            <a:endParaRPr lang="ko-KR" altLang="en-US" dirty="0"/>
          </a:p>
        </p:txBody>
      </p: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1B354019-E6EA-4C74-B513-94C6ED1F4BBF}"/>
              </a:ext>
            </a:extLst>
          </p:cNvPr>
          <p:cNvSpPr/>
          <p:nvPr/>
        </p:nvSpPr>
        <p:spPr>
          <a:xfrm>
            <a:off x="595618" y="5421618"/>
            <a:ext cx="2122415" cy="9624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Database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249D668-57CA-44A9-9A1D-6D2BF3C6A819}"/>
              </a:ext>
            </a:extLst>
          </p:cNvPr>
          <p:cNvCxnSpPr>
            <a:cxnSpLocks/>
          </p:cNvCxnSpPr>
          <p:nvPr/>
        </p:nvCxnSpPr>
        <p:spPr>
          <a:xfrm flipH="1">
            <a:off x="2266213" y="5902820"/>
            <a:ext cx="1559167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677157-B2C3-4604-A447-F384BFD501B4}"/>
              </a:ext>
            </a:extLst>
          </p:cNvPr>
          <p:cNvSpPr/>
          <p:nvPr/>
        </p:nvSpPr>
        <p:spPr>
          <a:xfrm>
            <a:off x="6330323" y="3029526"/>
            <a:ext cx="2379568" cy="711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1A33B7-569C-4B68-B023-681CD793A22E}"/>
              </a:ext>
            </a:extLst>
          </p:cNvPr>
          <p:cNvSpPr/>
          <p:nvPr/>
        </p:nvSpPr>
        <p:spPr>
          <a:xfrm>
            <a:off x="6625631" y="3014060"/>
            <a:ext cx="17889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&lt;&lt;singleton&gt;&gt;</a:t>
            </a:r>
          </a:p>
          <a:p>
            <a:pPr algn="ctr"/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1F059F-94E0-4657-82AE-78CB2351940F}"/>
              </a:ext>
            </a:extLst>
          </p:cNvPr>
          <p:cNvSpPr/>
          <p:nvPr/>
        </p:nvSpPr>
        <p:spPr>
          <a:xfrm>
            <a:off x="9479560" y="3034083"/>
            <a:ext cx="2472167" cy="3354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010587-C4A7-456A-A1B6-4CC43946F1FF}"/>
              </a:ext>
            </a:extLst>
          </p:cNvPr>
          <p:cNvSpPr/>
          <p:nvPr/>
        </p:nvSpPr>
        <p:spPr>
          <a:xfrm>
            <a:off x="10400529" y="3059668"/>
            <a:ext cx="722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Form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029716-518A-4652-84C1-CCAA02921665}"/>
              </a:ext>
            </a:extLst>
          </p:cNvPr>
          <p:cNvCxnSpPr>
            <a:cxnSpLocks/>
          </p:cNvCxnSpPr>
          <p:nvPr/>
        </p:nvCxnSpPr>
        <p:spPr>
          <a:xfrm flipH="1">
            <a:off x="8414582" y="5157153"/>
            <a:ext cx="155916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8563529-F508-47D1-9103-7F8C0C2C4947}"/>
              </a:ext>
            </a:extLst>
          </p:cNvPr>
          <p:cNvCxnSpPr>
            <a:cxnSpLocks/>
          </p:cNvCxnSpPr>
          <p:nvPr/>
        </p:nvCxnSpPr>
        <p:spPr>
          <a:xfrm flipH="1">
            <a:off x="5398910" y="5160140"/>
            <a:ext cx="155916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DFBFE8-DF0F-4B92-BB11-1F3A2CF830D2}"/>
              </a:ext>
            </a:extLst>
          </p:cNvPr>
          <p:cNvSpPr/>
          <p:nvPr/>
        </p:nvSpPr>
        <p:spPr>
          <a:xfrm>
            <a:off x="6330323" y="3740727"/>
            <a:ext cx="2379568" cy="883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en-US" altLang="ko-KR" dirty="0" err="1">
                <a:solidFill>
                  <a:schemeClr val="tx1"/>
                </a:solidFill>
              </a:rPr>
              <a:t>Wbdatabase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db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36055B-707A-4C0C-8E97-4824F1EBF27D}"/>
              </a:ext>
            </a:extLst>
          </p:cNvPr>
          <p:cNvSpPr/>
          <p:nvPr/>
        </p:nvSpPr>
        <p:spPr>
          <a:xfrm>
            <a:off x="6330322" y="4624490"/>
            <a:ext cx="2379568" cy="1759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977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58A15D-992C-45E8-A2CB-E79D75062D5F}"/>
              </a:ext>
            </a:extLst>
          </p:cNvPr>
          <p:cNvSpPr/>
          <p:nvPr/>
        </p:nvSpPr>
        <p:spPr>
          <a:xfrm>
            <a:off x="89136" y="132019"/>
            <a:ext cx="2538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WinForm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구현 </a:t>
            </a:r>
            <a:r>
              <a:rPr lang="en-US" altLang="ko-KR" sz="2400" b="1" dirty="0"/>
              <a:t>1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E1BBB7-083E-4A3D-8C23-62461928972C}"/>
              </a:ext>
            </a:extLst>
          </p:cNvPr>
          <p:cNvSpPr/>
          <p:nvPr/>
        </p:nvSpPr>
        <p:spPr>
          <a:xfrm>
            <a:off x="285895" y="878639"/>
            <a:ext cx="432996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C#</a:t>
            </a:r>
            <a:r>
              <a:rPr lang="ko-KR" altLang="en-US" dirty="0"/>
              <a:t> </a:t>
            </a:r>
            <a:r>
              <a:rPr lang="en-US" altLang="ko-KR" dirty="0" err="1"/>
              <a:t>WinForm</a:t>
            </a:r>
            <a:r>
              <a:rPr lang="ko-KR" altLang="en-US" dirty="0"/>
              <a:t>   프로젝트 생성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Control </a:t>
            </a:r>
            <a:r>
              <a:rPr lang="ko-KR" altLang="en-US" dirty="0"/>
              <a:t>클래스 생성 및 </a:t>
            </a:r>
            <a:r>
              <a:rPr lang="ko-KR" altLang="en-US" dirty="0" err="1"/>
              <a:t>싱글톤</a:t>
            </a:r>
            <a:r>
              <a:rPr lang="ko-KR" altLang="en-US" dirty="0"/>
              <a:t> 처리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Wbdatabase</a:t>
            </a:r>
            <a:r>
              <a:rPr lang="en-US" altLang="ko-KR" dirty="0"/>
              <a:t> </a:t>
            </a:r>
            <a:r>
              <a:rPr lang="ko-KR" altLang="en-US" dirty="0"/>
              <a:t>클래스 생성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WinForm</a:t>
            </a:r>
            <a:r>
              <a:rPr lang="en-US" altLang="ko-KR" dirty="0"/>
              <a:t> UI</a:t>
            </a:r>
            <a:r>
              <a:rPr lang="ko-KR" altLang="en-US" dirty="0"/>
              <a:t>구성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B8667F-0AAA-4BA3-BF91-900E24BF98BA}"/>
              </a:ext>
            </a:extLst>
          </p:cNvPr>
          <p:cNvSpPr/>
          <p:nvPr/>
        </p:nvSpPr>
        <p:spPr>
          <a:xfrm>
            <a:off x="3655046" y="2139193"/>
            <a:ext cx="8081152" cy="4286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C513A1-5400-4608-AB43-24C735961E65}"/>
              </a:ext>
            </a:extLst>
          </p:cNvPr>
          <p:cNvSpPr/>
          <p:nvPr/>
        </p:nvSpPr>
        <p:spPr>
          <a:xfrm>
            <a:off x="5554798" y="1436749"/>
            <a:ext cx="958284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3FC761-D8C1-4174-88BB-1C7236153064}"/>
              </a:ext>
            </a:extLst>
          </p:cNvPr>
          <p:cNvSpPr/>
          <p:nvPr/>
        </p:nvSpPr>
        <p:spPr>
          <a:xfrm>
            <a:off x="3802897" y="2302213"/>
            <a:ext cx="1591223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 연결</a:t>
            </a:r>
          </a:p>
        </p:txBody>
      </p:sp>
    </p:spTree>
    <p:extLst>
      <p:ext uri="{BB962C8B-B14F-4D97-AF65-F5344CB8AC3E}">
        <p14:creationId xmlns:p14="http://schemas.microsoft.com/office/powerpoint/2010/main" val="929845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58A15D-992C-45E8-A2CB-E79D75062D5F}"/>
              </a:ext>
            </a:extLst>
          </p:cNvPr>
          <p:cNvSpPr/>
          <p:nvPr/>
        </p:nvSpPr>
        <p:spPr>
          <a:xfrm>
            <a:off x="89136" y="132019"/>
            <a:ext cx="2538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WinForm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구현 </a:t>
            </a:r>
            <a:r>
              <a:rPr lang="en-US" altLang="ko-KR" sz="2400" b="1" dirty="0"/>
              <a:t>1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E1BBB7-083E-4A3D-8C23-62461928972C}"/>
              </a:ext>
            </a:extLst>
          </p:cNvPr>
          <p:cNvSpPr/>
          <p:nvPr/>
        </p:nvSpPr>
        <p:spPr>
          <a:xfrm>
            <a:off x="285895" y="878639"/>
            <a:ext cx="3316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DB </a:t>
            </a:r>
            <a:r>
              <a:rPr lang="ko-KR" altLang="en-US" dirty="0"/>
              <a:t>연결 및 연결 해제 기능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B8667F-0AAA-4BA3-BF91-900E24BF98BA}"/>
              </a:ext>
            </a:extLst>
          </p:cNvPr>
          <p:cNvSpPr/>
          <p:nvPr/>
        </p:nvSpPr>
        <p:spPr>
          <a:xfrm>
            <a:off x="285895" y="2235370"/>
            <a:ext cx="7314532" cy="4286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C513A1-5400-4608-AB43-24C735961E65}"/>
              </a:ext>
            </a:extLst>
          </p:cNvPr>
          <p:cNvSpPr/>
          <p:nvPr/>
        </p:nvSpPr>
        <p:spPr>
          <a:xfrm>
            <a:off x="271073" y="1559048"/>
            <a:ext cx="958284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3FC761-D8C1-4174-88BB-1C7236153064}"/>
              </a:ext>
            </a:extLst>
          </p:cNvPr>
          <p:cNvSpPr/>
          <p:nvPr/>
        </p:nvSpPr>
        <p:spPr>
          <a:xfrm>
            <a:off x="433746" y="2398390"/>
            <a:ext cx="1591223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 연결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961936-ED5A-40FD-97F9-DA95DA74C5DF}"/>
              </a:ext>
            </a:extLst>
          </p:cNvPr>
          <p:cNvSpPr/>
          <p:nvPr/>
        </p:nvSpPr>
        <p:spPr>
          <a:xfrm>
            <a:off x="2212100" y="2423342"/>
            <a:ext cx="2715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DB </a:t>
            </a:r>
            <a:r>
              <a:rPr lang="ko-KR" altLang="en-US" dirty="0">
                <a:solidFill>
                  <a:srgbClr val="FF0000"/>
                </a:solidFill>
              </a:rPr>
              <a:t>연결 </a:t>
            </a:r>
            <a:r>
              <a:rPr lang="en-US" altLang="ko-KR" dirty="0">
                <a:solidFill>
                  <a:srgbClr val="FF0000"/>
                </a:solidFill>
              </a:rPr>
              <a:t>or DB </a:t>
            </a:r>
            <a:r>
              <a:rPr lang="ko-KR" altLang="en-US" dirty="0">
                <a:solidFill>
                  <a:srgbClr val="FF0000"/>
                </a:solidFill>
              </a:rPr>
              <a:t>연결해제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077E59-B5C7-4EA1-BA03-2BE8B9D9D864}"/>
              </a:ext>
            </a:extLst>
          </p:cNvPr>
          <p:cNvSpPr/>
          <p:nvPr/>
        </p:nvSpPr>
        <p:spPr>
          <a:xfrm>
            <a:off x="477947" y="3221968"/>
            <a:ext cx="71224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600" dirty="0" err="1"/>
              <a:t>맴버</a:t>
            </a:r>
            <a:r>
              <a:rPr lang="ko-KR" altLang="en-US" sz="1600" dirty="0"/>
              <a:t> 변수로 </a:t>
            </a:r>
            <a:r>
              <a:rPr lang="en-US" altLang="ko-KR" sz="1600" dirty="0" err="1"/>
              <a:t>boolean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DBLogin</a:t>
            </a:r>
            <a:r>
              <a:rPr lang="en-US" altLang="ko-KR" sz="1600" dirty="0"/>
              <a:t>  get, set</a:t>
            </a:r>
            <a:r>
              <a:rPr lang="ko-KR" altLang="en-US" sz="1600" dirty="0"/>
              <a:t>프로퍼티 구성</a:t>
            </a:r>
            <a:r>
              <a:rPr lang="en-US" altLang="ko-KR" sz="1600" dirty="0"/>
              <a:t>(</a:t>
            </a:r>
            <a:r>
              <a:rPr lang="en-US" altLang="ko-KR" sz="1600" b="1" dirty="0">
                <a:solidFill>
                  <a:srgbClr val="FF0000"/>
                </a:solidFill>
              </a:rPr>
              <a:t>Control </a:t>
            </a:r>
            <a:r>
              <a:rPr lang="ko-KR" altLang="en-US" sz="1600" b="1" dirty="0">
                <a:solidFill>
                  <a:srgbClr val="FF0000"/>
                </a:solidFill>
              </a:rPr>
              <a:t>클래스</a:t>
            </a:r>
            <a:r>
              <a:rPr lang="en-US" altLang="ko-KR" sz="1600" dirty="0"/>
              <a:t>)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생성자에서 </a:t>
            </a:r>
            <a:r>
              <a:rPr lang="en-US" altLang="ko-KR" sz="1600" dirty="0" err="1"/>
              <a:t>DBLogin</a:t>
            </a:r>
            <a:r>
              <a:rPr lang="ko-KR" altLang="en-US" sz="1600" dirty="0"/>
              <a:t>의 값을 </a:t>
            </a:r>
            <a:r>
              <a:rPr lang="en-US" altLang="ko-KR" sz="1600" dirty="0"/>
              <a:t>false</a:t>
            </a:r>
            <a:r>
              <a:rPr lang="ko-KR" altLang="en-US" sz="1600" dirty="0"/>
              <a:t>로 대입</a:t>
            </a:r>
            <a:endParaRPr lang="en-US" altLang="ko-KR" sz="1600" dirty="0"/>
          </a:p>
          <a:p>
            <a:pPr marL="342900" indent="-342900">
              <a:buAutoNum type="arabicParenR"/>
            </a:pPr>
            <a:r>
              <a:rPr lang="en-US" altLang="ko-KR" sz="1600" dirty="0"/>
              <a:t>DB </a:t>
            </a:r>
            <a:r>
              <a:rPr lang="ko-KR" altLang="en-US" sz="1600" dirty="0"/>
              <a:t>연결 버튼 </a:t>
            </a:r>
            <a:r>
              <a:rPr lang="ko-KR" altLang="en-US" sz="1600" dirty="0" err="1"/>
              <a:t>핸들러</a:t>
            </a:r>
            <a:r>
              <a:rPr lang="ko-KR" altLang="en-US" sz="1600" dirty="0"/>
              <a:t> 추가</a:t>
            </a:r>
            <a:endParaRPr lang="en-US" altLang="ko-KR" sz="1600" dirty="0"/>
          </a:p>
          <a:p>
            <a:r>
              <a:rPr lang="en-US" altLang="ko-KR" sz="1600" dirty="0"/>
              <a:t>    2.1) </a:t>
            </a:r>
            <a:r>
              <a:rPr lang="ko-KR" altLang="en-US" sz="1600" dirty="0"/>
              <a:t>만약 </a:t>
            </a:r>
            <a:r>
              <a:rPr lang="en-US" altLang="ko-KR" sz="1600" dirty="0" err="1"/>
              <a:t>DBLogin</a:t>
            </a:r>
            <a:r>
              <a:rPr lang="ko-KR" altLang="en-US" sz="1600" dirty="0"/>
              <a:t>이 </a:t>
            </a:r>
            <a:r>
              <a:rPr lang="en-US" altLang="ko-KR" sz="1600" dirty="0"/>
              <a:t>false</a:t>
            </a:r>
            <a:r>
              <a:rPr lang="ko-KR" altLang="en-US" sz="1600" dirty="0"/>
              <a:t>라면</a:t>
            </a:r>
            <a:endParaRPr lang="en-US" altLang="ko-KR" sz="1600" dirty="0"/>
          </a:p>
          <a:p>
            <a:r>
              <a:rPr lang="en-US" altLang="ko-KR" sz="1600" dirty="0"/>
              <a:t>          </a:t>
            </a:r>
            <a:r>
              <a:rPr lang="ko-KR" altLang="en-US" sz="1600" dirty="0"/>
              <a:t>버튼의 문자열을 </a:t>
            </a:r>
            <a:r>
              <a:rPr lang="en-US" altLang="ko-KR" sz="1600" dirty="0"/>
              <a:t>“DB</a:t>
            </a:r>
            <a:r>
              <a:rPr lang="ko-KR" altLang="en-US" sz="1600" dirty="0"/>
              <a:t>연결해제＂ 로 변경</a:t>
            </a:r>
            <a:endParaRPr lang="en-US" altLang="ko-KR" sz="1600" dirty="0"/>
          </a:p>
          <a:p>
            <a:r>
              <a:rPr lang="en-US" altLang="ko-KR" sz="1600" dirty="0"/>
              <a:t>          </a:t>
            </a:r>
            <a:r>
              <a:rPr lang="en-US" altLang="ko-KR" sz="1600" dirty="0" err="1"/>
              <a:t>DBLogin</a:t>
            </a:r>
            <a:r>
              <a:rPr lang="en-US" altLang="ko-KR" sz="1600" dirty="0"/>
              <a:t> </a:t>
            </a:r>
            <a:r>
              <a:rPr lang="ko-KR" altLang="en-US" sz="1600" dirty="0"/>
              <a:t>을 </a:t>
            </a:r>
            <a:r>
              <a:rPr lang="en-US" altLang="ko-KR" sz="1600" dirty="0"/>
              <a:t>true</a:t>
            </a:r>
            <a:r>
              <a:rPr lang="ko-KR" altLang="en-US" sz="1600" dirty="0"/>
              <a:t>로 대입</a:t>
            </a:r>
            <a:endParaRPr lang="en-US" altLang="ko-KR" sz="1600" dirty="0"/>
          </a:p>
          <a:p>
            <a:r>
              <a:rPr lang="en-US" altLang="ko-KR" sz="1600" dirty="0"/>
              <a:t>    2.2) </a:t>
            </a:r>
            <a:r>
              <a:rPr lang="ko-KR" altLang="en-US" sz="1600" dirty="0"/>
              <a:t>아니라면</a:t>
            </a:r>
            <a:endParaRPr lang="en-US" altLang="ko-KR" sz="1600" dirty="0"/>
          </a:p>
          <a:p>
            <a:r>
              <a:rPr lang="en-US" altLang="ko-KR" sz="1600" dirty="0"/>
              <a:t>          </a:t>
            </a:r>
            <a:r>
              <a:rPr lang="ko-KR" altLang="en-US" sz="1600" dirty="0"/>
              <a:t>버튼의 문자열을 </a:t>
            </a:r>
            <a:r>
              <a:rPr lang="en-US" altLang="ko-KR" sz="1600" dirty="0"/>
              <a:t>“DB </a:t>
            </a:r>
            <a:r>
              <a:rPr lang="ko-KR" altLang="en-US" sz="1600" dirty="0"/>
              <a:t>연결＂ 로</a:t>
            </a:r>
            <a:r>
              <a:rPr lang="en-US" altLang="ko-KR" sz="1600" dirty="0"/>
              <a:t> </a:t>
            </a:r>
            <a:r>
              <a:rPr lang="ko-KR" altLang="en-US" sz="1600" dirty="0"/>
              <a:t>변경 </a:t>
            </a:r>
            <a:endParaRPr lang="en-US" altLang="ko-KR" sz="1600" dirty="0"/>
          </a:p>
          <a:p>
            <a:r>
              <a:rPr lang="en-US" altLang="ko-KR" sz="1600" dirty="0"/>
              <a:t>          </a:t>
            </a:r>
            <a:r>
              <a:rPr lang="en-US" altLang="ko-KR" sz="1600" dirty="0" err="1"/>
              <a:t>DBLogin</a:t>
            </a:r>
            <a:r>
              <a:rPr lang="en-US" altLang="ko-KR" sz="1600" dirty="0"/>
              <a:t> </a:t>
            </a:r>
            <a:r>
              <a:rPr lang="ko-KR" altLang="en-US" sz="1600" dirty="0"/>
              <a:t>을 </a:t>
            </a:r>
            <a:r>
              <a:rPr lang="en-US" altLang="ko-KR" sz="1600" dirty="0"/>
              <a:t>false </a:t>
            </a:r>
            <a:r>
              <a:rPr lang="ko-KR" altLang="en-US" sz="1600" dirty="0"/>
              <a:t>로 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66F7FE-0E43-46FC-8FA4-9B483BB7A415}"/>
              </a:ext>
            </a:extLst>
          </p:cNvPr>
          <p:cNvSpPr/>
          <p:nvPr/>
        </p:nvSpPr>
        <p:spPr>
          <a:xfrm>
            <a:off x="7778904" y="746094"/>
            <a:ext cx="4309631" cy="501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4A89DE-6CCF-4628-B550-6C9B83149AAE}"/>
              </a:ext>
            </a:extLst>
          </p:cNvPr>
          <p:cNvSpPr/>
          <p:nvPr/>
        </p:nvSpPr>
        <p:spPr>
          <a:xfrm>
            <a:off x="9023678" y="812366"/>
            <a:ext cx="1476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WBdatabase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60EB98-E580-401E-8D4B-ED621FBEE380}"/>
              </a:ext>
            </a:extLst>
          </p:cNvPr>
          <p:cNvSpPr/>
          <p:nvPr/>
        </p:nvSpPr>
        <p:spPr>
          <a:xfrm>
            <a:off x="7778903" y="1247970"/>
            <a:ext cx="4309631" cy="857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tx1"/>
                </a:solidFill>
              </a:rPr>
              <a:t>DBLogin</a:t>
            </a:r>
            <a:r>
              <a:rPr lang="en-US" altLang="ko-KR" sz="1400" dirty="0">
                <a:solidFill>
                  <a:schemeClr val="tx1"/>
                </a:solidFill>
              </a:rPr>
              <a:t>  : Boolean [get, set]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tx1"/>
                </a:solidFill>
              </a:rPr>
              <a:t>ConMsg</a:t>
            </a:r>
            <a:r>
              <a:rPr lang="en-US" altLang="ko-KR" sz="1400" dirty="0">
                <a:solidFill>
                  <a:schemeClr val="tx1"/>
                </a:solidFill>
              </a:rPr>
              <a:t>  : string    [ get, private set]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tx1"/>
                </a:solidFill>
              </a:rPr>
              <a:t>SqlConnection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scon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B2AC52-0A9F-4F11-8AFD-A86CC53B65E9}"/>
              </a:ext>
            </a:extLst>
          </p:cNvPr>
          <p:cNvSpPr/>
          <p:nvPr/>
        </p:nvSpPr>
        <p:spPr>
          <a:xfrm>
            <a:off x="7787558" y="2105637"/>
            <a:ext cx="4323267" cy="4345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+ &lt;&lt;constructor&gt;&gt; </a:t>
            </a:r>
            <a:r>
              <a:rPr lang="en-US" altLang="ko-KR" sz="1400" dirty="0" err="1">
                <a:solidFill>
                  <a:schemeClr val="tx1"/>
                </a:solidFill>
              </a:rPr>
              <a:t>Wbdatabase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r>
              <a:rPr lang="en-US" altLang="ko-KR" sz="1400" dirty="0" err="1">
                <a:solidFill>
                  <a:schemeClr val="tx1"/>
                </a:solidFill>
              </a:rPr>
              <a:t>DBLogin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 false</a:t>
            </a:r>
          </a:p>
          <a:p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      </a:t>
            </a:r>
            <a:r>
              <a:rPr lang="en-US" altLang="ko-KR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ConMsg</a:t>
            </a:r>
            <a:r>
              <a:rPr lang="ko-KR" alt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</a:t>
            </a:r>
            <a:r>
              <a:rPr lang="ko-KR" alt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DB</a:t>
            </a:r>
            <a:r>
              <a:rPr lang="ko-KR" alt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연결 문자열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(102)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r>
              <a:rPr lang="en-US" altLang="ko-KR" sz="1400" dirty="0" err="1">
                <a:solidFill>
                  <a:schemeClr val="tx1"/>
                </a:solidFill>
              </a:rPr>
              <a:t>scon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객체를 생성</a:t>
            </a:r>
            <a:r>
              <a:rPr lang="en-US" altLang="ko-KR" sz="1400" dirty="0">
                <a:solidFill>
                  <a:schemeClr val="tx1"/>
                </a:solidFill>
              </a:rPr>
              <a:t>(DB</a:t>
            </a:r>
            <a:r>
              <a:rPr lang="ko-KR" altLang="en-US" sz="1400" dirty="0">
                <a:solidFill>
                  <a:schemeClr val="tx1"/>
                </a:solidFill>
              </a:rPr>
              <a:t>연결문자열 전달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+ Connect() : Boolean(103)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       open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r>
              <a:rPr lang="ko-KR" altLang="en-US" sz="1400" dirty="0">
                <a:solidFill>
                  <a:schemeClr val="tx1"/>
                </a:solidFill>
              </a:rPr>
              <a:t>예외처리 결과에 따라 </a:t>
            </a:r>
            <a:r>
              <a:rPr lang="en-US" altLang="ko-KR" sz="1400" dirty="0">
                <a:solidFill>
                  <a:schemeClr val="tx1"/>
                </a:solidFill>
              </a:rPr>
              <a:t>true  false</a:t>
            </a:r>
            <a:r>
              <a:rPr lang="ko-KR" altLang="en-US" sz="1400" dirty="0">
                <a:solidFill>
                  <a:schemeClr val="tx1"/>
                </a:solidFill>
              </a:rPr>
              <a:t>를 반환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+ </a:t>
            </a:r>
            <a:r>
              <a:rPr lang="en-US" altLang="ko-KR" sz="1400" dirty="0" err="1">
                <a:solidFill>
                  <a:schemeClr val="tx1"/>
                </a:solidFill>
              </a:rPr>
              <a:t>DisConnect</a:t>
            </a:r>
            <a:r>
              <a:rPr lang="en-US" altLang="ko-KR" sz="1400" dirty="0">
                <a:solidFill>
                  <a:schemeClr val="tx1"/>
                </a:solidFill>
              </a:rPr>
              <a:t>() : Boolean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r>
              <a:rPr lang="en-US" altLang="ko-KR" sz="1400" dirty="0" err="1">
                <a:solidFill>
                  <a:schemeClr val="tx1"/>
                </a:solidFill>
              </a:rPr>
              <a:t>scon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객체의 </a:t>
            </a:r>
            <a:r>
              <a:rPr lang="ko-KR" altLang="en-US" sz="1400" dirty="0" err="1">
                <a:solidFill>
                  <a:schemeClr val="tx1"/>
                </a:solidFill>
              </a:rPr>
              <a:t>맴버함수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close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r>
              <a:rPr lang="ko-KR" altLang="en-US" sz="1400" dirty="0">
                <a:solidFill>
                  <a:schemeClr val="tx1"/>
                </a:solidFill>
              </a:rPr>
              <a:t>예외처리 결과에 따라 </a:t>
            </a:r>
            <a:r>
              <a:rPr lang="en-US" altLang="ko-KR" sz="1400" dirty="0">
                <a:solidFill>
                  <a:schemeClr val="tx1"/>
                </a:solidFill>
              </a:rPr>
              <a:t>true false</a:t>
            </a:r>
            <a:r>
              <a:rPr lang="ko-KR" altLang="en-US" sz="1400" dirty="0">
                <a:solidFill>
                  <a:schemeClr val="tx1"/>
                </a:solidFill>
              </a:rPr>
              <a:t>를 반환</a:t>
            </a:r>
          </a:p>
        </p:txBody>
      </p:sp>
    </p:spTree>
    <p:extLst>
      <p:ext uri="{BB962C8B-B14F-4D97-AF65-F5344CB8AC3E}">
        <p14:creationId xmlns:p14="http://schemas.microsoft.com/office/powerpoint/2010/main" val="4279297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58A15D-992C-45E8-A2CB-E79D75062D5F}"/>
              </a:ext>
            </a:extLst>
          </p:cNvPr>
          <p:cNvSpPr/>
          <p:nvPr/>
        </p:nvSpPr>
        <p:spPr>
          <a:xfrm>
            <a:off x="89136" y="132019"/>
            <a:ext cx="2538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WinForm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구현 </a:t>
            </a:r>
            <a:r>
              <a:rPr lang="en-US" altLang="ko-KR" sz="2400" b="1" dirty="0"/>
              <a:t>1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E1BBB7-083E-4A3D-8C23-62461928972C}"/>
              </a:ext>
            </a:extLst>
          </p:cNvPr>
          <p:cNvSpPr/>
          <p:nvPr/>
        </p:nvSpPr>
        <p:spPr>
          <a:xfrm>
            <a:off x="285895" y="878639"/>
            <a:ext cx="2079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상품 추가 기능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B8667F-0AAA-4BA3-BF91-900E24BF98BA}"/>
              </a:ext>
            </a:extLst>
          </p:cNvPr>
          <p:cNvSpPr/>
          <p:nvPr/>
        </p:nvSpPr>
        <p:spPr>
          <a:xfrm>
            <a:off x="285895" y="2235370"/>
            <a:ext cx="7314532" cy="4286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C513A1-5400-4608-AB43-24C735961E65}"/>
              </a:ext>
            </a:extLst>
          </p:cNvPr>
          <p:cNvSpPr/>
          <p:nvPr/>
        </p:nvSpPr>
        <p:spPr>
          <a:xfrm>
            <a:off x="271073" y="1559048"/>
            <a:ext cx="958284" cy="3067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3FC761-D8C1-4174-88BB-1C7236153064}"/>
              </a:ext>
            </a:extLst>
          </p:cNvPr>
          <p:cNvSpPr/>
          <p:nvPr/>
        </p:nvSpPr>
        <p:spPr>
          <a:xfrm>
            <a:off x="433746" y="2398390"/>
            <a:ext cx="1591223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 연결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961936-ED5A-40FD-97F9-DA95DA74C5DF}"/>
              </a:ext>
            </a:extLst>
          </p:cNvPr>
          <p:cNvSpPr/>
          <p:nvPr/>
        </p:nvSpPr>
        <p:spPr>
          <a:xfrm>
            <a:off x="4124790" y="878638"/>
            <a:ext cx="2715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DB </a:t>
            </a:r>
            <a:r>
              <a:rPr lang="ko-KR" altLang="en-US" dirty="0">
                <a:solidFill>
                  <a:srgbClr val="FF0000"/>
                </a:solidFill>
              </a:rPr>
              <a:t>연결 </a:t>
            </a:r>
            <a:r>
              <a:rPr lang="en-US" altLang="ko-KR" dirty="0">
                <a:solidFill>
                  <a:srgbClr val="FF0000"/>
                </a:solidFill>
              </a:rPr>
              <a:t>or DB </a:t>
            </a:r>
            <a:r>
              <a:rPr lang="ko-KR" altLang="en-US" dirty="0">
                <a:solidFill>
                  <a:srgbClr val="FF0000"/>
                </a:solidFill>
              </a:rPr>
              <a:t>연결해제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66F7FE-0E43-46FC-8FA4-9B483BB7A415}"/>
              </a:ext>
            </a:extLst>
          </p:cNvPr>
          <p:cNvSpPr/>
          <p:nvPr/>
        </p:nvSpPr>
        <p:spPr>
          <a:xfrm>
            <a:off x="7778904" y="746094"/>
            <a:ext cx="4309631" cy="501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4A89DE-6CCF-4628-B550-6C9B83149AAE}"/>
              </a:ext>
            </a:extLst>
          </p:cNvPr>
          <p:cNvSpPr/>
          <p:nvPr/>
        </p:nvSpPr>
        <p:spPr>
          <a:xfrm>
            <a:off x="9023678" y="812366"/>
            <a:ext cx="1476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WBdatabase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60EB98-E580-401E-8D4B-ED621FBEE380}"/>
              </a:ext>
            </a:extLst>
          </p:cNvPr>
          <p:cNvSpPr/>
          <p:nvPr/>
        </p:nvSpPr>
        <p:spPr>
          <a:xfrm>
            <a:off x="7778903" y="1247970"/>
            <a:ext cx="4309631" cy="857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tx1"/>
                </a:solidFill>
              </a:rPr>
              <a:t>DBLogin</a:t>
            </a:r>
            <a:r>
              <a:rPr lang="en-US" altLang="ko-KR" sz="1400" dirty="0">
                <a:solidFill>
                  <a:schemeClr val="tx1"/>
                </a:solidFill>
              </a:rPr>
              <a:t>  : Boolean [get, set]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tx1"/>
                </a:solidFill>
              </a:rPr>
              <a:t>ConMsg</a:t>
            </a:r>
            <a:r>
              <a:rPr lang="en-US" altLang="ko-KR" sz="1400" dirty="0">
                <a:solidFill>
                  <a:schemeClr val="tx1"/>
                </a:solidFill>
              </a:rPr>
              <a:t>  : string    [ get, private set]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tx1"/>
                </a:solidFill>
              </a:rPr>
              <a:t>SqlConnection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scon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B2AC52-0A9F-4F11-8AFD-A86CC53B65E9}"/>
              </a:ext>
            </a:extLst>
          </p:cNvPr>
          <p:cNvSpPr/>
          <p:nvPr/>
        </p:nvSpPr>
        <p:spPr>
          <a:xfrm>
            <a:off x="7787558" y="2105637"/>
            <a:ext cx="4323267" cy="4345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+ &lt;&lt;constructor&gt;&gt; </a:t>
            </a:r>
            <a:r>
              <a:rPr lang="en-US" altLang="ko-KR" sz="1400" dirty="0" err="1">
                <a:solidFill>
                  <a:schemeClr val="tx1"/>
                </a:solidFill>
              </a:rPr>
              <a:t>Wbdatabase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r>
              <a:rPr lang="en-US" altLang="ko-KR" sz="1400" dirty="0" err="1">
                <a:solidFill>
                  <a:schemeClr val="tx1"/>
                </a:solidFill>
              </a:rPr>
              <a:t>DBLogin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 false</a:t>
            </a:r>
          </a:p>
          <a:p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      </a:t>
            </a:r>
            <a:r>
              <a:rPr lang="en-US" altLang="ko-KR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ConMsg</a:t>
            </a:r>
            <a:r>
              <a:rPr lang="ko-KR" alt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</a:t>
            </a:r>
            <a:r>
              <a:rPr lang="ko-KR" alt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DB</a:t>
            </a:r>
            <a:r>
              <a:rPr lang="ko-KR" alt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연결 문자열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(102)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r>
              <a:rPr lang="en-US" altLang="ko-KR" sz="1400" dirty="0" err="1">
                <a:solidFill>
                  <a:schemeClr val="tx1"/>
                </a:solidFill>
              </a:rPr>
              <a:t>scon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객체를 생성</a:t>
            </a:r>
            <a:r>
              <a:rPr lang="en-US" altLang="ko-KR" sz="1400" dirty="0">
                <a:solidFill>
                  <a:schemeClr val="tx1"/>
                </a:solidFill>
              </a:rPr>
              <a:t>(DB</a:t>
            </a:r>
            <a:r>
              <a:rPr lang="ko-KR" altLang="en-US" sz="1400" dirty="0">
                <a:solidFill>
                  <a:schemeClr val="tx1"/>
                </a:solidFill>
              </a:rPr>
              <a:t>연결문자열 전달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+ Connect() : Boolean(103)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       open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r>
              <a:rPr lang="ko-KR" altLang="en-US" sz="1400" dirty="0">
                <a:solidFill>
                  <a:schemeClr val="tx1"/>
                </a:solidFill>
              </a:rPr>
              <a:t>예외처리 결과에 따라 </a:t>
            </a:r>
            <a:r>
              <a:rPr lang="en-US" altLang="ko-KR" sz="1400" dirty="0">
                <a:solidFill>
                  <a:schemeClr val="tx1"/>
                </a:solidFill>
              </a:rPr>
              <a:t>true  false</a:t>
            </a:r>
            <a:r>
              <a:rPr lang="ko-KR" altLang="en-US" sz="1400" dirty="0">
                <a:solidFill>
                  <a:schemeClr val="tx1"/>
                </a:solidFill>
              </a:rPr>
              <a:t>를 반환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+ </a:t>
            </a:r>
            <a:r>
              <a:rPr lang="en-US" altLang="ko-KR" sz="1400" dirty="0" err="1">
                <a:solidFill>
                  <a:schemeClr val="tx1"/>
                </a:solidFill>
              </a:rPr>
              <a:t>DisConnect</a:t>
            </a:r>
            <a:r>
              <a:rPr lang="en-US" altLang="ko-KR" sz="1400" dirty="0">
                <a:solidFill>
                  <a:schemeClr val="tx1"/>
                </a:solidFill>
              </a:rPr>
              <a:t>() : Boolean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r>
              <a:rPr lang="en-US" altLang="ko-KR" sz="1400" dirty="0" err="1">
                <a:solidFill>
                  <a:schemeClr val="tx1"/>
                </a:solidFill>
              </a:rPr>
              <a:t>scon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객체의 </a:t>
            </a:r>
            <a:r>
              <a:rPr lang="ko-KR" altLang="en-US" sz="1400" dirty="0" err="1">
                <a:solidFill>
                  <a:schemeClr val="tx1"/>
                </a:solidFill>
              </a:rPr>
              <a:t>맴버함수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close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r>
              <a:rPr lang="ko-KR" altLang="en-US" sz="1400" dirty="0">
                <a:solidFill>
                  <a:schemeClr val="tx1"/>
                </a:solidFill>
              </a:rPr>
              <a:t>예외처리 결과에 따라 </a:t>
            </a:r>
            <a:r>
              <a:rPr lang="en-US" altLang="ko-KR" sz="1400" dirty="0">
                <a:solidFill>
                  <a:schemeClr val="tx1"/>
                </a:solidFill>
              </a:rPr>
              <a:t>true false</a:t>
            </a:r>
            <a:r>
              <a:rPr lang="ko-KR" altLang="en-US" sz="1400" dirty="0">
                <a:solidFill>
                  <a:schemeClr val="tx1"/>
                </a:solidFill>
              </a:rPr>
              <a:t>를 반환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E8D4CB-9DF4-48E6-B411-E5F4F8F7686C}"/>
              </a:ext>
            </a:extLst>
          </p:cNvPr>
          <p:cNvSpPr/>
          <p:nvPr/>
        </p:nvSpPr>
        <p:spPr>
          <a:xfrm>
            <a:off x="433746" y="3074712"/>
            <a:ext cx="3500691" cy="29046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F6ABA0-1E58-49F2-960B-E10B2646E19A}"/>
              </a:ext>
            </a:extLst>
          </p:cNvPr>
          <p:cNvSpPr/>
          <p:nvPr/>
        </p:nvSpPr>
        <p:spPr>
          <a:xfrm>
            <a:off x="433746" y="2879399"/>
            <a:ext cx="1596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상품</a:t>
            </a:r>
            <a:r>
              <a:rPr lang="en-US" altLang="ko-KR" dirty="0"/>
              <a:t>(Product)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077D6B-85B9-471E-8F9D-4CED550945DC}"/>
              </a:ext>
            </a:extLst>
          </p:cNvPr>
          <p:cNvSpPr/>
          <p:nvPr/>
        </p:nvSpPr>
        <p:spPr>
          <a:xfrm>
            <a:off x="1429677" y="3284492"/>
            <a:ext cx="208885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206A311-058C-450B-BC57-3C8293D9AC96}"/>
              </a:ext>
            </a:extLst>
          </p:cNvPr>
          <p:cNvSpPr/>
          <p:nvPr/>
        </p:nvSpPr>
        <p:spPr>
          <a:xfrm>
            <a:off x="519271" y="3284492"/>
            <a:ext cx="723275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/>
              <a:t>도서명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202138-129D-46A7-AEB0-94E2CE63855E}"/>
              </a:ext>
            </a:extLst>
          </p:cNvPr>
          <p:cNvSpPr/>
          <p:nvPr/>
        </p:nvSpPr>
        <p:spPr>
          <a:xfrm>
            <a:off x="519271" y="3738871"/>
            <a:ext cx="543739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/>
              <a:t>가격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ED8FBC-3C36-487C-A058-9981E082D931}"/>
              </a:ext>
            </a:extLst>
          </p:cNvPr>
          <p:cNvSpPr/>
          <p:nvPr/>
        </p:nvSpPr>
        <p:spPr>
          <a:xfrm>
            <a:off x="519271" y="4268279"/>
            <a:ext cx="543739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/>
              <a:t>설명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39AB98-1AF6-483B-970E-5690CF6D343A}"/>
              </a:ext>
            </a:extLst>
          </p:cNvPr>
          <p:cNvSpPr/>
          <p:nvPr/>
        </p:nvSpPr>
        <p:spPr>
          <a:xfrm>
            <a:off x="1429677" y="3738871"/>
            <a:ext cx="208885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6B8B66-B138-47FD-A125-12972F1C423C}"/>
              </a:ext>
            </a:extLst>
          </p:cNvPr>
          <p:cNvSpPr/>
          <p:nvPr/>
        </p:nvSpPr>
        <p:spPr>
          <a:xfrm>
            <a:off x="1432349" y="4224868"/>
            <a:ext cx="2088859" cy="7246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MultiLine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DC3394-E091-42CE-B7A4-819827191E97}"/>
              </a:ext>
            </a:extLst>
          </p:cNvPr>
          <p:cNvSpPr/>
          <p:nvPr/>
        </p:nvSpPr>
        <p:spPr>
          <a:xfrm>
            <a:off x="1325603" y="1558057"/>
            <a:ext cx="103970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텍스트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3E9638-9551-4B28-BA4D-A2AB70C7B4D7}"/>
              </a:ext>
            </a:extLst>
          </p:cNvPr>
          <p:cNvSpPr/>
          <p:nvPr/>
        </p:nvSpPr>
        <p:spPr>
          <a:xfrm>
            <a:off x="2474106" y="1529999"/>
            <a:ext cx="543739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/>
              <a:t>라벨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65EC681-33A2-40F7-A82A-2AF86C410CC8}"/>
              </a:ext>
            </a:extLst>
          </p:cNvPr>
          <p:cNvSpPr/>
          <p:nvPr/>
        </p:nvSpPr>
        <p:spPr>
          <a:xfrm>
            <a:off x="1429676" y="5092411"/>
            <a:ext cx="2088859" cy="3067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도서 저장</a:t>
            </a:r>
          </a:p>
        </p:txBody>
      </p:sp>
    </p:spTree>
    <p:extLst>
      <p:ext uri="{BB962C8B-B14F-4D97-AF65-F5344CB8AC3E}">
        <p14:creationId xmlns:p14="http://schemas.microsoft.com/office/powerpoint/2010/main" val="76725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58A15D-992C-45E8-A2CB-E79D75062D5F}"/>
              </a:ext>
            </a:extLst>
          </p:cNvPr>
          <p:cNvSpPr/>
          <p:nvPr/>
        </p:nvSpPr>
        <p:spPr>
          <a:xfrm>
            <a:off x="89136" y="132019"/>
            <a:ext cx="2538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WinForm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구현 </a:t>
            </a:r>
            <a:r>
              <a:rPr lang="en-US" altLang="ko-KR" sz="2400" b="1" dirty="0"/>
              <a:t>1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E1BBB7-083E-4A3D-8C23-62461928972C}"/>
              </a:ext>
            </a:extLst>
          </p:cNvPr>
          <p:cNvSpPr/>
          <p:nvPr/>
        </p:nvSpPr>
        <p:spPr>
          <a:xfrm>
            <a:off x="285895" y="878639"/>
            <a:ext cx="1386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상품  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B8667F-0AAA-4BA3-BF91-900E24BF98BA}"/>
              </a:ext>
            </a:extLst>
          </p:cNvPr>
          <p:cNvSpPr/>
          <p:nvPr/>
        </p:nvSpPr>
        <p:spPr>
          <a:xfrm>
            <a:off x="285895" y="2235370"/>
            <a:ext cx="11626472" cy="4286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C513A1-5400-4608-AB43-24C735961E65}"/>
              </a:ext>
            </a:extLst>
          </p:cNvPr>
          <p:cNvSpPr/>
          <p:nvPr/>
        </p:nvSpPr>
        <p:spPr>
          <a:xfrm>
            <a:off x="271073" y="1559048"/>
            <a:ext cx="958284" cy="3067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3FC761-D8C1-4174-88BB-1C7236153064}"/>
              </a:ext>
            </a:extLst>
          </p:cNvPr>
          <p:cNvSpPr/>
          <p:nvPr/>
        </p:nvSpPr>
        <p:spPr>
          <a:xfrm>
            <a:off x="433746" y="2398390"/>
            <a:ext cx="1591223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 연결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961936-ED5A-40FD-97F9-DA95DA74C5DF}"/>
              </a:ext>
            </a:extLst>
          </p:cNvPr>
          <p:cNvSpPr/>
          <p:nvPr/>
        </p:nvSpPr>
        <p:spPr>
          <a:xfrm>
            <a:off x="4124790" y="878638"/>
            <a:ext cx="2715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DB </a:t>
            </a:r>
            <a:r>
              <a:rPr lang="ko-KR" altLang="en-US" dirty="0">
                <a:solidFill>
                  <a:srgbClr val="FF0000"/>
                </a:solidFill>
              </a:rPr>
              <a:t>연결 </a:t>
            </a:r>
            <a:r>
              <a:rPr lang="en-US" altLang="ko-KR" dirty="0">
                <a:solidFill>
                  <a:srgbClr val="FF0000"/>
                </a:solidFill>
              </a:rPr>
              <a:t>or DB </a:t>
            </a:r>
            <a:r>
              <a:rPr lang="ko-KR" altLang="en-US" dirty="0">
                <a:solidFill>
                  <a:srgbClr val="FF0000"/>
                </a:solidFill>
              </a:rPr>
              <a:t>연결해제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E8D4CB-9DF4-48E6-B411-E5F4F8F7686C}"/>
              </a:ext>
            </a:extLst>
          </p:cNvPr>
          <p:cNvSpPr/>
          <p:nvPr/>
        </p:nvSpPr>
        <p:spPr>
          <a:xfrm>
            <a:off x="4124790" y="2921322"/>
            <a:ext cx="4993931" cy="3173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F6ABA0-1E58-49F2-960B-E10B2646E19A}"/>
              </a:ext>
            </a:extLst>
          </p:cNvPr>
          <p:cNvSpPr/>
          <p:nvPr/>
        </p:nvSpPr>
        <p:spPr>
          <a:xfrm>
            <a:off x="4135166" y="2595112"/>
            <a:ext cx="1596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상품</a:t>
            </a:r>
            <a:r>
              <a:rPr lang="en-US" altLang="ko-KR" dirty="0"/>
              <a:t>(Product)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077D6B-85B9-471E-8F9D-4CED550945DC}"/>
              </a:ext>
            </a:extLst>
          </p:cNvPr>
          <p:cNvSpPr/>
          <p:nvPr/>
        </p:nvSpPr>
        <p:spPr>
          <a:xfrm>
            <a:off x="5120721" y="3400048"/>
            <a:ext cx="208885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206A311-058C-450B-BC57-3C8293D9AC96}"/>
              </a:ext>
            </a:extLst>
          </p:cNvPr>
          <p:cNvSpPr/>
          <p:nvPr/>
        </p:nvSpPr>
        <p:spPr>
          <a:xfrm>
            <a:off x="4210315" y="3400048"/>
            <a:ext cx="723275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/>
              <a:t>도서명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202138-129D-46A7-AEB0-94E2CE63855E}"/>
              </a:ext>
            </a:extLst>
          </p:cNvPr>
          <p:cNvSpPr/>
          <p:nvPr/>
        </p:nvSpPr>
        <p:spPr>
          <a:xfrm>
            <a:off x="4210315" y="3854427"/>
            <a:ext cx="543739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/>
              <a:t>가격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ED8FBC-3C36-487C-A058-9981E082D931}"/>
              </a:ext>
            </a:extLst>
          </p:cNvPr>
          <p:cNvSpPr/>
          <p:nvPr/>
        </p:nvSpPr>
        <p:spPr>
          <a:xfrm>
            <a:off x="4210315" y="4383835"/>
            <a:ext cx="543739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/>
              <a:t>설명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39AB98-1AF6-483B-970E-5690CF6D343A}"/>
              </a:ext>
            </a:extLst>
          </p:cNvPr>
          <p:cNvSpPr/>
          <p:nvPr/>
        </p:nvSpPr>
        <p:spPr>
          <a:xfrm>
            <a:off x="5120721" y="3854427"/>
            <a:ext cx="208885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6B8B66-B138-47FD-A125-12972F1C423C}"/>
              </a:ext>
            </a:extLst>
          </p:cNvPr>
          <p:cNvSpPr/>
          <p:nvPr/>
        </p:nvSpPr>
        <p:spPr>
          <a:xfrm>
            <a:off x="5123393" y="4340424"/>
            <a:ext cx="2088859" cy="7246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MultiLine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DC3394-E091-42CE-B7A4-819827191E97}"/>
              </a:ext>
            </a:extLst>
          </p:cNvPr>
          <p:cNvSpPr/>
          <p:nvPr/>
        </p:nvSpPr>
        <p:spPr>
          <a:xfrm>
            <a:off x="1325603" y="1558057"/>
            <a:ext cx="103970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텍스트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3E9638-9551-4B28-BA4D-A2AB70C7B4D7}"/>
              </a:ext>
            </a:extLst>
          </p:cNvPr>
          <p:cNvSpPr/>
          <p:nvPr/>
        </p:nvSpPr>
        <p:spPr>
          <a:xfrm>
            <a:off x="2474106" y="1529999"/>
            <a:ext cx="543739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/>
              <a:t>라벨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65EC681-33A2-40F7-A82A-2AF86C410CC8}"/>
              </a:ext>
            </a:extLst>
          </p:cNvPr>
          <p:cNvSpPr/>
          <p:nvPr/>
        </p:nvSpPr>
        <p:spPr>
          <a:xfrm>
            <a:off x="5120720" y="5207967"/>
            <a:ext cx="2088859" cy="3067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도서 저장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D2830D-D0C7-4B46-A598-A6FC124127AD}"/>
              </a:ext>
            </a:extLst>
          </p:cNvPr>
          <p:cNvSpPr/>
          <p:nvPr/>
        </p:nvSpPr>
        <p:spPr>
          <a:xfrm>
            <a:off x="433746" y="3061982"/>
            <a:ext cx="3500691" cy="3032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61FC0EF-943C-4322-850A-BA80987037A9}"/>
              </a:ext>
            </a:extLst>
          </p:cNvPr>
          <p:cNvSpPr/>
          <p:nvPr/>
        </p:nvSpPr>
        <p:spPr>
          <a:xfrm>
            <a:off x="3081133" y="1529999"/>
            <a:ext cx="104365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리스트뷰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D8F9A6-8DCF-42CC-A966-479195DA21A6}"/>
              </a:ext>
            </a:extLst>
          </p:cNvPr>
          <p:cNvSpPr/>
          <p:nvPr/>
        </p:nvSpPr>
        <p:spPr>
          <a:xfrm>
            <a:off x="433746" y="3158602"/>
            <a:ext cx="2678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PID</a:t>
            </a:r>
            <a:r>
              <a:rPr lang="ko-KR" altLang="en-US" dirty="0"/>
              <a:t>     도서명       가격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AA09842-A5F6-4C49-8F66-36B1204E74E4}"/>
              </a:ext>
            </a:extLst>
          </p:cNvPr>
          <p:cNvSpPr/>
          <p:nvPr/>
        </p:nvSpPr>
        <p:spPr>
          <a:xfrm>
            <a:off x="7529648" y="3032896"/>
            <a:ext cx="1269004" cy="3067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도서 삭제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92F9D1E-0241-45F0-8380-DD0F114651E5}"/>
              </a:ext>
            </a:extLst>
          </p:cNvPr>
          <p:cNvSpPr/>
          <p:nvPr/>
        </p:nvSpPr>
        <p:spPr>
          <a:xfrm>
            <a:off x="5120720" y="2990988"/>
            <a:ext cx="208885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읽기전용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49A457-FD0B-4B43-BD07-1ED15ED10199}"/>
              </a:ext>
            </a:extLst>
          </p:cNvPr>
          <p:cNvSpPr/>
          <p:nvPr/>
        </p:nvSpPr>
        <p:spPr>
          <a:xfrm>
            <a:off x="4210314" y="2990988"/>
            <a:ext cx="463588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/>
              <a:t>PID</a:t>
            </a:r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98CB880-AF5E-4887-9595-21255098F031}"/>
              </a:ext>
            </a:extLst>
          </p:cNvPr>
          <p:cNvSpPr/>
          <p:nvPr/>
        </p:nvSpPr>
        <p:spPr>
          <a:xfrm>
            <a:off x="7529648" y="3799658"/>
            <a:ext cx="1269004" cy="3067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가격 수정</a:t>
            </a:r>
          </a:p>
        </p:txBody>
      </p:sp>
    </p:spTree>
    <p:extLst>
      <p:ext uri="{BB962C8B-B14F-4D97-AF65-F5344CB8AC3E}">
        <p14:creationId xmlns:p14="http://schemas.microsoft.com/office/powerpoint/2010/main" val="1178597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58A15D-992C-45E8-A2CB-E79D75062D5F}"/>
              </a:ext>
            </a:extLst>
          </p:cNvPr>
          <p:cNvSpPr/>
          <p:nvPr/>
        </p:nvSpPr>
        <p:spPr>
          <a:xfrm>
            <a:off x="89136" y="132019"/>
            <a:ext cx="2538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WinForm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구현 </a:t>
            </a:r>
            <a:r>
              <a:rPr lang="en-US" altLang="ko-KR" sz="2400" b="1" dirty="0"/>
              <a:t>2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E1BBB7-083E-4A3D-8C23-62461928972C}"/>
              </a:ext>
            </a:extLst>
          </p:cNvPr>
          <p:cNvSpPr/>
          <p:nvPr/>
        </p:nvSpPr>
        <p:spPr>
          <a:xfrm>
            <a:off x="285895" y="878639"/>
            <a:ext cx="1218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고객 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B8667F-0AAA-4BA3-BF91-900E24BF98BA}"/>
              </a:ext>
            </a:extLst>
          </p:cNvPr>
          <p:cNvSpPr/>
          <p:nvPr/>
        </p:nvSpPr>
        <p:spPr>
          <a:xfrm>
            <a:off x="285895" y="2235370"/>
            <a:ext cx="11626472" cy="4286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C513A1-5400-4608-AB43-24C735961E65}"/>
              </a:ext>
            </a:extLst>
          </p:cNvPr>
          <p:cNvSpPr/>
          <p:nvPr/>
        </p:nvSpPr>
        <p:spPr>
          <a:xfrm>
            <a:off x="271073" y="1559048"/>
            <a:ext cx="958284" cy="3067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3FC761-D8C1-4174-88BB-1C7236153064}"/>
              </a:ext>
            </a:extLst>
          </p:cNvPr>
          <p:cNvSpPr/>
          <p:nvPr/>
        </p:nvSpPr>
        <p:spPr>
          <a:xfrm>
            <a:off x="433746" y="2398390"/>
            <a:ext cx="1591223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 연결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961936-ED5A-40FD-97F9-DA95DA74C5DF}"/>
              </a:ext>
            </a:extLst>
          </p:cNvPr>
          <p:cNvSpPr/>
          <p:nvPr/>
        </p:nvSpPr>
        <p:spPr>
          <a:xfrm>
            <a:off x="4124790" y="878638"/>
            <a:ext cx="2715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DB </a:t>
            </a:r>
            <a:r>
              <a:rPr lang="ko-KR" altLang="en-US" dirty="0">
                <a:solidFill>
                  <a:srgbClr val="FF0000"/>
                </a:solidFill>
              </a:rPr>
              <a:t>연결 </a:t>
            </a:r>
            <a:r>
              <a:rPr lang="en-US" altLang="ko-KR" dirty="0">
                <a:solidFill>
                  <a:srgbClr val="FF0000"/>
                </a:solidFill>
              </a:rPr>
              <a:t>or DB </a:t>
            </a:r>
            <a:r>
              <a:rPr lang="ko-KR" altLang="en-US" dirty="0">
                <a:solidFill>
                  <a:srgbClr val="FF0000"/>
                </a:solidFill>
              </a:rPr>
              <a:t>연결해제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E8D4CB-9DF4-48E6-B411-E5F4F8F7686C}"/>
              </a:ext>
            </a:extLst>
          </p:cNvPr>
          <p:cNvSpPr/>
          <p:nvPr/>
        </p:nvSpPr>
        <p:spPr>
          <a:xfrm>
            <a:off x="4124790" y="2921322"/>
            <a:ext cx="4993931" cy="3173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F6ABA0-1E58-49F2-960B-E10B2646E19A}"/>
              </a:ext>
            </a:extLst>
          </p:cNvPr>
          <p:cNvSpPr/>
          <p:nvPr/>
        </p:nvSpPr>
        <p:spPr>
          <a:xfrm>
            <a:off x="4135166" y="2595112"/>
            <a:ext cx="1712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고객</a:t>
            </a:r>
            <a:r>
              <a:rPr lang="en-US" altLang="ko-KR" dirty="0"/>
              <a:t>(</a:t>
            </a:r>
            <a:r>
              <a:rPr lang="en-US" altLang="ko-KR" dirty="0" err="1"/>
              <a:t>Cusomer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077D6B-85B9-471E-8F9D-4CED550945DC}"/>
              </a:ext>
            </a:extLst>
          </p:cNvPr>
          <p:cNvSpPr/>
          <p:nvPr/>
        </p:nvSpPr>
        <p:spPr>
          <a:xfrm>
            <a:off x="5120721" y="3400048"/>
            <a:ext cx="208885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206A311-058C-450B-BC57-3C8293D9AC96}"/>
              </a:ext>
            </a:extLst>
          </p:cNvPr>
          <p:cNvSpPr/>
          <p:nvPr/>
        </p:nvSpPr>
        <p:spPr>
          <a:xfrm>
            <a:off x="4210315" y="3400048"/>
            <a:ext cx="543739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202138-129D-46A7-AEB0-94E2CE63855E}"/>
              </a:ext>
            </a:extLst>
          </p:cNvPr>
          <p:cNvSpPr/>
          <p:nvPr/>
        </p:nvSpPr>
        <p:spPr>
          <a:xfrm>
            <a:off x="4210315" y="3854427"/>
            <a:ext cx="902811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/>
              <a:t>전화번호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ED8FBC-3C36-487C-A058-9981E082D931}"/>
              </a:ext>
            </a:extLst>
          </p:cNvPr>
          <p:cNvSpPr/>
          <p:nvPr/>
        </p:nvSpPr>
        <p:spPr>
          <a:xfrm>
            <a:off x="4210315" y="4383835"/>
            <a:ext cx="543739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주소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39AB98-1AF6-483B-970E-5690CF6D343A}"/>
              </a:ext>
            </a:extLst>
          </p:cNvPr>
          <p:cNvSpPr/>
          <p:nvPr/>
        </p:nvSpPr>
        <p:spPr>
          <a:xfrm>
            <a:off x="5120721" y="3854427"/>
            <a:ext cx="208885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6B8B66-B138-47FD-A125-12972F1C423C}"/>
              </a:ext>
            </a:extLst>
          </p:cNvPr>
          <p:cNvSpPr/>
          <p:nvPr/>
        </p:nvSpPr>
        <p:spPr>
          <a:xfrm>
            <a:off x="5123393" y="4340425"/>
            <a:ext cx="2088859" cy="3511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DC3394-E091-42CE-B7A4-819827191E97}"/>
              </a:ext>
            </a:extLst>
          </p:cNvPr>
          <p:cNvSpPr/>
          <p:nvPr/>
        </p:nvSpPr>
        <p:spPr>
          <a:xfrm>
            <a:off x="1325603" y="1558057"/>
            <a:ext cx="103970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텍스트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3E9638-9551-4B28-BA4D-A2AB70C7B4D7}"/>
              </a:ext>
            </a:extLst>
          </p:cNvPr>
          <p:cNvSpPr/>
          <p:nvPr/>
        </p:nvSpPr>
        <p:spPr>
          <a:xfrm>
            <a:off x="2474106" y="1529999"/>
            <a:ext cx="543739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/>
              <a:t>라벨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65EC681-33A2-40F7-A82A-2AF86C410CC8}"/>
              </a:ext>
            </a:extLst>
          </p:cNvPr>
          <p:cNvSpPr/>
          <p:nvPr/>
        </p:nvSpPr>
        <p:spPr>
          <a:xfrm>
            <a:off x="5120720" y="4907756"/>
            <a:ext cx="2088859" cy="3067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D2830D-D0C7-4B46-A598-A6FC124127AD}"/>
              </a:ext>
            </a:extLst>
          </p:cNvPr>
          <p:cNvSpPr/>
          <p:nvPr/>
        </p:nvSpPr>
        <p:spPr>
          <a:xfrm>
            <a:off x="433746" y="3061982"/>
            <a:ext cx="3500691" cy="3032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61FC0EF-943C-4322-850A-BA80987037A9}"/>
              </a:ext>
            </a:extLst>
          </p:cNvPr>
          <p:cNvSpPr/>
          <p:nvPr/>
        </p:nvSpPr>
        <p:spPr>
          <a:xfrm>
            <a:off x="3081133" y="1529999"/>
            <a:ext cx="104365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리스트뷰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D8F9A6-8DCF-42CC-A966-479195DA21A6}"/>
              </a:ext>
            </a:extLst>
          </p:cNvPr>
          <p:cNvSpPr/>
          <p:nvPr/>
        </p:nvSpPr>
        <p:spPr>
          <a:xfrm>
            <a:off x="433746" y="3158602"/>
            <a:ext cx="2760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CID</a:t>
            </a:r>
            <a:r>
              <a:rPr lang="ko-KR" altLang="en-US" dirty="0"/>
              <a:t>       이름   전화번호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AA09842-A5F6-4C49-8F66-36B1204E74E4}"/>
              </a:ext>
            </a:extLst>
          </p:cNvPr>
          <p:cNvSpPr/>
          <p:nvPr/>
        </p:nvSpPr>
        <p:spPr>
          <a:xfrm>
            <a:off x="7529648" y="3032896"/>
            <a:ext cx="1269004" cy="3067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92F9D1E-0241-45F0-8380-DD0F114651E5}"/>
              </a:ext>
            </a:extLst>
          </p:cNvPr>
          <p:cNvSpPr/>
          <p:nvPr/>
        </p:nvSpPr>
        <p:spPr>
          <a:xfrm>
            <a:off x="5120720" y="2990988"/>
            <a:ext cx="208885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읽기전용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49A457-FD0B-4B43-BD07-1ED15ED10199}"/>
              </a:ext>
            </a:extLst>
          </p:cNvPr>
          <p:cNvSpPr/>
          <p:nvPr/>
        </p:nvSpPr>
        <p:spPr>
          <a:xfrm>
            <a:off x="4210314" y="2990988"/>
            <a:ext cx="474810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/>
              <a:t>CID</a:t>
            </a:r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98CB880-AF5E-4887-9595-21255098F031}"/>
              </a:ext>
            </a:extLst>
          </p:cNvPr>
          <p:cNvSpPr/>
          <p:nvPr/>
        </p:nvSpPr>
        <p:spPr>
          <a:xfrm>
            <a:off x="7548786" y="3872240"/>
            <a:ext cx="1269004" cy="8193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전화번호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주소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1963766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58A15D-992C-45E8-A2CB-E79D75062D5F}"/>
              </a:ext>
            </a:extLst>
          </p:cNvPr>
          <p:cNvSpPr/>
          <p:nvPr/>
        </p:nvSpPr>
        <p:spPr>
          <a:xfrm>
            <a:off x="89136" y="132019"/>
            <a:ext cx="2538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WinForm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구현 </a:t>
            </a:r>
            <a:r>
              <a:rPr lang="en-US" altLang="ko-KR" sz="2400" b="1" dirty="0"/>
              <a:t>3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E1BBB7-083E-4A3D-8C23-62461928972C}"/>
              </a:ext>
            </a:extLst>
          </p:cNvPr>
          <p:cNvSpPr/>
          <p:nvPr/>
        </p:nvSpPr>
        <p:spPr>
          <a:xfrm>
            <a:off x="285895" y="878639"/>
            <a:ext cx="1564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3. </a:t>
            </a:r>
            <a:r>
              <a:rPr lang="ko-KR" altLang="en-US" dirty="0"/>
              <a:t>구매 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B8667F-0AAA-4BA3-BF91-900E24BF98BA}"/>
              </a:ext>
            </a:extLst>
          </p:cNvPr>
          <p:cNvSpPr/>
          <p:nvPr/>
        </p:nvSpPr>
        <p:spPr>
          <a:xfrm>
            <a:off x="285895" y="2235370"/>
            <a:ext cx="11626472" cy="4286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C513A1-5400-4608-AB43-24C735961E65}"/>
              </a:ext>
            </a:extLst>
          </p:cNvPr>
          <p:cNvSpPr/>
          <p:nvPr/>
        </p:nvSpPr>
        <p:spPr>
          <a:xfrm>
            <a:off x="271073" y="1559048"/>
            <a:ext cx="958284" cy="3067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3FC761-D8C1-4174-88BB-1C7236153064}"/>
              </a:ext>
            </a:extLst>
          </p:cNvPr>
          <p:cNvSpPr/>
          <p:nvPr/>
        </p:nvSpPr>
        <p:spPr>
          <a:xfrm>
            <a:off x="433746" y="2398390"/>
            <a:ext cx="1591223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 연결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961936-ED5A-40FD-97F9-DA95DA74C5DF}"/>
              </a:ext>
            </a:extLst>
          </p:cNvPr>
          <p:cNvSpPr/>
          <p:nvPr/>
        </p:nvSpPr>
        <p:spPr>
          <a:xfrm>
            <a:off x="4124790" y="878638"/>
            <a:ext cx="2715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DB </a:t>
            </a:r>
            <a:r>
              <a:rPr lang="ko-KR" altLang="en-US" dirty="0">
                <a:solidFill>
                  <a:srgbClr val="FF0000"/>
                </a:solidFill>
              </a:rPr>
              <a:t>연결 </a:t>
            </a:r>
            <a:r>
              <a:rPr lang="en-US" altLang="ko-KR" dirty="0">
                <a:solidFill>
                  <a:srgbClr val="FF0000"/>
                </a:solidFill>
              </a:rPr>
              <a:t>or DB </a:t>
            </a:r>
            <a:r>
              <a:rPr lang="ko-KR" altLang="en-US" dirty="0">
                <a:solidFill>
                  <a:srgbClr val="FF0000"/>
                </a:solidFill>
              </a:rPr>
              <a:t>연결해제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E8D4CB-9DF4-48E6-B411-E5F4F8F7686C}"/>
              </a:ext>
            </a:extLst>
          </p:cNvPr>
          <p:cNvSpPr/>
          <p:nvPr/>
        </p:nvSpPr>
        <p:spPr>
          <a:xfrm>
            <a:off x="456319" y="3070611"/>
            <a:ext cx="4186896" cy="3355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F6ABA0-1E58-49F2-960B-E10B2646E19A}"/>
              </a:ext>
            </a:extLst>
          </p:cNvPr>
          <p:cNvSpPr/>
          <p:nvPr/>
        </p:nvSpPr>
        <p:spPr>
          <a:xfrm>
            <a:off x="373193" y="295569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검색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DC3394-E091-42CE-B7A4-819827191E97}"/>
              </a:ext>
            </a:extLst>
          </p:cNvPr>
          <p:cNvSpPr/>
          <p:nvPr/>
        </p:nvSpPr>
        <p:spPr>
          <a:xfrm>
            <a:off x="1325603" y="1558057"/>
            <a:ext cx="103970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텍스트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3E9638-9551-4B28-BA4D-A2AB70C7B4D7}"/>
              </a:ext>
            </a:extLst>
          </p:cNvPr>
          <p:cNvSpPr/>
          <p:nvPr/>
        </p:nvSpPr>
        <p:spPr>
          <a:xfrm>
            <a:off x="2474106" y="1529999"/>
            <a:ext cx="543739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/>
              <a:t>라벨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61FC0EF-943C-4322-850A-BA80987037A9}"/>
              </a:ext>
            </a:extLst>
          </p:cNvPr>
          <p:cNvSpPr/>
          <p:nvPr/>
        </p:nvSpPr>
        <p:spPr>
          <a:xfrm>
            <a:off x="3081133" y="1529999"/>
            <a:ext cx="104365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리스트뷰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AA09842-A5F6-4C49-8F66-36B1204E74E4}"/>
              </a:ext>
            </a:extLst>
          </p:cNvPr>
          <p:cNvSpPr/>
          <p:nvPr/>
        </p:nvSpPr>
        <p:spPr>
          <a:xfrm>
            <a:off x="3311215" y="3342233"/>
            <a:ext cx="993566" cy="3067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92F9D1E-0241-45F0-8380-DD0F114651E5}"/>
              </a:ext>
            </a:extLst>
          </p:cNvPr>
          <p:cNvSpPr/>
          <p:nvPr/>
        </p:nvSpPr>
        <p:spPr>
          <a:xfrm>
            <a:off x="1553838" y="3348030"/>
            <a:ext cx="167425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49A457-FD0B-4B43-BD07-1ED15ED10199}"/>
              </a:ext>
            </a:extLst>
          </p:cNvPr>
          <p:cNvSpPr/>
          <p:nvPr/>
        </p:nvSpPr>
        <p:spPr>
          <a:xfrm>
            <a:off x="643432" y="3348030"/>
            <a:ext cx="723275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/>
              <a:t>고객명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61A972-9EBC-46F3-9CF6-7CA05C622C0E}"/>
              </a:ext>
            </a:extLst>
          </p:cNvPr>
          <p:cNvSpPr/>
          <p:nvPr/>
        </p:nvSpPr>
        <p:spPr>
          <a:xfrm>
            <a:off x="643431" y="3899512"/>
            <a:ext cx="3661349" cy="888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리스트뷰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CD55C1F-323C-4CAC-9F5F-699D112FFF66}"/>
              </a:ext>
            </a:extLst>
          </p:cNvPr>
          <p:cNvSpPr/>
          <p:nvPr/>
        </p:nvSpPr>
        <p:spPr>
          <a:xfrm>
            <a:off x="708624" y="3906300"/>
            <a:ext cx="2760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CID</a:t>
            </a:r>
            <a:r>
              <a:rPr lang="ko-KR" altLang="en-US" dirty="0"/>
              <a:t>       이름   전화번호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017FF0D-4431-4D17-AD56-43B0A3BCCF5D}"/>
              </a:ext>
            </a:extLst>
          </p:cNvPr>
          <p:cNvSpPr/>
          <p:nvPr/>
        </p:nvSpPr>
        <p:spPr>
          <a:xfrm>
            <a:off x="3349049" y="4879256"/>
            <a:ext cx="993566" cy="3067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B232E65-4257-4282-ABFF-CE8A7733F754}"/>
              </a:ext>
            </a:extLst>
          </p:cNvPr>
          <p:cNvSpPr/>
          <p:nvPr/>
        </p:nvSpPr>
        <p:spPr>
          <a:xfrm>
            <a:off x="1591672" y="4885053"/>
            <a:ext cx="167425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A6D09AD-861B-4586-AC6E-6E9FD79C5D9E}"/>
              </a:ext>
            </a:extLst>
          </p:cNvPr>
          <p:cNvSpPr/>
          <p:nvPr/>
        </p:nvSpPr>
        <p:spPr>
          <a:xfrm>
            <a:off x="681266" y="4885053"/>
            <a:ext cx="723275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/>
              <a:t>도서명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33E85AF-51A6-407D-B818-69E26E424F7C}"/>
              </a:ext>
            </a:extLst>
          </p:cNvPr>
          <p:cNvSpPr/>
          <p:nvPr/>
        </p:nvSpPr>
        <p:spPr>
          <a:xfrm>
            <a:off x="681265" y="5436535"/>
            <a:ext cx="3661349" cy="888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리스트뷰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C60953-F51B-4A97-98A0-A61CDF2F3C67}"/>
              </a:ext>
            </a:extLst>
          </p:cNvPr>
          <p:cNvSpPr/>
          <p:nvPr/>
        </p:nvSpPr>
        <p:spPr>
          <a:xfrm>
            <a:off x="746458" y="5443323"/>
            <a:ext cx="2284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PID</a:t>
            </a:r>
            <a:r>
              <a:rPr lang="ko-KR" altLang="en-US" dirty="0"/>
              <a:t>       이름   가격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A71EFA-AEDB-48A3-8126-89DEB7EDAD3F}"/>
              </a:ext>
            </a:extLst>
          </p:cNvPr>
          <p:cNvSpPr/>
          <p:nvPr/>
        </p:nvSpPr>
        <p:spPr>
          <a:xfrm>
            <a:off x="3265923" y="4325156"/>
            <a:ext cx="2568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선택시</a:t>
            </a:r>
            <a:r>
              <a:rPr lang="ko-KR" altLang="en-US" dirty="0">
                <a:solidFill>
                  <a:srgbClr val="FF0000"/>
                </a:solidFill>
              </a:rPr>
              <a:t> 우측에 </a:t>
            </a:r>
            <a:r>
              <a:rPr lang="en-US" altLang="ko-KR" dirty="0">
                <a:solidFill>
                  <a:srgbClr val="FF0000"/>
                </a:solidFill>
              </a:rPr>
              <a:t>CID</a:t>
            </a:r>
            <a:r>
              <a:rPr lang="ko-KR" altLang="en-US" dirty="0">
                <a:solidFill>
                  <a:srgbClr val="FF0000"/>
                </a:solidFill>
              </a:rPr>
              <a:t>출력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B407931-218F-4F67-98AE-4DA71F8B1180}"/>
              </a:ext>
            </a:extLst>
          </p:cNvPr>
          <p:cNvSpPr/>
          <p:nvPr/>
        </p:nvSpPr>
        <p:spPr>
          <a:xfrm>
            <a:off x="3123641" y="5819105"/>
            <a:ext cx="2568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선택시</a:t>
            </a:r>
            <a:r>
              <a:rPr lang="ko-KR" altLang="en-US" dirty="0">
                <a:solidFill>
                  <a:srgbClr val="FF0000"/>
                </a:solidFill>
              </a:rPr>
              <a:t> 우측에 </a:t>
            </a:r>
            <a:r>
              <a:rPr lang="en-US" altLang="ko-KR" dirty="0">
                <a:solidFill>
                  <a:srgbClr val="FF0000"/>
                </a:solidFill>
              </a:rPr>
              <a:t>PD</a:t>
            </a:r>
            <a:r>
              <a:rPr lang="ko-KR" altLang="en-US" dirty="0">
                <a:solidFill>
                  <a:srgbClr val="FF0000"/>
                </a:solidFill>
              </a:rPr>
              <a:t>출력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DCA075-CC92-45F2-BF1C-CA0A77CB8759}"/>
              </a:ext>
            </a:extLst>
          </p:cNvPr>
          <p:cNvSpPr/>
          <p:nvPr/>
        </p:nvSpPr>
        <p:spPr>
          <a:xfrm>
            <a:off x="5801240" y="3072224"/>
            <a:ext cx="4186896" cy="3355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62C997E-9417-4122-9A86-0885D192F70C}"/>
              </a:ext>
            </a:extLst>
          </p:cNvPr>
          <p:cNvSpPr/>
          <p:nvPr/>
        </p:nvSpPr>
        <p:spPr>
          <a:xfrm>
            <a:off x="5823886" y="288124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구매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CAFF14F-3344-4191-A7EA-16C7C19C2610}"/>
              </a:ext>
            </a:extLst>
          </p:cNvPr>
          <p:cNvSpPr/>
          <p:nvPr/>
        </p:nvSpPr>
        <p:spPr>
          <a:xfrm>
            <a:off x="5930192" y="3645203"/>
            <a:ext cx="902811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/>
              <a:t>도서정보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2B5DCD0-84A7-4087-AD50-EBD10F55F45B}"/>
              </a:ext>
            </a:extLst>
          </p:cNvPr>
          <p:cNvSpPr/>
          <p:nvPr/>
        </p:nvSpPr>
        <p:spPr>
          <a:xfrm>
            <a:off x="5930192" y="4099582"/>
            <a:ext cx="902811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/>
              <a:t>구매수량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674C506-98D3-4119-B8DF-6F1FC77A5FD1}"/>
              </a:ext>
            </a:extLst>
          </p:cNvPr>
          <p:cNvSpPr/>
          <p:nvPr/>
        </p:nvSpPr>
        <p:spPr>
          <a:xfrm>
            <a:off x="6840598" y="4099582"/>
            <a:ext cx="290484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A10EAE0-E0E1-4282-97A3-073FB00BEE21}"/>
              </a:ext>
            </a:extLst>
          </p:cNvPr>
          <p:cNvSpPr/>
          <p:nvPr/>
        </p:nvSpPr>
        <p:spPr>
          <a:xfrm>
            <a:off x="6840597" y="3236143"/>
            <a:ext cx="133866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읽기전용</a:t>
            </a:r>
            <a:r>
              <a:rPr lang="en-US" altLang="ko-KR" sz="1400" dirty="0">
                <a:solidFill>
                  <a:schemeClr val="tx1"/>
                </a:solidFill>
              </a:rPr>
              <a:t>(CID)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5CAABFE-DD01-46F7-833D-C0315EDA668A}"/>
              </a:ext>
            </a:extLst>
          </p:cNvPr>
          <p:cNvSpPr/>
          <p:nvPr/>
        </p:nvSpPr>
        <p:spPr>
          <a:xfrm>
            <a:off x="5930191" y="3236143"/>
            <a:ext cx="902811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/>
              <a:t>고객정보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B9856F7-BC6C-4652-BD87-FC92AE576D7A}"/>
              </a:ext>
            </a:extLst>
          </p:cNvPr>
          <p:cNvSpPr/>
          <p:nvPr/>
        </p:nvSpPr>
        <p:spPr>
          <a:xfrm>
            <a:off x="8414366" y="3236143"/>
            <a:ext cx="133866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읽기전용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이름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D5BF6B2-8C6C-4F06-B7E0-B250CF26B6A2}"/>
              </a:ext>
            </a:extLst>
          </p:cNvPr>
          <p:cNvSpPr/>
          <p:nvPr/>
        </p:nvSpPr>
        <p:spPr>
          <a:xfrm>
            <a:off x="6833003" y="3656248"/>
            <a:ext cx="133866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읽기전용</a:t>
            </a:r>
            <a:r>
              <a:rPr lang="en-US" altLang="ko-KR" sz="1400" dirty="0">
                <a:solidFill>
                  <a:schemeClr val="tx1"/>
                </a:solidFill>
              </a:rPr>
              <a:t>(PID)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08C5A89-BA79-468F-96AB-7CA21B440EF8}"/>
              </a:ext>
            </a:extLst>
          </p:cNvPr>
          <p:cNvSpPr/>
          <p:nvPr/>
        </p:nvSpPr>
        <p:spPr>
          <a:xfrm>
            <a:off x="8406772" y="3656248"/>
            <a:ext cx="133866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읽기전용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이름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127EDE0-2D78-4E60-AD07-B4DC07E37D3F}"/>
              </a:ext>
            </a:extLst>
          </p:cNvPr>
          <p:cNvSpPr/>
          <p:nvPr/>
        </p:nvSpPr>
        <p:spPr>
          <a:xfrm>
            <a:off x="6840596" y="4634598"/>
            <a:ext cx="2904843" cy="3067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구매하기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저장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B3E51C8-4D3D-4487-A67F-93CFC1391543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3969477" y="3390032"/>
            <a:ext cx="2871120" cy="90533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95389E9-978C-433A-9CF8-50C0908F53A1}"/>
              </a:ext>
            </a:extLst>
          </p:cNvPr>
          <p:cNvCxnSpPr>
            <a:cxnSpLocks/>
          </p:cNvCxnSpPr>
          <p:nvPr/>
        </p:nvCxnSpPr>
        <p:spPr>
          <a:xfrm flipV="1">
            <a:off x="3896301" y="3982774"/>
            <a:ext cx="3259508" cy="1832368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944DFD8-55C7-43FB-ABD8-01F66DA88B82}"/>
              </a:ext>
            </a:extLst>
          </p:cNvPr>
          <p:cNvSpPr/>
          <p:nvPr/>
        </p:nvSpPr>
        <p:spPr>
          <a:xfrm>
            <a:off x="6727561" y="3148402"/>
            <a:ext cx="3179837" cy="427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3C85D04-BCBD-4775-9007-0C8D67E35988}"/>
              </a:ext>
            </a:extLst>
          </p:cNvPr>
          <p:cNvSpPr/>
          <p:nvPr/>
        </p:nvSpPr>
        <p:spPr>
          <a:xfrm>
            <a:off x="6780718" y="3634825"/>
            <a:ext cx="3179837" cy="427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696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633E85AF-51A6-407D-B818-69E26E424F7C}"/>
              </a:ext>
            </a:extLst>
          </p:cNvPr>
          <p:cNvSpPr/>
          <p:nvPr/>
        </p:nvSpPr>
        <p:spPr>
          <a:xfrm>
            <a:off x="615884" y="3908528"/>
            <a:ext cx="4283287" cy="2299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리스트뷰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58A15D-992C-45E8-A2CB-E79D75062D5F}"/>
              </a:ext>
            </a:extLst>
          </p:cNvPr>
          <p:cNvSpPr/>
          <p:nvPr/>
        </p:nvSpPr>
        <p:spPr>
          <a:xfrm>
            <a:off x="89136" y="132019"/>
            <a:ext cx="2538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WinForm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구현 </a:t>
            </a:r>
            <a:r>
              <a:rPr lang="en-US" altLang="ko-KR" sz="2400" b="1" dirty="0"/>
              <a:t>4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E1BBB7-083E-4A3D-8C23-62461928972C}"/>
              </a:ext>
            </a:extLst>
          </p:cNvPr>
          <p:cNvSpPr/>
          <p:nvPr/>
        </p:nvSpPr>
        <p:spPr>
          <a:xfrm>
            <a:off x="285895" y="878639"/>
            <a:ext cx="1218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검색 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B8667F-0AAA-4BA3-BF91-900E24BF98BA}"/>
              </a:ext>
            </a:extLst>
          </p:cNvPr>
          <p:cNvSpPr/>
          <p:nvPr/>
        </p:nvSpPr>
        <p:spPr>
          <a:xfrm>
            <a:off x="285895" y="2235370"/>
            <a:ext cx="11626472" cy="4286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C513A1-5400-4608-AB43-24C735961E65}"/>
              </a:ext>
            </a:extLst>
          </p:cNvPr>
          <p:cNvSpPr/>
          <p:nvPr/>
        </p:nvSpPr>
        <p:spPr>
          <a:xfrm>
            <a:off x="271073" y="1559048"/>
            <a:ext cx="958284" cy="3067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3FC761-D8C1-4174-88BB-1C7236153064}"/>
              </a:ext>
            </a:extLst>
          </p:cNvPr>
          <p:cNvSpPr/>
          <p:nvPr/>
        </p:nvSpPr>
        <p:spPr>
          <a:xfrm>
            <a:off x="433746" y="2398390"/>
            <a:ext cx="1591223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 연결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961936-ED5A-40FD-97F9-DA95DA74C5DF}"/>
              </a:ext>
            </a:extLst>
          </p:cNvPr>
          <p:cNvSpPr/>
          <p:nvPr/>
        </p:nvSpPr>
        <p:spPr>
          <a:xfrm>
            <a:off x="1116202" y="4306382"/>
            <a:ext cx="27382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해당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고객이 구매한 구매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리스트 출력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E8D4CB-9DF4-48E6-B411-E5F4F8F7686C}"/>
              </a:ext>
            </a:extLst>
          </p:cNvPr>
          <p:cNvSpPr/>
          <p:nvPr/>
        </p:nvSpPr>
        <p:spPr>
          <a:xfrm>
            <a:off x="456319" y="3070611"/>
            <a:ext cx="4509964" cy="3355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F6ABA0-1E58-49F2-960B-E10B2646E19A}"/>
              </a:ext>
            </a:extLst>
          </p:cNvPr>
          <p:cNvSpPr/>
          <p:nvPr/>
        </p:nvSpPr>
        <p:spPr>
          <a:xfrm>
            <a:off x="373193" y="2955694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고객 구매 정보 검색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DC3394-E091-42CE-B7A4-819827191E97}"/>
              </a:ext>
            </a:extLst>
          </p:cNvPr>
          <p:cNvSpPr/>
          <p:nvPr/>
        </p:nvSpPr>
        <p:spPr>
          <a:xfrm>
            <a:off x="1325603" y="1558057"/>
            <a:ext cx="103970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텍스트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3E9638-9551-4B28-BA4D-A2AB70C7B4D7}"/>
              </a:ext>
            </a:extLst>
          </p:cNvPr>
          <p:cNvSpPr/>
          <p:nvPr/>
        </p:nvSpPr>
        <p:spPr>
          <a:xfrm>
            <a:off x="2474106" y="1529999"/>
            <a:ext cx="543739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/>
              <a:t>라벨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61FC0EF-943C-4322-850A-BA80987037A9}"/>
              </a:ext>
            </a:extLst>
          </p:cNvPr>
          <p:cNvSpPr/>
          <p:nvPr/>
        </p:nvSpPr>
        <p:spPr>
          <a:xfrm>
            <a:off x="3081133" y="1529999"/>
            <a:ext cx="104365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리스트뷰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AA09842-A5F6-4C49-8F66-36B1204E74E4}"/>
              </a:ext>
            </a:extLst>
          </p:cNvPr>
          <p:cNvSpPr/>
          <p:nvPr/>
        </p:nvSpPr>
        <p:spPr>
          <a:xfrm>
            <a:off x="3311215" y="3342233"/>
            <a:ext cx="993566" cy="3067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92F9D1E-0241-45F0-8380-DD0F114651E5}"/>
              </a:ext>
            </a:extLst>
          </p:cNvPr>
          <p:cNvSpPr/>
          <p:nvPr/>
        </p:nvSpPr>
        <p:spPr>
          <a:xfrm>
            <a:off x="1553838" y="3348030"/>
            <a:ext cx="167425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49A457-FD0B-4B43-BD07-1ED15ED10199}"/>
              </a:ext>
            </a:extLst>
          </p:cNvPr>
          <p:cNvSpPr/>
          <p:nvPr/>
        </p:nvSpPr>
        <p:spPr>
          <a:xfrm>
            <a:off x="643432" y="3348030"/>
            <a:ext cx="723275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/>
              <a:t>고객명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DCA075-CC92-45F2-BF1C-CA0A77CB8759}"/>
              </a:ext>
            </a:extLst>
          </p:cNvPr>
          <p:cNvSpPr/>
          <p:nvPr/>
        </p:nvSpPr>
        <p:spPr>
          <a:xfrm>
            <a:off x="5801240" y="3072224"/>
            <a:ext cx="4186896" cy="3355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62C997E-9417-4122-9A86-0885D192F70C}"/>
              </a:ext>
            </a:extLst>
          </p:cNvPr>
          <p:cNvSpPr/>
          <p:nvPr/>
        </p:nvSpPr>
        <p:spPr>
          <a:xfrm>
            <a:off x="5823886" y="2881246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도서 판매 정보 검색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5039FD1-D653-4C83-B60F-BC944F615E33}"/>
              </a:ext>
            </a:extLst>
          </p:cNvPr>
          <p:cNvSpPr/>
          <p:nvPr/>
        </p:nvSpPr>
        <p:spPr>
          <a:xfrm>
            <a:off x="645325" y="3884138"/>
            <a:ext cx="42538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PID</a:t>
            </a:r>
            <a:r>
              <a:rPr lang="ko-KR" altLang="en-US" dirty="0"/>
              <a:t>  이름   가격  구매수량    구매날짜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17063D0-3E4A-4826-B5DA-AD81E1D53089}"/>
              </a:ext>
            </a:extLst>
          </p:cNvPr>
          <p:cNvSpPr/>
          <p:nvPr/>
        </p:nvSpPr>
        <p:spPr>
          <a:xfrm>
            <a:off x="6031124" y="3909184"/>
            <a:ext cx="3661349" cy="2299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리스트뷰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1654DA8-1562-4186-B0A8-610027A4D91A}"/>
              </a:ext>
            </a:extLst>
          </p:cNvPr>
          <p:cNvSpPr/>
          <p:nvPr/>
        </p:nvSpPr>
        <p:spPr>
          <a:xfrm>
            <a:off x="6531442" y="4307038"/>
            <a:ext cx="27382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해당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도서를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구매한 고객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리스트 출력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1C1763F-3FA9-44B9-8401-3EA1B79EC150}"/>
              </a:ext>
            </a:extLst>
          </p:cNvPr>
          <p:cNvSpPr/>
          <p:nvPr/>
        </p:nvSpPr>
        <p:spPr>
          <a:xfrm>
            <a:off x="8726455" y="3342889"/>
            <a:ext cx="993566" cy="3067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53B53CE-A978-41A2-9F51-1B59A9D43236}"/>
              </a:ext>
            </a:extLst>
          </p:cNvPr>
          <p:cNvSpPr/>
          <p:nvPr/>
        </p:nvSpPr>
        <p:spPr>
          <a:xfrm>
            <a:off x="6969078" y="3348686"/>
            <a:ext cx="167425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800590C-492A-4FE1-8040-E04F2928AEE4}"/>
              </a:ext>
            </a:extLst>
          </p:cNvPr>
          <p:cNvSpPr/>
          <p:nvPr/>
        </p:nvSpPr>
        <p:spPr>
          <a:xfrm>
            <a:off x="6058672" y="3348686"/>
            <a:ext cx="723275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/>
              <a:t>도서명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52DF5EC-56DD-489A-8CB9-B52329480394}"/>
              </a:ext>
            </a:extLst>
          </p:cNvPr>
          <p:cNvSpPr/>
          <p:nvPr/>
        </p:nvSpPr>
        <p:spPr>
          <a:xfrm>
            <a:off x="6060565" y="3884794"/>
            <a:ext cx="35821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CID</a:t>
            </a:r>
            <a:r>
              <a:rPr lang="ko-KR" altLang="en-US" dirty="0"/>
              <a:t>       이름   전화번호</a:t>
            </a:r>
            <a:r>
              <a:rPr lang="en-US" altLang="ko-KR" dirty="0"/>
              <a:t> </a:t>
            </a:r>
            <a:r>
              <a:rPr lang="ko-KR" altLang="en-US" dirty="0"/>
              <a:t>  주소</a:t>
            </a:r>
          </a:p>
        </p:txBody>
      </p:sp>
    </p:spTree>
    <p:extLst>
      <p:ext uri="{BB962C8B-B14F-4D97-AF65-F5344CB8AC3E}">
        <p14:creationId xmlns:p14="http://schemas.microsoft.com/office/powerpoint/2010/main" val="3370945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4668E1C9-DF74-4BF7-9DB5-A9341D91E52C}"/>
              </a:ext>
            </a:extLst>
          </p:cNvPr>
          <p:cNvSpPr/>
          <p:nvPr/>
        </p:nvSpPr>
        <p:spPr>
          <a:xfrm>
            <a:off x="4028590" y="2337450"/>
            <a:ext cx="3597003" cy="38642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E988E-4562-4BC0-B142-8E981B086744}"/>
              </a:ext>
            </a:extLst>
          </p:cNvPr>
          <p:cNvSpPr txBox="1"/>
          <p:nvPr/>
        </p:nvSpPr>
        <p:spPr>
          <a:xfrm>
            <a:off x="500373" y="144839"/>
            <a:ext cx="7401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11/02 </a:t>
            </a:r>
            <a:r>
              <a:rPr lang="ko-KR" altLang="en-US" sz="3600" b="1" dirty="0"/>
              <a:t>비연결지향 </a:t>
            </a:r>
            <a:r>
              <a:rPr lang="en-US" altLang="ko-KR" sz="3600" b="1" dirty="0"/>
              <a:t>DB</a:t>
            </a:r>
            <a:r>
              <a:rPr lang="ko-KR" altLang="en-US" sz="3600" b="1" dirty="0"/>
              <a:t>사용 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35866B-F152-4CD8-A536-11B961D0C67B}"/>
              </a:ext>
            </a:extLst>
          </p:cNvPr>
          <p:cNvSpPr/>
          <p:nvPr/>
        </p:nvSpPr>
        <p:spPr>
          <a:xfrm>
            <a:off x="1912690" y="926238"/>
            <a:ext cx="5818115" cy="5457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F1FF59-2847-4726-BAD7-1B5D254784F4}"/>
              </a:ext>
            </a:extLst>
          </p:cNvPr>
          <p:cNvSpPr/>
          <p:nvPr/>
        </p:nvSpPr>
        <p:spPr>
          <a:xfrm>
            <a:off x="3045796" y="926052"/>
            <a:ext cx="1476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WBdatabase</a:t>
            </a:r>
            <a:endParaRPr lang="ko-KR" altLang="en-US" dirty="0"/>
          </a:p>
        </p:txBody>
      </p: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1B354019-E6EA-4C74-B513-94C6ED1F4BBF}"/>
              </a:ext>
            </a:extLst>
          </p:cNvPr>
          <p:cNvSpPr/>
          <p:nvPr/>
        </p:nvSpPr>
        <p:spPr>
          <a:xfrm>
            <a:off x="149472" y="1302563"/>
            <a:ext cx="1410536" cy="9624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Database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249D668-57CA-44A9-9A1D-6D2BF3C6A819}"/>
              </a:ext>
            </a:extLst>
          </p:cNvPr>
          <p:cNvCxnSpPr>
            <a:cxnSpLocks/>
          </p:cNvCxnSpPr>
          <p:nvPr/>
        </p:nvCxnSpPr>
        <p:spPr>
          <a:xfrm>
            <a:off x="3465908" y="3365289"/>
            <a:ext cx="493696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1F059F-94E0-4657-82AE-78CB2351940F}"/>
              </a:ext>
            </a:extLst>
          </p:cNvPr>
          <p:cNvSpPr/>
          <p:nvPr/>
        </p:nvSpPr>
        <p:spPr>
          <a:xfrm>
            <a:off x="7990865" y="926052"/>
            <a:ext cx="3697902" cy="54328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010587-C4A7-456A-A1B6-4CC43946F1FF}"/>
              </a:ext>
            </a:extLst>
          </p:cNvPr>
          <p:cNvSpPr/>
          <p:nvPr/>
        </p:nvSpPr>
        <p:spPr>
          <a:xfrm>
            <a:off x="8118096" y="926052"/>
            <a:ext cx="722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Form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8563529-F508-47D1-9103-7F8C0C2C4947}"/>
              </a:ext>
            </a:extLst>
          </p:cNvPr>
          <p:cNvCxnSpPr>
            <a:cxnSpLocks/>
          </p:cNvCxnSpPr>
          <p:nvPr/>
        </p:nvCxnSpPr>
        <p:spPr>
          <a:xfrm flipH="1">
            <a:off x="7530931" y="3738764"/>
            <a:ext cx="611486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C71253-B0C7-470B-9638-91E5CBD3B457}"/>
              </a:ext>
            </a:extLst>
          </p:cNvPr>
          <p:cNvSpPr/>
          <p:nvPr/>
        </p:nvSpPr>
        <p:spPr>
          <a:xfrm>
            <a:off x="8118096" y="3340918"/>
            <a:ext cx="3310612" cy="12621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사용자로부터 정보를 획득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획득한 정보를 </a:t>
            </a:r>
            <a:r>
              <a:rPr lang="en-US" altLang="ko-KR" sz="1400" dirty="0" err="1">
                <a:solidFill>
                  <a:schemeClr val="tx1"/>
                </a:solidFill>
              </a:rPr>
              <a:t>Wbdatabase</a:t>
            </a:r>
            <a:r>
              <a:rPr lang="ko-KR" altLang="en-US" sz="1400" dirty="0">
                <a:solidFill>
                  <a:schemeClr val="tx1"/>
                </a:solidFill>
              </a:rPr>
              <a:t>에 전달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166593-5183-48E4-A4A0-F98C814863A2}"/>
              </a:ext>
            </a:extLst>
          </p:cNvPr>
          <p:cNvSpPr/>
          <p:nvPr/>
        </p:nvSpPr>
        <p:spPr>
          <a:xfrm>
            <a:off x="8142416" y="4939595"/>
            <a:ext cx="3286292" cy="12621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Wbdatabase</a:t>
            </a:r>
            <a:r>
              <a:rPr lang="ko-KR" altLang="en-US" sz="1400" dirty="0">
                <a:solidFill>
                  <a:schemeClr val="tx1"/>
                </a:solidFill>
              </a:rPr>
              <a:t>로부터 정보를 획득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획득한 정보를 컨트롤에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75FCEF-D483-4213-87F2-F7449505686F}"/>
              </a:ext>
            </a:extLst>
          </p:cNvPr>
          <p:cNvSpPr/>
          <p:nvPr/>
        </p:nvSpPr>
        <p:spPr>
          <a:xfrm>
            <a:off x="4140255" y="2558872"/>
            <a:ext cx="3310612" cy="6041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insert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E62F2F0-F1C4-4C9E-918E-C95A17EDF816}"/>
              </a:ext>
            </a:extLst>
          </p:cNvPr>
          <p:cNvSpPr/>
          <p:nvPr/>
        </p:nvSpPr>
        <p:spPr>
          <a:xfrm>
            <a:off x="4156668" y="3287188"/>
            <a:ext cx="3310612" cy="6041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Update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31F900-ABAD-4E0D-A13A-00E69D328507}"/>
              </a:ext>
            </a:extLst>
          </p:cNvPr>
          <p:cNvSpPr/>
          <p:nvPr/>
        </p:nvSpPr>
        <p:spPr>
          <a:xfrm>
            <a:off x="4188439" y="4026256"/>
            <a:ext cx="3310612" cy="6041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Delete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6CCB67D-0535-4C2C-9D6D-FD73F1041533}"/>
              </a:ext>
            </a:extLst>
          </p:cNvPr>
          <p:cNvSpPr/>
          <p:nvPr/>
        </p:nvSpPr>
        <p:spPr>
          <a:xfrm>
            <a:off x="4188439" y="4783221"/>
            <a:ext cx="3310612" cy="6041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Select1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1908A7-DD9D-414A-B07F-E15F1CC06F65}"/>
              </a:ext>
            </a:extLst>
          </p:cNvPr>
          <p:cNvSpPr/>
          <p:nvPr/>
        </p:nvSpPr>
        <p:spPr>
          <a:xfrm>
            <a:off x="4220319" y="5470189"/>
            <a:ext cx="3286291" cy="6041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Select2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F5C9581-CC44-419B-9AC3-342012C5DC39}"/>
              </a:ext>
            </a:extLst>
          </p:cNvPr>
          <p:cNvCxnSpPr>
            <a:cxnSpLocks/>
          </p:cNvCxnSpPr>
          <p:nvPr/>
        </p:nvCxnSpPr>
        <p:spPr>
          <a:xfrm flipH="1">
            <a:off x="7506610" y="5360912"/>
            <a:ext cx="611486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순서도: 자기 디스크 25">
            <a:extLst>
              <a:ext uri="{FF2B5EF4-FFF2-40B4-BE49-F238E27FC236}">
                <a16:creationId xmlns:a16="http://schemas.microsoft.com/office/drawing/2014/main" id="{E4FDDEAA-78DC-4595-9637-C4AF21BC0E23}"/>
              </a:ext>
            </a:extLst>
          </p:cNvPr>
          <p:cNvSpPr/>
          <p:nvPr/>
        </p:nvSpPr>
        <p:spPr>
          <a:xfrm>
            <a:off x="2002767" y="2834551"/>
            <a:ext cx="1410536" cy="9624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논리적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D89C0AB-A87C-4BCB-A86E-1936F3E762DB}"/>
              </a:ext>
            </a:extLst>
          </p:cNvPr>
          <p:cNvSpPr/>
          <p:nvPr/>
        </p:nvSpPr>
        <p:spPr>
          <a:xfrm>
            <a:off x="9870856" y="1411872"/>
            <a:ext cx="1650484" cy="6041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Update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B3169ED-F351-4E0D-B724-EF7CDCE47D1C}"/>
              </a:ext>
            </a:extLst>
          </p:cNvPr>
          <p:cNvSpPr/>
          <p:nvPr/>
        </p:nvSpPr>
        <p:spPr>
          <a:xfrm>
            <a:off x="8135078" y="1420818"/>
            <a:ext cx="1650484" cy="6041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Fill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160D2B5-1703-4FD0-92FC-5F54B6AE1339}"/>
              </a:ext>
            </a:extLst>
          </p:cNvPr>
          <p:cNvSpPr/>
          <p:nvPr/>
        </p:nvSpPr>
        <p:spPr>
          <a:xfrm>
            <a:off x="5800383" y="1376533"/>
            <a:ext cx="1650484" cy="6041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Update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15608C3-ADD3-4BAD-9B45-8D01EC11E078}"/>
              </a:ext>
            </a:extLst>
          </p:cNvPr>
          <p:cNvSpPr/>
          <p:nvPr/>
        </p:nvSpPr>
        <p:spPr>
          <a:xfrm>
            <a:off x="4028590" y="1378166"/>
            <a:ext cx="1650484" cy="6041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Fill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0BC7E69-0DD6-4E51-8223-0A1602C8B502}"/>
              </a:ext>
            </a:extLst>
          </p:cNvPr>
          <p:cNvCxnSpPr>
            <a:cxnSpLocks/>
          </p:cNvCxnSpPr>
          <p:nvPr/>
        </p:nvCxnSpPr>
        <p:spPr>
          <a:xfrm>
            <a:off x="1560008" y="1811634"/>
            <a:ext cx="814076" cy="923177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F1AAE7-72E6-4D16-BFE0-F0A6135D41CA}"/>
              </a:ext>
            </a:extLst>
          </p:cNvPr>
          <p:cNvSpPr/>
          <p:nvPr/>
        </p:nvSpPr>
        <p:spPr>
          <a:xfrm>
            <a:off x="173624" y="4062432"/>
            <a:ext cx="3728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맴버필드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Connect, Adapter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</a:t>
            </a:r>
            <a:endParaRPr lang="en-US" altLang="ko-KR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</a:t>
            </a:r>
          </a:p>
          <a:p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초기화 과정에서</a:t>
            </a:r>
            <a:endParaRPr lang="en-US" altLang="ko-KR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Adapter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객체에 미리 </a:t>
            </a:r>
            <a:endParaRPr lang="en-US" altLang="ko-KR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Command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명령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개를 </a:t>
            </a:r>
            <a:endParaRPr lang="en-US" altLang="ko-KR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등록하고사용한다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701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6E988E-4562-4BC0-B142-8E981B086744}"/>
              </a:ext>
            </a:extLst>
          </p:cNvPr>
          <p:cNvSpPr txBox="1"/>
          <p:nvPr/>
        </p:nvSpPr>
        <p:spPr>
          <a:xfrm>
            <a:off x="500373" y="144839"/>
            <a:ext cx="7401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11/02 </a:t>
            </a:r>
            <a:r>
              <a:rPr lang="ko-KR" altLang="en-US" sz="3600" b="1" dirty="0"/>
              <a:t>비연결지향 </a:t>
            </a:r>
            <a:r>
              <a:rPr lang="en-US" altLang="ko-KR" sz="3600" b="1" dirty="0"/>
              <a:t>DB</a:t>
            </a:r>
            <a:r>
              <a:rPr lang="ko-KR" altLang="en-US" sz="3600" b="1" dirty="0"/>
              <a:t>사용 실습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20CA99-9C35-477A-B4BD-E15A30416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99" y="1224793"/>
            <a:ext cx="7724775" cy="520685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ADEAE20A-0521-4FEA-9C69-E9C9E2E5A99C}"/>
              </a:ext>
            </a:extLst>
          </p:cNvPr>
          <p:cNvSpPr/>
          <p:nvPr/>
        </p:nvSpPr>
        <p:spPr>
          <a:xfrm>
            <a:off x="8050375" y="248546"/>
            <a:ext cx="3728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구현된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내용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Update, Fil</a:t>
            </a: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-&gt; Command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명령어 처리 </a:t>
            </a:r>
            <a:endParaRPr lang="en-US" altLang="ko-KR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 Insert</a:t>
            </a: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3. Delete</a:t>
            </a: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4. Update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0B1276E-4A83-4E2D-B58B-25890BFEEA0C}"/>
              </a:ext>
            </a:extLst>
          </p:cNvPr>
          <p:cNvSpPr/>
          <p:nvPr/>
        </p:nvSpPr>
        <p:spPr>
          <a:xfrm>
            <a:off x="8127274" y="2363970"/>
            <a:ext cx="37284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미구현된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내용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 PID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검색</a:t>
            </a:r>
            <a:endParaRPr lang="en-US" altLang="ko-KR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GridView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선택하면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PID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값 및 모든 값을 획득해서 좌하단에 출력</a:t>
            </a:r>
            <a:endParaRPr lang="en-US" altLang="ko-KR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이전 코드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endParaRPr lang="en-US" altLang="ko-KR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 XML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 및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XML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불러오기</a:t>
            </a:r>
            <a:endParaRPr lang="en-US" altLang="ko-KR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스키마를 제외하고 데이터만</a:t>
            </a:r>
            <a:endParaRPr lang="en-US" altLang="ko-KR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 및 불러오기 할 것</a:t>
            </a:r>
            <a:endParaRPr lang="en-US" altLang="ko-KR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(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이전코드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endParaRPr lang="en-US" altLang="ko-KR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완성된 사람은 </a:t>
            </a:r>
            <a:r>
              <a:rPr lang="ko-KR" altLang="en-US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화면캡처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카톡</a:t>
            </a:r>
            <a:endParaRPr lang="en-US" altLang="ko-KR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21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–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코드도 카톡에 업로드</a:t>
            </a:r>
            <a:endParaRPr lang="en-US" altLang="ko-KR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307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2472464" y="2078097"/>
            <a:ext cx="6995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계정 생성 및 데이터 베이스 생성</a:t>
            </a:r>
            <a:endParaRPr lang="en-US" altLang="ko-KR" sz="3600" b="1" dirty="0"/>
          </a:p>
          <a:p>
            <a:r>
              <a:rPr lang="ko-KR" altLang="en-US" sz="3600" b="1" dirty="0"/>
              <a:t>그리고 연결</a:t>
            </a:r>
          </a:p>
        </p:txBody>
      </p:sp>
    </p:spTree>
    <p:extLst>
      <p:ext uri="{BB962C8B-B14F-4D97-AF65-F5344CB8AC3E}">
        <p14:creationId xmlns:p14="http://schemas.microsoft.com/office/powerpoint/2010/main" val="33545924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2335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11/3 XML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99011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91ABB9-0D3D-4348-A424-E5724D54EAC5}"/>
              </a:ext>
            </a:extLst>
          </p:cNvPr>
          <p:cNvSpPr/>
          <p:nvPr/>
        </p:nvSpPr>
        <p:spPr>
          <a:xfrm>
            <a:off x="8086434" y="2008265"/>
            <a:ext cx="1884034" cy="15944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33E85AF-51A6-407D-B818-69E26E424F7C}"/>
              </a:ext>
            </a:extLst>
          </p:cNvPr>
          <p:cNvSpPr/>
          <p:nvPr/>
        </p:nvSpPr>
        <p:spPr>
          <a:xfrm>
            <a:off x="615885" y="3908528"/>
            <a:ext cx="1884034" cy="2299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58A15D-992C-45E8-A2CB-E79D75062D5F}"/>
              </a:ext>
            </a:extLst>
          </p:cNvPr>
          <p:cNvSpPr/>
          <p:nvPr/>
        </p:nvSpPr>
        <p:spPr>
          <a:xfrm>
            <a:off x="89136" y="132019"/>
            <a:ext cx="2327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XML </a:t>
            </a:r>
            <a:r>
              <a:rPr lang="ko-KR" altLang="en-US" sz="2400" dirty="0"/>
              <a:t>문서</a:t>
            </a:r>
            <a:r>
              <a:rPr lang="en-US" altLang="ko-KR" sz="2400" dirty="0"/>
              <a:t>(</a:t>
            </a:r>
            <a:r>
              <a:rPr lang="ko-KR" altLang="en-US" sz="2400" dirty="0"/>
              <a:t>파서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B8667F-0AAA-4BA3-BF91-900E24BF98BA}"/>
              </a:ext>
            </a:extLst>
          </p:cNvPr>
          <p:cNvSpPr/>
          <p:nvPr/>
        </p:nvSpPr>
        <p:spPr>
          <a:xfrm>
            <a:off x="285895" y="1247971"/>
            <a:ext cx="4253846" cy="5274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E8D4CB-9DF4-48E6-B411-E5F4F8F7686C}"/>
              </a:ext>
            </a:extLst>
          </p:cNvPr>
          <p:cNvSpPr/>
          <p:nvPr/>
        </p:nvSpPr>
        <p:spPr>
          <a:xfrm>
            <a:off x="645325" y="1615463"/>
            <a:ext cx="3683394" cy="2094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5039FD1-D653-4C83-B60F-BC944F615E33}"/>
              </a:ext>
            </a:extLst>
          </p:cNvPr>
          <p:cNvSpPr/>
          <p:nvPr/>
        </p:nvSpPr>
        <p:spPr>
          <a:xfrm>
            <a:off x="645324" y="3884138"/>
            <a:ext cx="17509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XML </a:t>
            </a:r>
            <a:r>
              <a:rPr lang="ko-KR" altLang="en-US" b="1" dirty="0">
                <a:solidFill>
                  <a:srgbClr val="0070C0"/>
                </a:solidFill>
              </a:rPr>
              <a:t>문서</a:t>
            </a:r>
            <a:endParaRPr lang="en-US" altLang="ko-KR" b="1" dirty="0">
              <a:solidFill>
                <a:srgbClr val="0070C0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데이터저장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 err="1"/>
              <a:t>로우데이터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1B8CB1-D621-4D30-8407-B46BFBC5DC20}"/>
              </a:ext>
            </a:extLst>
          </p:cNvPr>
          <p:cNvSpPr/>
          <p:nvPr/>
        </p:nvSpPr>
        <p:spPr>
          <a:xfrm>
            <a:off x="850723" y="1615463"/>
            <a:ext cx="2359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프로그램</a:t>
            </a:r>
            <a:r>
              <a:rPr lang="en-US" altLang="ko-KR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b="1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XmlReader</a:t>
            </a:r>
            <a:r>
              <a:rPr lang="en-US" altLang="ko-KR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F57CB0A-D579-4069-9F7F-90A0366B5144}"/>
              </a:ext>
            </a:extLst>
          </p:cNvPr>
          <p:cNvSpPr/>
          <p:nvPr/>
        </p:nvSpPr>
        <p:spPr>
          <a:xfrm>
            <a:off x="2577813" y="3908527"/>
            <a:ext cx="1750906" cy="2299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EDED79-3C9D-4D6C-9360-04F133D2094D}"/>
              </a:ext>
            </a:extLst>
          </p:cNvPr>
          <p:cNvSpPr/>
          <p:nvPr/>
        </p:nvSpPr>
        <p:spPr>
          <a:xfrm>
            <a:off x="2562658" y="3908527"/>
            <a:ext cx="17509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정의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문서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dirty="0"/>
              <a:t>(XML </a:t>
            </a:r>
            <a:r>
              <a:rPr lang="ko-KR" altLang="en-US" dirty="0"/>
              <a:t>스키마</a:t>
            </a:r>
            <a:endParaRPr lang="en-US" altLang="ko-KR" dirty="0"/>
          </a:p>
          <a:p>
            <a:r>
              <a:rPr lang="en-US" altLang="ko-KR" dirty="0"/>
              <a:t> :</a:t>
            </a:r>
            <a:r>
              <a:rPr lang="ko-KR" altLang="en-US" dirty="0"/>
              <a:t>이기종간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(DTD : </a:t>
            </a:r>
            <a:r>
              <a:rPr lang="ko-KR" altLang="en-US" dirty="0"/>
              <a:t>자기만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데이터 형식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컬럼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EC04610-8486-45FF-9062-810340E2BE91}"/>
              </a:ext>
            </a:extLst>
          </p:cNvPr>
          <p:cNvCxnSpPr>
            <a:cxnSpLocks/>
          </p:cNvCxnSpPr>
          <p:nvPr/>
        </p:nvCxnSpPr>
        <p:spPr>
          <a:xfrm flipH="1">
            <a:off x="645324" y="1943542"/>
            <a:ext cx="966986" cy="1923732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211C4D-FDED-435C-BE08-649B81DFDF75}"/>
              </a:ext>
            </a:extLst>
          </p:cNvPr>
          <p:cNvSpPr/>
          <p:nvPr/>
        </p:nvSpPr>
        <p:spPr>
          <a:xfrm>
            <a:off x="1520776" y="2184528"/>
            <a:ext cx="19143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시작점부터 </a:t>
            </a:r>
            <a:endParaRPr lang="en-US" altLang="ko-KR" b="1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순차적으로</a:t>
            </a:r>
            <a:r>
              <a:rPr lang="ko-KR" altLang="en-US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접근</a:t>
            </a:r>
            <a:endParaRPr lang="en-US" altLang="ko-KR" b="1" dirty="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0C29E9E-8C04-46FF-91FE-0C7B8F44DC3A}"/>
              </a:ext>
            </a:extLst>
          </p:cNvPr>
          <p:cNvSpPr/>
          <p:nvPr/>
        </p:nvSpPr>
        <p:spPr>
          <a:xfrm>
            <a:off x="6489577" y="3890744"/>
            <a:ext cx="1884034" cy="2299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391455B-390B-4571-B259-2BCCDF701FA1}"/>
              </a:ext>
            </a:extLst>
          </p:cNvPr>
          <p:cNvSpPr/>
          <p:nvPr/>
        </p:nvSpPr>
        <p:spPr>
          <a:xfrm>
            <a:off x="6159587" y="1230187"/>
            <a:ext cx="4253846" cy="5274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F23BE3C-D53C-48F8-934C-F55561641B37}"/>
              </a:ext>
            </a:extLst>
          </p:cNvPr>
          <p:cNvSpPr/>
          <p:nvPr/>
        </p:nvSpPr>
        <p:spPr>
          <a:xfrm>
            <a:off x="6519017" y="1597679"/>
            <a:ext cx="3683394" cy="2094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39653F-D8FD-4CFE-A13E-3A1179684744}"/>
              </a:ext>
            </a:extLst>
          </p:cNvPr>
          <p:cNvSpPr/>
          <p:nvPr/>
        </p:nvSpPr>
        <p:spPr>
          <a:xfrm>
            <a:off x="6519016" y="3866354"/>
            <a:ext cx="17509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XML </a:t>
            </a:r>
            <a:r>
              <a:rPr lang="ko-KR" altLang="en-US" dirty="0"/>
              <a:t>문서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데이터저장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 err="1"/>
              <a:t>로우데이터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4051F2E-9704-471E-AF36-B1763CB12EEE}"/>
              </a:ext>
            </a:extLst>
          </p:cNvPr>
          <p:cNvSpPr/>
          <p:nvPr/>
        </p:nvSpPr>
        <p:spPr>
          <a:xfrm>
            <a:off x="6724415" y="1597679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프로그램</a:t>
            </a:r>
            <a:r>
              <a:rPr lang="en-US" altLang="ko-KR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b="1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XmlDocument</a:t>
            </a:r>
            <a:r>
              <a:rPr lang="en-US" altLang="ko-KR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C6E3864-E81E-4EA0-8376-6A0591094C53}"/>
              </a:ext>
            </a:extLst>
          </p:cNvPr>
          <p:cNvSpPr/>
          <p:nvPr/>
        </p:nvSpPr>
        <p:spPr>
          <a:xfrm>
            <a:off x="8451505" y="3890743"/>
            <a:ext cx="1750906" cy="2299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A6E8EA3-55D9-4F7B-9729-3F060817457E}"/>
              </a:ext>
            </a:extLst>
          </p:cNvPr>
          <p:cNvSpPr/>
          <p:nvPr/>
        </p:nvSpPr>
        <p:spPr>
          <a:xfrm>
            <a:off x="8436350" y="3890743"/>
            <a:ext cx="17509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정의</a:t>
            </a:r>
            <a:r>
              <a:rPr lang="en-US" altLang="ko-KR" dirty="0"/>
              <a:t> </a:t>
            </a:r>
            <a:r>
              <a:rPr lang="ko-KR" altLang="en-US" dirty="0"/>
              <a:t>문서</a:t>
            </a:r>
            <a:endParaRPr lang="en-US" altLang="ko-KR" dirty="0"/>
          </a:p>
          <a:p>
            <a:r>
              <a:rPr lang="en-US" altLang="ko-KR" dirty="0"/>
              <a:t>(XML </a:t>
            </a:r>
            <a:r>
              <a:rPr lang="ko-KR" altLang="en-US" dirty="0"/>
              <a:t>스키마</a:t>
            </a:r>
            <a:endParaRPr lang="en-US" altLang="ko-KR" dirty="0"/>
          </a:p>
          <a:p>
            <a:r>
              <a:rPr lang="en-US" altLang="ko-KR" dirty="0"/>
              <a:t> :</a:t>
            </a:r>
            <a:r>
              <a:rPr lang="ko-KR" altLang="en-US" dirty="0"/>
              <a:t>이기종간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(DTD : </a:t>
            </a:r>
            <a:r>
              <a:rPr lang="ko-KR" altLang="en-US" dirty="0"/>
              <a:t>자기만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데이터 형식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컬럼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6B004D1-0539-4DFC-9F13-009D005F4C59}"/>
              </a:ext>
            </a:extLst>
          </p:cNvPr>
          <p:cNvCxnSpPr>
            <a:cxnSpLocks/>
          </p:cNvCxnSpPr>
          <p:nvPr/>
        </p:nvCxnSpPr>
        <p:spPr>
          <a:xfrm flipV="1">
            <a:off x="7281704" y="3078760"/>
            <a:ext cx="1347646" cy="118320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8FB3712-A32B-4BD6-B083-2C1663292D8A}"/>
              </a:ext>
            </a:extLst>
          </p:cNvPr>
          <p:cNvSpPr/>
          <p:nvPr/>
        </p:nvSpPr>
        <p:spPr>
          <a:xfrm>
            <a:off x="8172132" y="1976981"/>
            <a:ext cx="16834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XML</a:t>
            </a:r>
            <a:r>
              <a:rPr lang="ko-KR" altLang="en-US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문서를</a:t>
            </a:r>
            <a:endParaRPr lang="en-US" altLang="ko-KR" b="1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메모리에 로딩</a:t>
            </a:r>
            <a:endParaRPr lang="en-US" altLang="ko-KR" b="1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974C9DF-19C8-4C34-9B90-150A8E267AF6}"/>
              </a:ext>
            </a:extLst>
          </p:cNvPr>
          <p:cNvCxnSpPr>
            <a:cxnSpLocks/>
          </p:cNvCxnSpPr>
          <p:nvPr/>
        </p:nvCxnSpPr>
        <p:spPr>
          <a:xfrm>
            <a:off x="6910208" y="2577581"/>
            <a:ext cx="1376302" cy="45731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D59905D-DF0A-45FD-94CA-8952EEE32465}"/>
              </a:ext>
            </a:extLst>
          </p:cNvPr>
          <p:cNvSpPr/>
          <p:nvPr/>
        </p:nvSpPr>
        <p:spPr>
          <a:xfrm>
            <a:off x="6519016" y="216699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렌덤접근</a:t>
            </a:r>
            <a:endParaRPr lang="en-US" altLang="ko-KR" b="1" dirty="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8AF05A9-1A49-449D-8C1A-12B1658CAFF2}"/>
              </a:ext>
            </a:extLst>
          </p:cNvPr>
          <p:cNvSpPr/>
          <p:nvPr/>
        </p:nvSpPr>
        <p:spPr>
          <a:xfrm>
            <a:off x="6330010" y="608294"/>
            <a:ext cx="1101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DOM </a:t>
            </a:r>
            <a:r>
              <a:rPr lang="ko-KR" altLang="en-US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파서</a:t>
            </a:r>
            <a:endParaRPr lang="en-US" altLang="ko-KR" b="1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9156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633E85AF-51A6-407D-B818-69E26E424F7C}"/>
              </a:ext>
            </a:extLst>
          </p:cNvPr>
          <p:cNvSpPr/>
          <p:nvPr/>
        </p:nvSpPr>
        <p:spPr>
          <a:xfrm>
            <a:off x="226635" y="1058173"/>
            <a:ext cx="1884034" cy="7711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58A15D-992C-45E8-A2CB-E79D75062D5F}"/>
              </a:ext>
            </a:extLst>
          </p:cNvPr>
          <p:cNvSpPr/>
          <p:nvPr/>
        </p:nvSpPr>
        <p:spPr>
          <a:xfrm>
            <a:off x="89136" y="132019"/>
            <a:ext cx="3903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XML </a:t>
            </a:r>
            <a:r>
              <a:rPr lang="ko-KR" altLang="en-US" sz="2400" dirty="0"/>
              <a:t>문서</a:t>
            </a:r>
            <a:r>
              <a:rPr lang="en-US" altLang="ko-KR" sz="2400" dirty="0"/>
              <a:t>(</a:t>
            </a:r>
            <a:r>
              <a:rPr lang="ko-KR" altLang="en-US" sz="2400" dirty="0"/>
              <a:t>파서</a:t>
            </a:r>
            <a:r>
              <a:rPr lang="en-US" altLang="ko-KR" sz="2400" dirty="0"/>
              <a:t>) - </a:t>
            </a:r>
            <a:r>
              <a:rPr lang="ko-KR" altLang="en-US" sz="2400" dirty="0"/>
              <a:t>실습미션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B8667F-0AAA-4BA3-BF91-900E24BF98BA}"/>
              </a:ext>
            </a:extLst>
          </p:cNvPr>
          <p:cNvSpPr/>
          <p:nvPr/>
        </p:nvSpPr>
        <p:spPr>
          <a:xfrm>
            <a:off x="6174966" y="985875"/>
            <a:ext cx="5790399" cy="3770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E8D4CB-9DF4-48E6-B411-E5F4F8F7686C}"/>
              </a:ext>
            </a:extLst>
          </p:cNvPr>
          <p:cNvSpPr/>
          <p:nvPr/>
        </p:nvSpPr>
        <p:spPr>
          <a:xfrm>
            <a:off x="6460193" y="1625346"/>
            <a:ext cx="3683394" cy="5138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URL</a:t>
            </a:r>
            <a:r>
              <a:rPr lang="ko-KR" altLang="en-US" dirty="0">
                <a:solidFill>
                  <a:schemeClr val="tx1"/>
                </a:solidFill>
              </a:rPr>
              <a:t>경로로 </a:t>
            </a:r>
            <a:r>
              <a:rPr lang="en-US" altLang="ko-KR" dirty="0">
                <a:solidFill>
                  <a:schemeClr val="tx1"/>
                </a:solidFill>
              </a:rPr>
              <a:t>XML</a:t>
            </a:r>
            <a:r>
              <a:rPr lang="ko-KR" altLang="en-US" dirty="0">
                <a:solidFill>
                  <a:schemeClr val="tx1"/>
                </a:solidFill>
              </a:rPr>
              <a:t>문서 획득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5039FD1-D653-4C83-B60F-BC944F615E33}"/>
              </a:ext>
            </a:extLst>
          </p:cNvPr>
          <p:cNvSpPr/>
          <p:nvPr/>
        </p:nvSpPr>
        <p:spPr>
          <a:xfrm>
            <a:off x="359764" y="1164148"/>
            <a:ext cx="13767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XML </a:t>
            </a:r>
            <a:r>
              <a:rPr lang="ko-KR" altLang="en-US" b="1" dirty="0">
                <a:solidFill>
                  <a:srgbClr val="0070C0"/>
                </a:solidFill>
              </a:rPr>
              <a:t>문서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1B8CB1-D621-4D30-8407-B46BFBC5DC20}"/>
              </a:ext>
            </a:extLst>
          </p:cNvPr>
          <p:cNvSpPr/>
          <p:nvPr/>
        </p:nvSpPr>
        <p:spPr>
          <a:xfrm>
            <a:off x="6790093" y="107443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프로그램</a:t>
            </a:r>
            <a:endParaRPr lang="en-US" altLang="ko-KR" b="1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EC04610-8486-45FF-9062-810340E2BE91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2048415" y="1342240"/>
            <a:ext cx="4411778" cy="54003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생각 풍선: 구름 모양 2">
            <a:extLst>
              <a:ext uri="{FF2B5EF4-FFF2-40B4-BE49-F238E27FC236}">
                <a16:creationId xmlns:a16="http://schemas.microsoft.com/office/drawing/2014/main" id="{E3137F8A-9497-4000-B49A-903C286E3944}"/>
              </a:ext>
            </a:extLst>
          </p:cNvPr>
          <p:cNvSpPr/>
          <p:nvPr/>
        </p:nvSpPr>
        <p:spPr>
          <a:xfrm>
            <a:off x="2548669" y="1203601"/>
            <a:ext cx="2191148" cy="84348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Internet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5C1960D-3D5F-4F3E-8736-598DAD2478AB}"/>
              </a:ext>
            </a:extLst>
          </p:cNvPr>
          <p:cNvSpPr/>
          <p:nvPr/>
        </p:nvSpPr>
        <p:spPr>
          <a:xfrm>
            <a:off x="6460193" y="2422300"/>
            <a:ext cx="3683394" cy="513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획득한 </a:t>
            </a:r>
            <a:r>
              <a:rPr lang="en-US" altLang="ko-KR" dirty="0">
                <a:solidFill>
                  <a:schemeClr val="tx1"/>
                </a:solidFill>
              </a:rPr>
              <a:t>XML</a:t>
            </a:r>
            <a:r>
              <a:rPr lang="ko-KR" altLang="en-US" dirty="0">
                <a:solidFill>
                  <a:schemeClr val="tx1"/>
                </a:solidFill>
              </a:rPr>
              <a:t>문서 파싱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7A6A583-D5AC-4447-B5C1-D9ABC44D0492}"/>
              </a:ext>
            </a:extLst>
          </p:cNvPr>
          <p:cNvSpPr/>
          <p:nvPr/>
        </p:nvSpPr>
        <p:spPr>
          <a:xfrm>
            <a:off x="6464242" y="3172076"/>
            <a:ext cx="3683394" cy="5138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결과물을 </a:t>
            </a:r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에 저장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AF1A6B9-4E66-41B3-9353-131154DC2FCB}"/>
              </a:ext>
            </a:extLst>
          </p:cNvPr>
          <p:cNvSpPr/>
          <p:nvPr/>
        </p:nvSpPr>
        <p:spPr>
          <a:xfrm>
            <a:off x="6460193" y="3921852"/>
            <a:ext cx="3683394" cy="5138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저장된 결과물을 화면 출력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AD82B3-D9CC-4998-A077-903EE6F717E7}"/>
              </a:ext>
            </a:extLst>
          </p:cNvPr>
          <p:cNvSpPr/>
          <p:nvPr/>
        </p:nvSpPr>
        <p:spPr>
          <a:xfrm>
            <a:off x="10274408" y="1625344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XmlReader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4A5B290-96A5-4F1F-B8F7-C33FE536879F}"/>
              </a:ext>
            </a:extLst>
          </p:cNvPr>
          <p:cNvSpPr/>
          <p:nvPr/>
        </p:nvSpPr>
        <p:spPr>
          <a:xfrm>
            <a:off x="10274408" y="250188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데이터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객체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4F96119-543A-4C13-A7CD-2F60F5FFF119}"/>
              </a:ext>
            </a:extLst>
          </p:cNvPr>
          <p:cNvSpPr/>
          <p:nvPr/>
        </p:nvSpPr>
        <p:spPr>
          <a:xfrm>
            <a:off x="10216700" y="3921852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DataSet</a:t>
            </a:r>
            <a:endParaRPr lang="en-US" altLang="ko-KR" dirty="0">
              <a:solidFill>
                <a:srgbClr val="000000"/>
              </a:solidFill>
              <a:highlight>
                <a:srgbClr val="FFFF00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DataGridView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3C4B41E-BC73-4C23-88B2-1F13DA28304E}"/>
              </a:ext>
            </a:extLst>
          </p:cNvPr>
          <p:cNvSpPr/>
          <p:nvPr/>
        </p:nvSpPr>
        <p:spPr>
          <a:xfrm>
            <a:off x="10243957" y="3087146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연결지향</a:t>
            </a:r>
            <a:endParaRPr lang="en-US" altLang="ko-KR" dirty="0">
              <a:solidFill>
                <a:srgbClr val="000000"/>
              </a:solidFill>
              <a:highlight>
                <a:srgbClr val="FFFF00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비연결지향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2034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EE0052D-F8D5-4A55-83F6-41845F20C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462" y="945989"/>
            <a:ext cx="9934575" cy="4429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6E988E-4562-4BC0-B142-8E981B086744}"/>
              </a:ext>
            </a:extLst>
          </p:cNvPr>
          <p:cNvSpPr txBox="1"/>
          <p:nvPr/>
        </p:nvSpPr>
        <p:spPr>
          <a:xfrm>
            <a:off x="394282" y="92279"/>
            <a:ext cx="5175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 </a:t>
            </a:r>
            <a:r>
              <a:rPr lang="en-US" altLang="ko-KR" sz="3600" b="1" dirty="0"/>
              <a:t>MS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SQL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Server</a:t>
            </a:r>
            <a:r>
              <a:rPr lang="ko-KR" altLang="en-US" sz="3600" b="1" dirty="0"/>
              <a:t> </a:t>
            </a:r>
            <a:r>
              <a:rPr lang="ko-KR" altLang="en-US" sz="3600" b="1" dirty="0" err="1"/>
              <a:t>관리툴</a:t>
            </a:r>
            <a:endParaRPr lang="ko-KR" altLang="en-US" sz="3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80B6C8-B5D7-440E-86CF-C8D70FBF1A8B}"/>
              </a:ext>
            </a:extLst>
          </p:cNvPr>
          <p:cNvSpPr/>
          <p:nvPr/>
        </p:nvSpPr>
        <p:spPr>
          <a:xfrm>
            <a:off x="711245" y="3160551"/>
            <a:ext cx="7340471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서버 이름 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: PC</a:t>
            </a:r>
            <a:r>
              <a:rPr lang="ko-KR" altLang="en-US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명이 자동으로 서버 이름으로 등록</a:t>
            </a:r>
            <a:endParaRPr lang="en-US" altLang="ko-KR" dirty="0">
              <a:solidFill>
                <a:srgbClr val="0000FF"/>
              </a:solidFill>
              <a:highlight>
                <a:srgbClr val="FFFF00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로컬상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동일 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IP</a:t>
            </a:r>
            <a:r>
              <a:rPr lang="ko-KR" altLang="en-US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상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ko-KR" altLang="en-US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서버를 검색</a:t>
            </a:r>
            <a:endParaRPr lang="en-US" altLang="ko-KR" dirty="0">
              <a:solidFill>
                <a:srgbClr val="0000FF"/>
              </a:solidFill>
              <a:highlight>
                <a:srgbClr val="FFFF00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원격 가능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..</a:t>
            </a:r>
          </a:p>
          <a:p>
            <a:r>
              <a:rPr lang="ko-KR" altLang="en-US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인증</a:t>
            </a:r>
            <a:endParaRPr lang="en-US" altLang="ko-KR" dirty="0">
              <a:solidFill>
                <a:srgbClr val="0000FF"/>
              </a:solidFill>
              <a:highlight>
                <a:srgbClr val="FFFF00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Windows 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인증 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윈도우 로그인할 때 계정</a:t>
            </a:r>
            <a:endParaRPr lang="en-US" altLang="ko-KR" dirty="0">
              <a:solidFill>
                <a:srgbClr val="000000"/>
              </a:solidFill>
              <a:highlight>
                <a:srgbClr val="FFFF00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(admin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계정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SQL Server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인증</a:t>
            </a:r>
            <a:endParaRPr lang="en-US" altLang="ko-KR" dirty="0">
              <a:solidFill>
                <a:srgbClr val="000000"/>
              </a:solidFill>
              <a:highlight>
                <a:srgbClr val="FFFF00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(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내가 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SQL 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접근하는 새로운 계정 만들어 </a:t>
            </a:r>
            <a:r>
              <a:rPr lang="ko-KR" altLang="en-US" dirty="0" err="1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쓸수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있다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.)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dirty="0">
              <a:solidFill>
                <a:srgbClr val="000000"/>
              </a:solidFill>
              <a:highlight>
                <a:srgbClr val="FFFF00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solidFill>
                <a:srgbClr val="000000"/>
              </a:solidFill>
              <a:highlight>
                <a:srgbClr val="FFFF00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solidFill>
                <a:srgbClr val="000000"/>
              </a:solidFill>
              <a:highlight>
                <a:srgbClr val="FFFF00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* Windows 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인증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(admin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계정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접속 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-&gt; 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모든 권한을 갖고 서버에 연결</a:t>
            </a:r>
            <a:endParaRPr lang="en-US" altLang="ko-KR" b="1" dirty="0">
              <a:solidFill>
                <a:srgbClr val="FF0000"/>
              </a:solidFill>
              <a:highlight>
                <a:srgbClr val="FFFF00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592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6E988E-4562-4BC0-B142-8E981B086744}"/>
              </a:ext>
            </a:extLst>
          </p:cNvPr>
          <p:cNvSpPr txBox="1"/>
          <p:nvPr/>
        </p:nvSpPr>
        <p:spPr>
          <a:xfrm>
            <a:off x="394282" y="92279"/>
            <a:ext cx="5524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1) SQL Server </a:t>
            </a:r>
            <a:r>
              <a:rPr lang="ko-KR" altLang="en-US" sz="3600" b="1" dirty="0"/>
              <a:t>계정  생성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8EC89E-13F7-4207-B871-64D1EC03A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61" y="918158"/>
            <a:ext cx="2933700" cy="39814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701510B-C40D-45AD-827C-E4FAA52794C7}"/>
              </a:ext>
            </a:extLst>
          </p:cNvPr>
          <p:cNvSpPr/>
          <p:nvPr/>
        </p:nvSpPr>
        <p:spPr>
          <a:xfrm>
            <a:off x="2030136" y="2642532"/>
            <a:ext cx="1979802" cy="3103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E396CE-3301-4EE0-9FB9-5BC3D8CCF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933" y="800756"/>
            <a:ext cx="5493906" cy="451196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07FD7F8-A7C0-41A8-8F52-B573A6C8AE4B}"/>
              </a:ext>
            </a:extLst>
          </p:cNvPr>
          <p:cNvSpPr/>
          <p:nvPr/>
        </p:nvSpPr>
        <p:spPr>
          <a:xfrm>
            <a:off x="8084573" y="1197443"/>
            <a:ext cx="1979802" cy="3103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37BAE3-A378-4145-97AD-B00002E88D14}"/>
              </a:ext>
            </a:extLst>
          </p:cNvPr>
          <p:cNvSpPr/>
          <p:nvPr/>
        </p:nvSpPr>
        <p:spPr>
          <a:xfrm>
            <a:off x="8084573" y="1613948"/>
            <a:ext cx="1979802" cy="5843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2A496B-B8E0-4DEF-80F9-5BCBE39915D2}"/>
              </a:ext>
            </a:extLst>
          </p:cNvPr>
          <p:cNvSpPr/>
          <p:nvPr/>
        </p:nvSpPr>
        <p:spPr>
          <a:xfrm>
            <a:off x="7165555" y="2304367"/>
            <a:ext cx="1979802" cy="4685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D4873F-E086-4B73-BED4-31F07CDB3B5E}"/>
              </a:ext>
            </a:extLst>
          </p:cNvPr>
          <p:cNvSpPr/>
          <p:nvPr/>
        </p:nvSpPr>
        <p:spPr>
          <a:xfrm>
            <a:off x="9698182" y="4899608"/>
            <a:ext cx="883430" cy="4752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3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800FB3E-57CB-4938-86E1-814E430D3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52" y="648421"/>
            <a:ext cx="3332220" cy="5557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6E988E-4562-4BC0-B142-8E981B086744}"/>
              </a:ext>
            </a:extLst>
          </p:cNvPr>
          <p:cNvSpPr txBox="1"/>
          <p:nvPr/>
        </p:nvSpPr>
        <p:spPr>
          <a:xfrm>
            <a:off x="394282" y="92279"/>
            <a:ext cx="6909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2) SQL Server </a:t>
            </a:r>
            <a:r>
              <a:rPr lang="ko-KR" altLang="en-US" sz="3600" b="1" dirty="0"/>
              <a:t>계정 사용 활성화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2A496B-B8E0-4DEF-80F9-5BCBE39915D2}"/>
              </a:ext>
            </a:extLst>
          </p:cNvPr>
          <p:cNvSpPr/>
          <p:nvPr/>
        </p:nvSpPr>
        <p:spPr>
          <a:xfrm>
            <a:off x="2031798" y="5736959"/>
            <a:ext cx="1979802" cy="4685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40C0C73-13E6-462E-9F7F-5AF428E0B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983" y="868217"/>
            <a:ext cx="6719659" cy="545407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0DD115-465F-4073-B0F8-E52759832E29}"/>
              </a:ext>
            </a:extLst>
          </p:cNvPr>
          <p:cNvSpPr/>
          <p:nvPr/>
        </p:nvSpPr>
        <p:spPr>
          <a:xfrm>
            <a:off x="6179127" y="1742231"/>
            <a:ext cx="1979802" cy="4685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868520-FCEF-48A8-ACD3-F235DBB29902}"/>
              </a:ext>
            </a:extLst>
          </p:cNvPr>
          <p:cNvSpPr/>
          <p:nvPr/>
        </p:nvSpPr>
        <p:spPr>
          <a:xfrm>
            <a:off x="9116291" y="5929744"/>
            <a:ext cx="931474" cy="4311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D0B0A7-B6BB-4D32-9DDB-6B669BFF11E5}"/>
              </a:ext>
            </a:extLst>
          </p:cNvPr>
          <p:cNvSpPr/>
          <p:nvPr/>
        </p:nvSpPr>
        <p:spPr>
          <a:xfrm>
            <a:off x="394282" y="6407788"/>
            <a:ext cx="9276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검증 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연결을 끊고 다시 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SQL Server 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인증모드로 로그인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!!!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b="1" dirty="0">
              <a:solidFill>
                <a:srgbClr val="FF0000"/>
              </a:solidFill>
              <a:highlight>
                <a:srgbClr val="FFFF00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20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14368A-2E58-49E4-B54E-EC7411C61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788" y="1468733"/>
            <a:ext cx="6389502" cy="522316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7898487-A1B0-4CA4-B970-A6D1A6C7E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13" y="1450960"/>
            <a:ext cx="2952750" cy="3209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6E988E-4562-4BC0-B142-8E981B086744}"/>
              </a:ext>
            </a:extLst>
          </p:cNvPr>
          <p:cNvSpPr txBox="1"/>
          <p:nvPr/>
        </p:nvSpPr>
        <p:spPr>
          <a:xfrm>
            <a:off x="394282" y="92279"/>
            <a:ext cx="4796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3) </a:t>
            </a:r>
            <a:r>
              <a:rPr lang="ko-KR" altLang="en-US" sz="3600" b="1" dirty="0"/>
              <a:t>데이터 베이스 생성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2A496B-B8E0-4DEF-80F9-5BCBE39915D2}"/>
              </a:ext>
            </a:extLst>
          </p:cNvPr>
          <p:cNvSpPr/>
          <p:nvPr/>
        </p:nvSpPr>
        <p:spPr>
          <a:xfrm>
            <a:off x="1311564" y="2871256"/>
            <a:ext cx="2376763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868520-FCEF-48A8-ACD3-F235DBB29902}"/>
              </a:ext>
            </a:extLst>
          </p:cNvPr>
          <p:cNvSpPr/>
          <p:nvPr/>
        </p:nvSpPr>
        <p:spPr>
          <a:xfrm>
            <a:off x="8364181" y="1958109"/>
            <a:ext cx="3384474" cy="2863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D0B0A7-B6BB-4D32-9DDB-6B669BFF11E5}"/>
              </a:ext>
            </a:extLst>
          </p:cNvPr>
          <p:cNvSpPr/>
          <p:nvPr/>
        </p:nvSpPr>
        <p:spPr>
          <a:xfrm>
            <a:off x="771574" y="894760"/>
            <a:ext cx="9276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윈도우 계정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(Admin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계정으로 접속 후 처리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44C722-6644-452E-8057-31A500165B3A}"/>
              </a:ext>
            </a:extLst>
          </p:cNvPr>
          <p:cNvSpPr/>
          <p:nvPr/>
        </p:nvSpPr>
        <p:spPr>
          <a:xfrm>
            <a:off x="9873672" y="6400951"/>
            <a:ext cx="882073" cy="2863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75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87C607D-24E9-4315-8C07-778A42904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5" y="894760"/>
            <a:ext cx="2890982" cy="5657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6E988E-4562-4BC0-B142-8E981B086744}"/>
              </a:ext>
            </a:extLst>
          </p:cNvPr>
          <p:cNvSpPr txBox="1"/>
          <p:nvPr/>
        </p:nvSpPr>
        <p:spPr>
          <a:xfrm>
            <a:off x="394282" y="92279"/>
            <a:ext cx="6234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4) </a:t>
            </a:r>
            <a:r>
              <a:rPr lang="ko-KR" altLang="en-US" sz="3600" b="1" dirty="0"/>
              <a:t>데이터 베이스 생성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확인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868520-FCEF-48A8-ACD3-F235DBB29902}"/>
              </a:ext>
            </a:extLst>
          </p:cNvPr>
          <p:cNvSpPr/>
          <p:nvPr/>
        </p:nvSpPr>
        <p:spPr>
          <a:xfrm>
            <a:off x="681508" y="1902690"/>
            <a:ext cx="1332019" cy="2493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0280F1-F26D-415F-9AD0-F1CB1B540340}"/>
              </a:ext>
            </a:extLst>
          </p:cNvPr>
          <p:cNvSpPr/>
          <p:nvPr/>
        </p:nvSpPr>
        <p:spPr>
          <a:xfrm>
            <a:off x="877455" y="3160004"/>
            <a:ext cx="2456872" cy="10333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8D40A2-5840-4D1F-97D3-D858F58D1A0D}"/>
              </a:ext>
            </a:extLst>
          </p:cNvPr>
          <p:cNvSpPr/>
          <p:nvPr/>
        </p:nvSpPr>
        <p:spPr>
          <a:xfrm>
            <a:off x="558800" y="5039604"/>
            <a:ext cx="2775528" cy="10333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54360E-0572-4452-9A1E-03A9A1E4B3F0}"/>
              </a:ext>
            </a:extLst>
          </p:cNvPr>
          <p:cNvSpPr/>
          <p:nvPr/>
        </p:nvSpPr>
        <p:spPr>
          <a:xfrm>
            <a:off x="4387840" y="1221571"/>
            <a:ext cx="6301725" cy="147732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WbDB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생성된 것 확인 가능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342900" indent="-342900">
              <a:buAutoNum type="arabicParenR"/>
            </a:pPr>
            <a:r>
              <a:rPr lang="en-US" altLang="ko-KR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WbDB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&gt;&gt;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보안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&gt;&gt;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사용자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ko-KR" altLang="en-US" u="sng" dirty="0">
                <a:latin typeface="돋움체" panose="020B0609000101010101" pitchFamily="49" charset="-127"/>
                <a:ea typeface="돋움체" panose="020B0609000101010101" pitchFamily="49" charset="-127"/>
              </a:rPr>
              <a:t>해당 데이터베이스에 접근할 수 있는 사용자들 리스트</a:t>
            </a:r>
            <a:endParaRPr lang="en-US" altLang="ko-KR" u="sng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3)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보안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&gt;&gt;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로그인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  DBMS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시스템에 등록된 사용자 계정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FFF135-694F-4EB8-9EB1-3D13EACF56C0}"/>
              </a:ext>
            </a:extLst>
          </p:cNvPr>
          <p:cNvSpPr/>
          <p:nvPr/>
        </p:nvSpPr>
        <p:spPr>
          <a:xfrm>
            <a:off x="4387840" y="2868530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ko-KR" altLang="en-US" b="1" dirty="0"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생성한 </a:t>
            </a:r>
            <a:r>
              <a:rPr lang="en-US" altLang="ko-KR" b="1" dirty="0" err="1"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ccm</a:t>
            </a:r>
            <a:r>
              <a:rPr lang="ko-KR" altLang="en-US" b="1" dirty="0"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계정은 </a:t>
            </a:r>
            <a:r>
              <a:rPr lang="en-US" altLang="ko-KR" b="1" dirty="0" err="1"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WbDB</a:t>
            </a:r>
            <a:r>
              <a:rPr lang="ko-KR" altLang="en-US" b="1" dirty="0"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에 접근 권한이 없다</a:t>
            </a:r>
            <a:r>
              <a:rPr lang="en-US" altLang="ko-KR" b="1" dirty="0"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64337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2251945-DFE4-4B7B-B526-3B92F6AC8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69" y="1055687"/>
            <a:ext cx="2867025" cy="4543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6E988E-4562-4BC0-B142-8E981B086744}"/>
              </a:ext>
            </a:extLst>
          </p:cNvPr>
          <p:cNvSpPr txBox="1"/>
          <p:nvPr/>
        </p:nvSpPr>
        <p:spPr>
          <a:xfrm>
            <a:off x="394282" y="92279"/>
            <a:ext cx="7412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5) </a:t>
            </a:r>
            <a:r>
              <a:rPr lang="ko-KR" altLang="en-US" sz="3600" b="1" dirty="0"/>
              <a:t>생성한 </a:t>
            </a:r>
            <a:r>
              <a:rPr lang="en-US" altLang="ko-KR" sz="3600" b="1" dirty="0"/>
              <a:t>DB</a:t>
            </a:r>
            <a:r>
              <a:rPr lang="ko-KR" altLang="en-US" sz="3600" b="1" dirty="0"/>
              <a:t>와 생성한 계정 연결</a:t>
            </a:r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8D40A2-5840-4D1F-97D3-D858F58D1A0D}"/>
              </a:ext>
            </a:extLst>
          </p:cNvPr>
          <p:cNvSpPr/>
          <p:nvPr/>
        </p:nvSpPr>
        <p:spPr>
          <a:xfrm>
            <a:off x="1302327" y="5338618"/>
            <a:ext cx="1791855" cy="2604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748DDA-B168-41F9-9222-5797D6E57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840" y="949469"/>
            <a:ext cx="6879789" cy="561758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C94860-698C-4C04-9308-1C789CE4421E}"/>
              </a:ext>
            </a:extLst>
          </p:cNvPr>
          <p:cNvSpPr/>
          <p:nvPr/>
        </p:nvSpPr>
        <p:spPr>
          <a:xfrm>
            <a:off x="7098145" y="5648036"/>
            <a:ext cx="3449782" cy="3371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A8857F-2184-458A-9F78-341B64348436}"/>
              </a:ext>
            </a:extLst>
          </p:cNvPr>
          <p:cNvSpPr/>
          <p:nvPr/>
        </p:nvSpPr>
        <p:spPr>
          <a:xfrm>
            <a:off x="9245600" y="6216072"/>
            <a:ext cx="1085272" cy="3371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23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123958</TotalTime>
  <Words>1366</Words>
  <Application>Microsoft Office PowerPoint</Application>
  <PresentationFormat>와이드스크린</PresentationFormat>
  <Paragraphs>367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돋움체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test</dc:creator>
  <cp:lastModifiedBy>test</cp:lastModifiedBy>
  <cp:revision>151</cp:revision>
  <dcterms:created xsi:type="dcterms:W3CDTF">2020-10-05T00:26:49Z</dcterms:created>
  <dcterms:modified xsi:type="dcterms:W3CDTF">2020-11-03T04:36:40Z</dcterms:modified>
</cp:coreProperties>
</file>